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9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92" r:id="rId30"/>
    <p:sldId id="293" r:id="rId31"/>
    <p:sldId id="294" r:id="rId32"/>
    <p:sldId id="295" r:id="rId33"/>
    <p:sldId id="296" r:id="rId34"/>
    <p:sldId id="283" r:id="rId35"/>
    <p:sldId id="284" r:id="rId36"/>
    <p:sldId id="285" r:id="rId37"/>
    <p:sldId id="286" r:id="rId38"/>
    <p:sldId id="287" r:id="rId39"/>
    <p:sldId id="290" r:id="rId40"/>
    <p:sldId id="288" r:id="rId41"/>
  </p:sldIdLst>
  <p:sldSz cx="9144000" cy="6858000" type="screen4x3"/>
  <p:notesSz cx="6858000" cy="994568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Tento projekt je spolufinancován Evropským sociálním fondem a statním rozpočtem České republiky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808102-4F18-477F-BABF-9EFFCFD64255}" type="datetimeFigureOut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Tento projekt je spolufinancován Evropským sociálním fondem a statním rozpočtem České republiky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D91463-E668-42D2-B5CD-AA6CF99E0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Tento projekt je spolufinancován Evropským sociálním fondem a statním rozpočtem České republiky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08C2BD-142B-422D-8018-C0D7806CEC2C}" type="datetimeFigureOut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Tento projekt je spolufinancován Evropským sociálním fondem a statním rozpočtem České republiky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7DFEA5-6914-40D8-AAD6-8A1BF7B7CD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D2EA-A54E-4468-B1DA-99E4F69621D7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0F3C07-2633-4F8D-B8C7-433826714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2C30-1D40-4BC0-97AF-0FB65B4AFAEA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1B99-8CE6-4110-90B0-96BC670949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060E-C45B-4EB6-843E-DEEC89343F31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0E34A-929F-47F7-A76E-3E90345D68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4AB2F-5C56-4615-8D2A-C4B0C659DF75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DE17-2944-48D3-BCFE-D84EE9EF3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59C7-052C-4FE8-B005-817EC850364B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1B603-7517-44B7-9BD5-38E875ED65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C033-8A15-4348-83A7-6ABDD4CC5723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4C224-9FF8-470F-9528-626BDB6BB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4D8C12-4AF3-4BC9-87F0-9220C4BA280A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78AC65C-E5BC-4049-AD16-398BC8F1C8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2E4EC-BC62-4588-BEE9-69655ABCF505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FA94-6A9C-4457-9FEF-FEFB59094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3C57F-29B1-44A3-A667-9AE0D9D17524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C6CEA-613A-4562-84A1-0B841F0C3A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7C1E-C096-4156-A1A6-C28631315B0E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46A7-DF1D-421A-B130-9489D593E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B0F62-DDF2-46FC-9368-06C4A7C26B87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5934-5FD1-4E8A-88F9-AD787379B7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AE76E-FAEE-45E7-B468-0C76CCABBD44}" type="datetime1">
              <a:rPr lang="cs-CZ"/>
              <a:pPr>
                <a:defRPr/>
              </a:pPr>
              <a:t>23.6.2011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Tento projekt je spolufinancován Evropským sociálním fondem a státním rozpočtem ČR.</a:t>
            </a: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BD5A07-C9D9-45EB-B486-BD858962C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5" r:id="rId5"/>
    <p:sldLayoutId id="2147483686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457200" y="404813"/>
            <a:ext cx="8435975" cy="2376487"/>
          </a:xfrm>
        </p:spPr>
        <p:txBody>
          <a:bodyPr/>
          <a:lstStyle/>
          <a:p>
            <a:pPr algn="ctr" eaLnBrk="1" hangingPunct="1"/>
            <a:r>
              <a:rPr lang="cs-CZ" sz="2500" b="1" smtClean="0">
                <a:latin typeface="Arial Black" pitchFamily="34" charset="0"/>
              </a:rPr>
              <a:t>PROJEKT </a:t>
            </a:r>
            <a:br>
              <a:rPr lang="cs-CZ" sz="2500" b="1" smtClean="0">
                <a:latin typeface="Arial Black" pitchFamily="34" charset="0"/>
              </a:rPr>
            </a:br>
            <a:r>
              <a:rPr lang="cs-CZ" sz="1000" smtClean="0">
                <a:latin typeface="Arial" charset="0"/>
              </a:rPr>
              <a:t> </a:t>
            </a:r>
            <a:r>
              <a:rPr lang="cs-CZ" sz="2500" b="1" smtClean="0">
                <a:latin typeface="Arial" charset="0"/>
                <a:cs typeface="Arial" charset="0"/>
              </a:rPr>
              <a:t>,,SYSTÉM DALŠÍHO VZDĚLÁVÁNÍ </a:t>
            </a:r>
            <a:br>
              <a:rPr lang="cs-CZ" sz="2500" b="1" smtClean="0">
                <a:latin typeface="Arial" charset="0"/>
                <a:cs typeface="Arial" charset="0"/>
              </a:rPr>
            </a:br>
            <a:r>
              <a:rPr lang="cs-CZ" sz="2500" b="1" smtClean="0">
                <a:latin typeface="Arial" charset="0"/>
                <a:cs typeface="Arial" charset="0"/>
              </a:rPr>
              <a:t>PRO SEKTOR ZDRAVOTNICTVÍ V KRAJI VYSOČINA“</a:t>
            </a:r>
            <a:r>
              <a:rPr lang="cs-CZ" sz="2500" b="1" smtClean="0">
                <a:latin typeface="Arial Black" pitchFamily="34" charset="0"/>
              </a:rPr>
              <a:t/>
            </a:r>
            <a:br>
              <a:rPr lang="cs-CZ" sz="2500" b="1" smtClean="0">
                <a:latin typeface="Arial Black" pitchFamily="34" charset="0"/>
              </a:rPr>
            </a:br>
            <a:r>
              <a:rPr lang="cs-CZ" sz="2500" b="1" smtClean="0">
                <a:latin typeface="Arial Black" pitchFamily="34" charset="0"/>
              </a:rPr>
              <a:t/>
            </a:r>
            <a:br>
              <a:rPr lang="cs-CZ" sz="2500" b="1" smtClean="0">
                <a:latin typeface="Arial Black" pitchFamily="34" charset="0"/>
              </a:rPr>
            </a:br>
            <a:r>
              <a:rPr lang="cs-CZ" sz="1300" b="1" smtClean="0">
                <a:latin typeface="Arial" charset="0"/>
                <a:cs typeface="Arial" charset="0"/>
              </a:rPr>
              <a:t>Reg. číslo projektu: CZ.1.07/3.2.09 /02.0031</a:t>
            </a:r>
            <a:br>
              <a:rPr lang="cs-CZ" sz="1300" b="1" smtClean="0">
                <a:latin typeface="Arial" charset="0"/>
                <a:cs typeface="Arial" charset="0"/>
              </a:rPr>
            </a:br>
            <a:r>
              <a:rPr lang="cs-CZ" sz="1300" b="1" smtClean="0">
                <a:latin typeface="Arial" charset="0"/>
                <a:cs typeface="Arial" charset="0"/>
              </a:rPr>
              <a:t/>
            </a:r>
            <a:br>
              <a:rPr lang="cs-CZ" sz="1300" b="1" smtClean="0">
                <a:latin typeface="Arial" charset="0"/>
                <a:cs typeface="Arial" charset="0"/>
              </a:rPr>
            </a:br>
            <a:r>
              <a:rPr lang="cs-CZ" sz="1300" b="1" smtClean="0">
                <a:latin typeface="Arial" charset="0"/>
                <a:cs typeface="Arial" charset="0"/>
              </a:rPr>
              <a:t>realizovaný v rámci globálního grantu „Podpora nabídky dalšího vzdělávání v kraji Vysočina“, Operačního programu Vzdělávání pro konkurenceschopnost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365625"/>
            <a:ext cx="4953000" cy="12874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Zpracoval: </a:t>
            </a: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PhDr. Antonín </a:t>
            </a:r>
            <a:r>
              <a:rPr lang="cs-CZ" sz="16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Indrák</a:t>
            </a:r>
            <a:endParaRPr lang="cs-CZ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Leden 2011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OLOMOUC</a:t>
            </a:r>
            <a:endParaRPr lang="cs-CZ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609725" cy="952500"/>
          </a:xfrm>
        </p:spPr>
        <p:txBody>
          <a:bodyPr/>
          <a:lstStyle/>
          <a:p>
            <a:pPr>
              <a:defRPr/>
            </a:pPr>
            <a:r>
              <a:rPr lang="cs-CZ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Tento projekt je spolufinancován Evropským sociálním fondem a státním rozpočtem ČR.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7548563" y="12700"/>
            <a:ext cx="14938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100">
                <a:solidFill>
                  <a:schemeClr val="bg1"/>
                </a:solidFill>
              </a:rPr>
              <a:t>RK-23-2011-39, př. 2</a:t>
            </a:r>
          </a:p>
          <a:p>
            <a:r>
              <a:rPr lang="cs-CZ" sz="1100">
                <a:solidFill>
                  <a:schemeClr val="bg1"/>
                </a:solidFill>
              </a:rPr>
              <a:t>Počet stran: 40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Specifický přínos pro cílovou skupinu lektorů:</a:t>
            </a:r>
          </a:p>
        </p:txBody>
      </p:sp>
      <p:sp>
        <p:nvSpPr>
          <p:cNvPr id="94210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937000"/>
          </a:xfrm>
        </p:spPr>
        <p:txBody>
          <a:bodyPr/>
          <a:lstStyle/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Podíl na přípravě vzdělávání.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Rozvoj kompetencí.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Účast na konferencích.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Výměna zkušeností.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Zvýšení kvalifikace, prohloubení kompetencí, osobní a profesní rozvoj, zvýšení motivace.</a:t>
            </a:r>
          </a:p>
        </p:txBody>
      </p:sp>
      <p:pic>
        <p:nvPicPr>
          <p:cNvPr id="9421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373688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Klíčové aktivity projektu:</a:t>
            </a:r>
          </a:p>
        </p:txBody>
      </p:sp>
      <p:sp>
        <p:nvSpPr>
          <p:cNvPr id="962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960812"/>
          </a:xfrm>
        </p:spPr>
        <p:txBody>
          <a:bodyPr/>
          <a:lstStyle/>
          <a:p>
            <a:pPr marL="623888" indent="-514350" algn="just" eaLnBrk="1" hangingPunct="1">
              <a:buFont typeface="Georgia" pitchFamily="18" charset="0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Klíčová aktivita č. 1 - Rozvoj partnerství subjektů zapojených do projektu a specifikace funkčnosti systému.</a:t>
            </a:r>
          </a:p>
          <a:p>
            <a:pPr marL="623888" indent="-514350"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Vytvoření koncepce fungování krajského systému vzdělávání pro sektor zdravotnictví.</a:t>
            </a:r>
          </a:p>
          <a:p>
            <a:pPr marL="623888" indent="-514350"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Koordinátoři věcných aktivit pod vedením věcného manažera projektu a metodika stanoví způsoby formy metody a prostředky vzájemné spolupráce.</a:t>
            </a:r>
          </a:p>
          <a:p>
            <a:pPr marL="623888" indent="-514350"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Nastavení parametrů pro funkčnost systému.</a:t>
            </a:r>
          </a:p>
          <a:p>
            <a:pPr marL="623888" indent="-514350"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Zahájení spolupráce pracovních skupin na úrovni žadatele a partnerů s možností zapojení zástupců zdravotnických zařízení.</a:t>
            </a:r>
          </a:p>
        </p:txBody>
      </p:sp>
      <p:pic>
        <p:nvPicPr>
          <p:cNvPr id="9625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589588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Na této aktivitě se bude podílet:</a:t>
            </a:r>
          </a:p>
        </p:txBody>
      </p:sp>
      <p:sp>
        <p:nvSpPr>
          <p:cNvPr id="983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600450"/>
          </a:xfrm>
        </p:spPr>
        <p:txBody>
          <a:bodyPr/>
          <a:lstStyle/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Hlavní manažer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Věcný manažer projektu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Věcný garant metodik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Koordinátoři 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Lektoři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Asistent projektu</a:t>
            </a:r>
          </a:p>
          <a:p>
            <a:pPr eaLnBrk="1" hangingPunct="1"/>
            <a:endParaRPr lang="cs-CZ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Tato aktivita bude probíhat od ledna 2011 do června 2011</a:t>
            </a:r>
          </a:p>
        </p:txBody>
      </p:sp>
      <p:pic>
        <p:nvPicPr>
          <p:cNvPr id="9830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63600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Výstupem klíčové aktivity: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744912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Funkčně nastavený systém.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Koncepční řešení návrhu celého krajského systému.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Řešení funkcí webového portálu.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Metodika systému.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Funkční partnerství.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Funkční partnerství pracovních skupin.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Specifikace, obsah a rozsah pracovních opor.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Metodický pokyn pro tvorbu modulů.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Prezentace výstupů na společném pracovním workshopu za účasti zástupců ZZ a zřizovatele.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Informační brožura o projektu.</a:t>
            </a:r>
          </a:p>
        </p:txBody>
      </p:sp>
      <p:pic>
        <p:nvPicPr>
          <p:cNvPr id="10035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Klíčová aktivita č.2 – Tvorba vzdělávacích modulů. (od 7/2011 do 1/2013)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3600450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Cílem klíčové aktivity je vytvořit ucelenou strukturu vzdělávacích programů členěných do jednotlivých oblastí a to jak pro prezenční tak i e-</a:t>
            </a:r>
            <a:r>
              <a:rPr lang="cs-C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learningovou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formu, včetně studijních opor. Součástí bude integrace kompetencí pro zvýšení konkurenceschopnosti na trhu práce. Každá z těchto kompetencí bude průřezově promítnuta v dílčích vzdělávacích modulech.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Součástí bude zpracování </a:t>
            </a:r>
            <a:r>
              <a:rPr lang="cs-C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kurikulí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následné posouzení recenzenty.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Příprava studijních textů, pracovních listů, anotačních listů, metodik a ostatních podpůrných materiálů ( CD, prezentace, videozáznam, testy) a následná tvorba studijních materiálů.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Tvorba nástrojů pro hodnocení, zpětná vazba evaluační dotazníky.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0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64087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Zvyšování a rozvoj kompetencí lektorů: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2879725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Tato aktivita jako součást KA 2 bude probíhat v rámci pracovních skupin, interaktivní formou zaměřenou na transfer znalostí a dovedností.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oblasti  </a:t>
            </a:r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metodiky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pod vedením metodika.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oblasti </a:t>
            </a:r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odbornosti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pod vedením koordinátora věcných aktivit.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 vedením věcného manažera v </a:t>
            </a:r>
            <a:r>
              <a:rPr lang="cs-CZ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oblasti psychologických základů vzdělávání dospělých.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Lektoři získají další kompetence v rámci výměny zkušeností mezi sebou.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45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Nadpis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225550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Výstup klíčové aktivity:</a:t>
            </a:r>
          </a:p>
        </p:txBody>
      </p:sp>
      <p:sp>
        <p:nvSpPr>
          <p:cNvPr id="106498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2303462"/>
          </a:xfrm>
        </p:spPr>
        <p:txBody>
          <a:bodyPr/>
          <a:lstStyle/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Studijní texty, pracovní listy, anotační listy, podpůrné materiály, podklady pro evidenci, hodnotící dotazníky.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Zpracování kurikulí, metodiky.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Požadavky na materiálně-technické a organizační zabezpečení pilotního ověření.</a:t>
            </a:r>
          </a:p>
          <a:p>
            <a:pPr eaLnBrk="1" hangingPunct="1"/>
            <a:endParaRPr lang="cs-CZ" smtClean="0"/>
          </a:p>
        </p:txBody>
      </p:sp>
      <p:pic>
        <p:nvPicPr>
          <p:cNvPr id="10649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080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Vzdělávací program: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31686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Měkké dovednosti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1. Typologie osobnosti, diagnostika, analýza kompetencí dle norem EU, kritické myšlení a emoční inteligence.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2.  Psychologické a sociální aspekty komunikace ve zdravotnictví.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3. Zvládání pracovní zátěže, stresu, frustrací, konfliktů, syndrom vyhoření a duševní hygiena.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4. Psychologie jednání a vyjednávání, asertivita, překonání odporu, manipulace a ovlivňování.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Nadpis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287337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Vzdělávací program:</a:t>
            </a:r>
            <a:endParaRPr lang="cs-CZ" sz="2800" smtClean="0"/>
          </a:p>
        </p:txBody>
      </p:sp>
      <p:sp>
        <p:nvSpPr>
          <p:cNvPr id="1105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3816350"/>
          </a:xfrm>
        </p:spPr>
        <p:txBody>
          <a:bodyPr/>
          <a:lstStyle/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5. Týmová práce ve zdravotnické praxi.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6. Motivace a výkonová motivace.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7. Postoj a vztah k pacientovi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8. Psychologie obětí neštěstí, krizová intervence, trauma u dětí a dospělého, působení na dětské pacienty.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9. Psychologie klienta ZZ, jednání a komunikace s problémovými pacienty.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10. Intenzivní psychoterapeutický výcvik.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11. Vzdělávání pro udržitelný rozvoj.</a:t>
            </a:r>
          </a:p>
          <a:p>
            <a:pPr marL="623888" indent="-514350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12. Dovednosti práce v LMS.</a:t>
            </a:r>
          </a:p>
        </p:txBody>
      </p:sp>
      <p:pic>
        <p:nvPicPr>
          <p:cNvPr id="11059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Oblast zdravotnického práva:</a:t>
            </a:r>
          </a:p>
        </p:txBody>
      </p:sp>
      <p:sp>
        <p:nvSpPr>
          <p:cNvPr id="112642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2303462"/>
          </a:xfrm>
        </p:spPr>
        <p:txBody>
          <a:bodyPr/>
          <a:lstStyle/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Práva pacientů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Poučení a informovaný souhlas.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Právo na soukromí.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Vedení zdravotnické dokumentace 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Právní sebeobrana zdravotníka.</a:t>
            </a:r>
          </a:p>
        </p:txBody>
      </p:sp>
      <p:pic>
        <p:nvPicPr>
          <p:cNvPr id="11264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Obsah prezentace: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3313113"/>
          </a:xfrm>
        </p:spPr>
        <p:txBody>
          <a:bodyPr>
            <a:normAutofit fontScale="92500"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Cíl projektu.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Partneři projektu.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Cílové skupiny.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Organizace a řízení projektu.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Přínos pro cílové skupiny.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Klíčové aktivity projektu.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Výstupy klíčových aktivit.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Harmonogram realizace.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Realizační tým projektu.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Publicita projektu.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Manažerské dovednosti:</a:t>
            </a:r>
          </a:p>
        </p:txBody>
      </p:sp>
      <p:sp>
        <p:nvSpPr>
          <p:cNvPr id="114690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232025"/>
          </a:xfrm>
        </p:spPr>
        <p:txBody>
          <a:bodyPr/>
          <a:lstStyle/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Rozvoj osobního potenciálu.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Metody a techniky managementu.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Strategické řízení.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Řízení změn v organizaci.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Řízení lidských zdrojů.</a:t>
            </a:r>
          </a:p>
        </p:txBody>
      </p:sp>
      <p:pic>
        <p:nvPicPr>
          <p:cNvPr id="11469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dpis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229600" cy="1008062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Aktivita č.3 – Pilotní ověření vzdělávacích modulů a systému:</a:t>
            </a:r>
          </a:p>
        </p:txBody>
      </p:sp>
      <p:sp>
        <p:nvSpPr>
          <p:cNvPr id="116738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2159000"/>
          </a:xfrm>
        </p:spPr>
        <p:txBody>
          <a:bodyPr/>
          <a:lstStyle/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Aktivita bude probíhat od  5/2012 do 5/2013. Pilotní ověření proběhne dle zpracovaného harmonogramu, bude zajištěn poměr prezenční a e-learningové formy PO, proběhne průběžná evaluace na základě které bude provedena aktualizace všech podpůrných materiálů. Účastníci obdrží osvědčení o absolvování. Součástí bude zpracování příručky „Manuál pro práci v e-learningovém systému“.</a:t>
            </a:r>
          </a:p>
        </p:txBody>
      </p:sp>
      <p:pic>
        <p:nvPicPr>
          <p:cNvPr id="11673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Výstup klíčové aktivity:</a:t>
            </a:r>
          </a:p>
        </p:txBody>
      </p:sp>
      <p:sp>
        <p:nvSpPr>
          <p:cNvPr id="118786" name="Zástupný symbol pro obsah 2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2520950"/>
          </a:xfrm>
        </p:spPr>
        <p:txBody>
          <a:bodyPr/>
          <a:lstStyle/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Pilotně ověřené a otestované vzdělávací moduly.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Realizace pilotního ověřování všech modulů.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Evaluované vzdělávací moduly.</a:t>
            </a:r>
          </a:p>
          <a:p>
            <a:pPr eaLnBrk="1" hangingPunct="1">
              <a:buFont typeface="Georgia" pitchFamily="18" charset="0"/>
              <a:buNone/>
            </a:pPr>
            <a:endParaRPr lang="cs-CZ" smtClean="0"/>
          </a:p>
        </p:txBody>
      </p:sp>
      <p:pic>
        <p:nvPicPr>
          <p:cNvPr id="11878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Nadpis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152525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Aktivita č.4 – Vytvoření a provoz webového portálu: od 7/2011 do 6/2013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051175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Cílem aktivity je vytvořit jednotný prostor pro přístup k nabídce dalšího vzdělávání ve formě webového portálu jehož součástí bude e-</a:t>
            </a:r>
            <a:r>
              <a:rPr lang="cs-C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Součástí budou výstupy ze všech aktivit.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Hlavní funkcionalitou bude vzdělávací distanční forma, on-line vzdělávací podpora.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Dle výstupů pracovních skupin dojde k dodefinování funkce a obsahu portálu.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Každá partnerská organizace bude zodpovídat za svoji část portálu.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Součástí bude marketingová kampaň.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83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Výstup klíčové aktivity:</a:t>
            </a:r>
          </a:p>
        </p:txBody>
      </p:sp>
      <p:sp>
        <p:nvSpPr>
          <p:cNvPr id="122882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2952750"/>
          </a:xfrm>
        </p:spPr>
        <p:txBody>
          <a:bodyPr/>
          <a:lstStyle/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Multifunkční webový portál.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- jednotný komunikační prostor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- prostředek propagace dalšího vzdělávání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- zdroj informací o možnostech dalšího vzdělávání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- on-line vzdělávací podpora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- distanční vzdělávání  (e-learning)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Další funkce budou dodefinovány dle výstupů aktivit.</a:t>
            </a:r>
          </a:p>
          <a:p>
            <a:pPr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12288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Aktivita č.5 – Průběžná a závěrečná evaluace: od 3/2012 do 6/2013</a:t>
            </a:r>
          </a:p>
        </p:txBody>
      </p:sp>
      <p:sp>
        <p:nvSpPr>
          <p:cNvPr id="124930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376488"/>
          </a:xfrm>
        </p:spPr>
        <p:txBody>
          <a:bodyPr/>
          <a:lstStyle/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 rámci této aktivity bude realizován evaluační proces průběžný a závěrečný, který bude hodnotit přidanou hodnotu.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Průběžná evaluace – po ukončení modulů zmapuje  dílčí oblasti (obsah, texty, přínos pro využití v praxi atd…)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Závěrečná evaluace – po ukončení pilotního ověření, zpětná vazba k  funkčnosti a praktičnosti celého krajského systému.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Pozn. evaluáční dotazníky viz. aktivita č.2</a:t>
            </a:r>
          </a:p>
        </p:txBody>
      </p:sp>
      <p:pic>
        <p:nvPicPr>
          <p:cNvPr id="12493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Výstup klíčové aktivity:</a:t>
            </a:r>
          </a:p>
        </p:txBody>
      </p:sp>
      <p:sp>
        <p:nvSpPr>
          <p:cNvPr id="126978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1439863"/>
          </a:xfrm>
        </p:spPr>
        <p:txBody>
          <a:bodyPr/>
          <a:lstStyle/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Průběžná a závěrečná evaluace.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Opatření  pro jednotlivé moduly a celý systém.</a:t>
            </a:r>
          </a:p>
        </p:txBody>
      </p:sp>
      <p:pic>
        <p:nvPicPr>
          <p:cNvPr id="12697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HARMONOGRAM PROJEKTU</a:t>
            </a:r>
          </a:p>
        </p:txBody>
      </p:sp>
      <p:pic>
        <p:nvPicPr>
          <p:cNvPr id="12902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636838"/>
            <a:ext cx="8424862" cy="2160587"/>
          </a:xfrm>
        </p:spPr>
      </p:pic>
      <p:pic>
        <p:nvPicPr>
          <p:cNvPr id="129027" name="Obrázek 6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863600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HARMONOGRAM PILOTNÍHO OVĚŘENÍ</a:t>
            </a:r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66850"/>
            <a:ext cx="9144000" cy="4887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Harmonogram </a:t>
            </a:r>
            <a:br>
              <a:rPr lang="cs-CZ" sz="2800" b="1" smtClean="0">
                <a:latin typeface="Arial" charset="0"/>
                <a:cs typeface="Arial" charset="0"/>
              </a:rPr>
            </a:br>
            <a:r>
              <a:rPr lang="cs-CZ" sz="2800" b="1" smtClean="0">
                <a:latin typeface="Arial" charset="0"/>
                <a:cs typeface="Arial" charset="0"/>
              </a:rPr>
              <a:t>Klíčová aktivita č. 1</a:t>
            </a:r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4225" y="2492375"/>
            <a:ext cx="7508875" cy="3233738"/>
          </a:xfrm>
        </p:spPr>
      </p:pic>
      <p:pic>
        <p:nvPicPr>
          <p:cNvPr id="13312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778500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0825" y="1143000"/>
            <a:ext cx="8713788" cy="10668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Název OP: </a:t>
            </a: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Vzdělávání pro konkurenceschopnost</a:t>
            </a:r>
            <a:br>
              <a:rPr lang="cs-CZ" sz="2200" b="1" dirty="0" smtClean="0">
                <a:latin typeface="Arial" pitchFamily="34" charset="0"/>
                <a:cs typeface="Arial" pitchFamily="34" charset="0"/>
              </a:rPr>
            </a:br>
            <a:r>
              <a:rPr lang="cs-CZ" sz="2200" b="1" dirty="0" smtClean="0">
                <a:latin typeface="Arial" pitchFamily="34" charset="0"/>
                <a:cs typeface="Arial" pitchFamily="34" charset="0"/>
              </a:rPr>
              <a:t>oblast podpory 3.2, Globální grant Podpora nabídky dalšího vzdělávání v kraji Vysočina</a:t>
            </a:r>
            <a:endParaRPr lang="cs-CZ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266541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Datum zahájení projektu: 1.1.2011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Předpokládané datum ukončení projektu: 30.6.2013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/>
          </a:p>
        </p:txBody>
      </p:sp>
      <p:pic>
        <p:nvPicPr>
          <p:cNvPr id="1945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Harmonogram </a:t>
            </a:r>
            <a:br>
              <a:rPr lang="cs-CZ" sz="2800" b="1" smtClean="0">
                <a:latin typeface="Arial" charset="0"/>
                <a:cs typeface="Arial" charset="0"/>
              </a:rPr>
            </a:br>
            <a:r>
              <a:rPr lang="cs-CZ" sz="2800" b="1" smtClean="0">
                <a:latin typeface="Arial" charset="0"/>
                <a:cs typeface="Arial" charset="0"/>
              </a:rPr>
              <a:t>Klíčová aktivita č. 1</a:t>
            </a:r>
            <a:endParaRPr lang="cs-CZ" sz="2800" smtClean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088" y="2390775"/>
            <a:ext cx="8483600" cy="3159125"/>
          </a:xfrm>
        </p:spPr>
      </p:pic>
      <p:pic>
        <p:nvPicPr>
          <p:cNvPr id="13517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778500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Harmonogram </a:t>
            </a:r>
            <a:br>
              <a:rPr lang="cs-CZ" sz="2800" b="1" smtClean="0">
                <a:latin typeface="Arial" charset="0"/>
                <a:cs typeface="Arial" charset="0"/>
              </a:rPr>
            </a:br>
            <a:r>
              <a:rPr lang="cs-CZ" sz="2800" b="1" smtClean="0">
                <a:latin typeface="Arial" charset="0"/>
                <a:cs typeface="Arial" charset="0"/>
              </a:rPr>
              <a:t>Klíčová aktivita č. 1</a:t>
            </a:r>
            <a:endParaRPr lang="cs-CZ" sz="2800" smtClean="0"/>
          </a:p>
        </p:txBody>
      </p:sp>
      <p:pic>
        <p:nvPicPr>
          <p:cNvPr id="137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2852738"/>
            <a:ext cx="8761412" cy="2116137"/>
          </a:xfrm>
        </p:spPr>
      </p:pic>
      <p:pic>
        <p:nvPicPr>
          <p:cNvPr id="13721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Harmonogram </a:t>
            </a:r>
            <a:br>
              <a:rPr lang="cs-CZ" sz="2800" b="1" smtClean="0">
                <a:latin typeface="Arial" charset="0"/>
                <a:cs typeface="Arial" charset="0"/>
              </a:rPr>
            </a:br>
            <a:r>
              <a:rPr lang="cs-CZ" sz="2800" b="1" smtClean="0">
                <a:latin typeface="Arial" charset="0"/>
                <a:cs typeface="Arial" charset="0"/>
              </a:rPr>
              <a:t>Klíčová aktivita č. 1</a:t>
            </a:r>
            <a:endParaRPr lang="cs-CZ" sz="2800" smtClean="0"/>
          </a:p>
        </p:txBody>
      </p:sp>
      <p:pic>
        <p:nvPicPr>
          <p:cNvPr id="139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582863"/>
            <a:ext cx="8640763" cy="2938462"/>
          </a:xfrm>
        </p:spPr>
      </p:pic>
      <p:pic>
        <p:nvPicPr>
          <p:cNvPr id="13926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5778500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863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Harmonogram </a:t>
            </a:r>
            <a:br>
              <a:rPr lang="cs-CZ" sz="2800" b="1" dirty="0" smtClean="0">
                <a:latin typeface="Arial" pitchFamily="34" charset="0"/>
                <a:cs typeface="Arial" pitchFamily="34" charset="0"/>
              </a:rPr>
            </a:b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Klíčová aktivita č. 1</a:t>
            </a:r>
            <a:endParaRPr lang="cs-CZ" sz="2800" dirty="0"/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484313"/>
            <a:ext cx="8424863" cy="3673475"/>
          </a:xfrm>
        </p:spPr>
      </p:pic>
      <p:pic>
        <p:nvPicPr>
          <p:cNvPr id="14131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5373688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080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Realizační tým: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67188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Věcný manažer projektu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Zajišťuje partnerskou spolupráci a komunikaci.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Zodpovědnost za řízení vnitřních aktivit projektu.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Řízení supervize koordinátorů věcných aktivit.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Spolupráce s věcným garantem metodik.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Dohled nad tvorbou všech vzdělávacích modulů.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Expertní a poradenská činnost pro koordinátory.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Kontrola kvality.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Garance psychologických základů vzdělávání dospělých 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Kontrola pracovních výkazů koordinátorů.</a:t>
            </a:r>
          </a:p>
          <a:p>
            <a:pPr marL="566928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Supervize nad všemi klíčovými aktivity projektu.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6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11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Věcný garant metodik</a:t>
            </a:r>
            <a:endParaRPr lang="cs-CZ" sz="28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60045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Metodická podpora.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Spolupráce s věcným manažerem.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Expertní a metodická podpora koordinátorů VA, lektorů.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Expertní činnost při tvorbě modulů a celého vzdělávacího programu.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Spolupráce při tvorbě koncepce vzdělávacích programů, webového portálu.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Supervize nad vznikem </a:t>
            </a:r>
            <a:r>
              <a:rPr lang="cs-CZ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kurikulí</a:t>
            </a: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 ostatních materiálů.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Vytvoření celkového kurikula.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Recenze anotačních listů.</a:t>
            </a:r>
            <a:endParaRPr lang="cs-CZ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5411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Nadpis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92163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Koordinátoři věcných aktivit: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744913"/>
          </a:xfrm>
        </p:spPr>
        <p:txBody>
          <a:bodyPr>
            <a:normAutofit fontScale="77500" lnSpcReduction="20000"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Zapojení do všech klíčových aktivit.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Koordinace a řízení činností lektorů.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Stanovení obsahu a struktury vzdělávacích modulů, jejich návaznost, provázanost.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Zodpovědnost za kvalitu všech studijních opor, výstupů.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Řízení a kontrola činnosti autorů </a:t>
            </a:r>
            <a:r>
              <a:rPr lang="cs-CZ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kurikulí</a:t>
            </a: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anotačních listů.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Dohled nad tvorbou vzdělávacích modulů.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Expertní a poradenská činnost pro lektory.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Kontrola kvality (metodika, didaktika).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Kontrola pracovních výkazů lektorů.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Spoluúčast při vytváření koncepce webového portálu, e-</a:t>
            </a:r>
            <a:r>
              <a:rPr lang="cs-CZ" sz="2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learningového</a:t>
            </a:r>
            <a:r>
              <a:rPr lang="cs-CZ" sz="2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systému, spoluúčast při tvorbě manuálu pro práci v LMS.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</p:txBody>
      </p:sp>
      <p:pic>
        <p:nvPicPr>
          <p:cNvPr id="147459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935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Lektoři tvůrci metodik ( tutoři, autoři studijních a distančních textů):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9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3816350"/>
          </a:xfrm>
        </p:spPr>
        <p:txBody>
          <a:bodyPr/>
          <a:lstStyle/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Vytvoření kurikula jednotlivých modulů.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Zpracování anotačních listů.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Vytvoření studijních a distančních textů a ostatních studijních opor ( zodpovědnost za vzdělávací modul).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Pilotní ověření vzdělávacích modulů.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Vedení tutoriálů.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Individuální konzultace přes e-learningový systém.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Hodnocení samostatných prací.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Podíl na evaluaci.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Spolupráce v rámci metodické podpory (provázanost mezi jednotlivými moduly).</a:t>
            </a:r>
          </a:p>
          <a:p>
            <a:pPr marL="623888" indent="-514350" eaLnBrk="1" hangingPunct="1">
              <a:buFont typeface="Trebuchet MS" pitchFamily="34" charset="0"/>
              <a:buAutoNum type="arabicPeriod"/>
            </a:pPr>
            <a:endParaRPr lang="cs-CZ" sz="2000" smtClean="0">
              <a:solidFill>
                <a:schemeClr val="tx2"/>
              </a:solidFill>
            </a:endParaRPr>
          </a:p>
        </p:txBody>
      </p:sp>
      <p:pic>
        <p:nvPicPr>
          <p:cNvPr id="14950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Nadpis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649288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Publicita projektu: březen 2011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032250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Tiskové a mediální zprávy.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Propagační předměty.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Oznámení na všech vzdělávacích materiálech.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Informační materiály – brožura o projektu.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Informace účastníkům projektu o spolufinancování projektu z fondů EU na všech dokumentech.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Konference a pracovní </a:t>
            </a:r>
            <a:r>
              <a:rPr lang="cs-C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workschopy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Internetové stránky projektu.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Vizualizace projektu – v úvodu projektu leták, brožura.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 všech prostorách realizačních týmů bude umístěno logo ESF a ČR.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Hlavičkové papíry!!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Partneři – informace o projektu na webových stránkách.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Pravidla pro publicitu – Manuál vizuální identity Operačního programu Vzdělávání pro konkurenceschopnost.</a:t>
            </a:r>
          </a:p>
        </p:txBody>
      </p:sp>
      <p:pic>
        <p:nvPicPr>
          <p:cNvPr id="15155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589588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z="2800" b="1" smtClean="0">
                <a:latin typeface="Arial" charset="0"/>
                <a:cs typeface="Arial" charset="0"/>
              </a:rPr>
              <a:t>Shrnutí prezentace:</a:t>
            </a:r>
          </a:p>
        </p:txBody>
      </p:sp>
      <p:sp>
        <p:nvSpPr>
          <p:cNvPr id="153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527425"/>
          </a:xfrm>
        </p:spPr>
        <p:txBody>
          <a:bodyPr/>
          <a:lstStyle/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Cíl projektu.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Partneři projektu.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Cílové skupiny.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Organizace a řízení projektu.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Přínos pro cílové skupiny.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Klíčové aktivity projektu.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Výstupy klíčových aktivit.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Harmonogram realizace.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Realizační tým projektu.</a:t>
            </a:r>
          </a:p>
          <a:p>
            <a:pPr algn="ctr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Publicita projektu.</a:t>
            </a:r>
          </a:p>
          <a:p>
            <a:pPr eaLnBrk="1" hangingPunct="1">
              <a:buFont typeface="Georgia" pitchFamily="18" charset="0"/>
              <a:buNone/>
            </a:pPr>
            <a:endParaRPr lang="cs-CZ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smtClean="0"/>
          </a:p>
        </p:txBody>
      </p:sp>
      <p:pic>
        <p:nvPicPr>
          <p:cNvPr id="15360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5589588"/>
            <a:ext cx="64087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Cíl projektu:</a:t>
            </a:r>
            <a:endParaRPr lang="cs-CZ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455987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Cílem projektu je vytvořit komplexní a funkční systém dalšího vzdělávání pro sektor zdravotnictví v kraji Vysočina.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Dílčími cíli projektu jsou: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Podpora nabídky dalšího vzdělávání.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Vytvoření sady 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vzdělávacích modulů a studijních opor pro další vzdělávání v oblasti měkkých dovedností, zdravotnického práva a manažerských dovedností.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Tvorba multifunkčního webového portálu.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Vytvoření partnerské sítě poskytovatelů služeb.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05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Nákup DHM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Finanční část – výkazy práce, cestovní příkazy.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Dotazy.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Diskuze.</a:t>
            </a:r>
          </a:p>
          <a:p>
            <a:pPr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Závěr.</a:t>
            </a:r>
          </a:p>
          <a:p>
            <a:pPr eaLnBrk="1" hangingPunct="1"/>
            <a:endParaRPr lang="cs-CZ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Děkujeme Vám za pozornost.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EFEKT PLUS s.r.o.</a:t>
            </a:r>
          </a:p>
          <a:p>
            <a:pPr algn="ctr" eaLnBrk="1" hangingPunct="1">
              <a:buFont typeface="Georgia" pitchFamily="18" charset="0"/>
              <a:buNone/>
            </a:pPr>
            <a:endParaRPr lang="cs-CZ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64388" y="5157788"/>
          <a:ext cx="1008062" cy="1463675"/>
        </p:xfrm>
        <a:graphic>
          <a:graphicData uri="http://schemas.openxmlformats.org/presentationml/2006/ole">
            <p:oleObj spid="_x0000_s2050" name="Picture" r:id="rId4" imgW="594360" imgH="862200" progId="Word.Picture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Nadpis 1"/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873250"/>
          </a:xfrm>
        </p:spPr>
        <p:txBody>
          <a:bodyPr/>
          <a:lstStyle/>
          <a:p>
            <a:pPr eaLnBrk="1" hangingPunct="1"/>
            <a:r>
              <a:rPr lang="cs-CZ" sz="2000" b="1" smtClean="0">
                <a:latin typeface="Arial" charset="0"/>
                <a:cs typeface="Arial" charset="0"/>
              </a:rPr>
              <a:t>Žadatel  projektu: </a:t>
            </a:r>
            <a:br>
              <a:rPr lang="cs-CZ" sz="2000" b="1" smtClean="0">
                <a:latin typeface="Arial" charset="0"/>
                <a:cs typeface="Arial" charset="0"/>
              </a:rPr>
            </a:br>
            <a:r>
              <a:rPr lang="cs-CZ" sz="2000" b="1" smtClean="0">
                <a:latin typeface="Arial" charset="0"/>
                <a:cs typeface="Arial" charset="0"/>
              </a:rPr>
              <a:t/>
            </a:r>
            <a:br>
              <a:rPr lang="cs-CZ" sz="2000" b="1" smtClean="0">
                <a:latin typeface="Arial" charset="0"/>
                <a:cs typeface="Arial" charset="0"/>
              </a:rPr>
            </a:br>
            <a:r>
              <a:rPr lang="cs-CZ" sz="2200" b="1" smtClean="0">
                <a:latin typeface="Arial" charset="0"/>
                <a:cs typeface="Arial" charset="0"/>
              </a:rPr>
              <a:t>EFEKT PLUS s.r.o. Olomouc</a:t>
            </a:r>
            <a:br>
              <a:rPr lang="cs-CZ" sz="2200" b="1" smtClean="0">
                <a:latin typeface="Arial" charset="0"/>
                <a:cs typeface="Arial" charset="0"/>
              </a:rPr>
            </a:br>
            <a:r>
              <a:rPr lang="cs-CZ" sz="2200" b="1" smtClean="0">
                <a:latin typeface="Arial" charset="0"/>
                <a:cs typeface="Arial" charset="0"/>
              </a:rPr>
              <a:t/>
            </a:r>
            <a:br>
              <a:rPr lang="cs-CZ" sz="2200" b="1" smtClean="0">
                <a:latin typeface="Arial" charset="0"/>
                <a:cs typeface="Arial" charset="0"/>
              </a:rPr>
            </a:br>
            <a:r>
              <a:rPr lang="cs-CZ" sz="2000" b="1" i="1" smtClean="0">
                <a:latin typeface="Arial" charset="0"/>
                <a:cs typeface="Arial" charset="0"/>
              </a:rPr>
              <a:t>Partneři projektu: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275"/>
            <a:ext cx="8229600" cy="29527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Univerzita Palackého Olomouc 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ICV FF UP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cs-CZ" sz="20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Health</a:t>
            </a:r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s.r.o.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Společnost se zabývá vzděláváním v oblasti zdravotnického práva. Důvodem pro výběr partnera je jeho vysoká profesní odbornost a </a:t>
            </a:r>
            <a:r>
              <a:rPr lang="cs-CZ" sz="1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know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12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cs-CZ" sz="12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 </a:t>
            </a:r>
            <a:r>
              <a:rPr lang="cs-CZ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Lektoři společnosti mají vysokou odbornou úroveň což dokládají četná akademická ocenění, vč. zahraničních .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516563"/>
            <a:ext cx="640873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2781300"/>
            <a:ext cx="42624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92513"/>
            <a:ext cx="396081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932363" y="1196975"/>
          <a:ext cx="742950" cy="1079500"/>
        </p:xfrm>
        <a:graphic>
          <a:graphicData uri="http://schemas.openxmlformats.org/presentationml/2006/ole">
            <p:oleObj spid="_x0000_s3077" name="Picture" r:id="rId7" imgW="594360" imgH="862200" progId="Word.Picture.8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296988"/>
          </a:xfrm>
        </p:spPr>
        <p:txBody>
          <a:bodyPr/>
          <a:lstStyle/>
          <a:p>
            <a:pPr eaLnBrk="1" hangingPunct="1"/>
            <a:r>
              <a:rPr lang="cs-CZ" sz="2000" b="1" smtClean="0">
                <a:latin typeface="Arial" charset="0"/>
                <a:cs typeface="Arial" charset="0"/>
              </a:rPr>
              <a:t>Hlavní cíl projektu:</a:t>
            </a:r>
            <a:r>
              <a:rPr lang="cs-CZ" smtClean="0"/>
              <a:t/>
            </a:r>
            <a:br>
              <a:rPr lang="cs-CZ" smtClean="0"/>
            </a:br>
            <a:r>
              <a:rPr lang="cs-CZ" sz="2000" smtClean="0">
                <a:latin typeface="Arial" charset="0"/>
                <a:cs typeface="Arial" charset="0"/>
              </a:rPr>
              <a:t>Vytvoření komplexního a funkčního systému dalšího vzdělávání pro sektor zdravotnictví v kraji Vysočina.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392612"/>
          </a:xfrm>
        </p:spPr>
        <p:txBody>
          <a:bodyPr>
            <a:no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Multifunkční webový portál včetně e-</a:t>
            </a:r>
            <a:r>
              <a:rPr lang="cs-CZ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larningové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formy vzdělávání.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Tvorba textů a materiálů pro nabídku vzdělávacích modulů, evaluace.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 vzdělávacích modulů, které byly specifikovány v návaznosti na výsledky </a:t>
            </a:r>
            <a:r>
              <a:rPr lang="cs-CZ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předprojektového</a:t>
            </a: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šetření.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Vypracování metodik a postupů pro fungování systému 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Ucelený informační systém.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Pilotní ověření vzdělávacích modulů.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Vytvoření krajského systému nabídky vzdělávání. Vybudování informačního systému pro všechny subjekty.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Vytvoření podmínek k podpoře nabídky dalšího vzdělávání a souvisejícím zvýšením kompetencí v souladu s požadavky EU a vytvoření antecedence pro konkurenceschopnost pracovníků na trhu práce.</a:t>
            </a:r>
            <a:endParaRPr lang="cs-CZ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805488"/>
            <a:ext cx="51847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660525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Popis cílové skupiny:</a:t>
            </a:r>
            <a:r>
              <a:rPr lang="cs-CZ" sz="2800" smtClean="0"/>
              <a:t/>
            </a:r>
            <a:br>
              <a:rPr lang="cs-CZ" sz="2800" smtClean="0"/>
            </a:br>
            <a:r>
              <a:rPr lang="cs-CZ" sz="2000" smtClean="0">
                <a:latin typeface="Arial" charset="0"/>
                <a:cs typeface="Arial" charset="0"/>
              </a:rPr>
              <a:t>Cílovými skupinami jsou: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57725"/>
          </a:xfrm>
        </p:spPr>
        <p:txBody>
          <a:bodyPr>
            <a:normAutofit/>
          </a:bodyPr>
          <a:lstStyle/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Účastníci dalšího vzdělávání.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Lektoři vzdělávání dospělých.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Ad.1. Cílovou skupinu tvoří zaměstnanci zdravotnických zařízení kraje     Vysočina ( nemocnice Jihlava, Havlíčkův Brod, Třebíč, Nové Město na Moravě, Pelhřimov, ZZS Jihlava). Celkový rozsah skupiny pro pilotní ověření je 426 osob. </a:t>
            </a: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24078" indent="-514350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Ad.2. Cílovou skupinou lektorů jsou zaměstnanci vzdělávacích institucí </a:t>
            </a:r>
            <a:r>
              <a:rPr lang="cs-C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kraji Vysočina</a:t>
            </a:r>
            <a:r>
              <a:rPr lang="cs-CZ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Rozsah cílové skupiny je 11 lektorů.</a:t>
            </a:r>
            <a:endParaRPr lang="cs-CZ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589588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Řízení a organizace projektu: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90115" name="Obrázek 4" descr="C:\Users\efekt\Desktop\loga do podpis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589588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Georgia" pitchFamily="18" charset="0"/>
            </a:endParaRPr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971550" y="981075"/>
          <a:ext cx="6624638" cy="4751388"/>
        </p:xfrm>
        <a:graphic>
          <a:graphicData uri="http://schemas.openxmlformats.org/presentationml/2006/ole">
            <p:oleObj spid="_x0000_s90113" r:id="rId5" imgW="8002143" imgH="6705600" progId="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Nadpis 1"/>
          <p:cNvSpPr>
            <a:spLocks noGrp="1"/>
          </p:cNvSpPr>
          <p:nvPr>
            <p:ph type="title"/>
          </p:nvPr>
        </p:nvSpPr>
        <p:spPr>
          <a:xfrm>
            <a:off x="457200" y="836613"/>
            <a:ext cx="8229600" cy="1152525"/>
          </a:xfrm>
        </p:spPr>
        <p:txBody>
          <a:bodyPr/>
          <a:lstStyle/>
          <a:p>
            <a:pPr eaLnBrk="1" hangingPunct="1"/>
            <a:r>
              <a:rPr lang="cs-CZ" sz="2800" b="1" smtClean="0">
                <a:latin typeface="Arial" charset="0"/>
                <a:cs typeface="Arial" charset="0"/>
              </a:rPr>
              <a:t>Přínos pro cílové skupiny:</a:t>
            </a:r>
          </a:p>
        </p:txBody>
      </p:sp>
      <p:sp>
        <p:nvSpPr>
          <p:cNvPr id="921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33837"/>
          </a:xfrm>
        </p:spPr>
        <p:txBody>
          <a:bodyPr/>
          <a:lstStyle/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Aktivity jsou koncipovány tak, aby po jejich realizaci došlo ke zvýšení kompetencí pracovníků ve zdravotnictví, které budou uplatnitelné na trhu práce.</a:t>
            </a:r>
          </a:p>
          <a:p>
            <a:pPr algn="just" eaLnBrk="1" hangingPunct="1"/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Projekt obsahuje tyto části: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cs-CZ" sz="200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- rozšíření, zkvalitnění, dostupnost a komplexnost 	  	  dalšího vzdělávání</a:t>
            </a:r>
          </a:p>
          <a:p>
            <a:pPr algn="just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- systémovost, komplexnost a propojenost 	  	   	  možností dalšího vzdělávání</a:t>
            </a:r>
          </a:p>
          <a:p>
            <a:pPr algn="just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- pilotní ověření </a:t>
            </a:r>
          </a:p>
          <a:p>
            <a:pPr algn="just" eaLnBrk="1" hangingPunct="1">
              <a:buFont typeface="Georgia" pitchFamily="18" charset="0"/>
              <a:buNone/>
            </a:pPr>
            <a:r>
              <a:rPr lang="cs-CZ" sz="2000" smtClean="0">
                <a:solidFill>
                  <a:schemeClr val="tx2"/>
                </a:solidFill>
                <a:latin typeface="Arial" charset="0"/>
                <a:cs typeface="Arial" charset="0"/>
              </a:rPr>
              <a:t>		- evaluace programu a projektu</a:t>
            </a:r>
          </a:p>
        </p:txBody>
      </p:sp>
      <p:pic>
        <p:nvPicPr>
          <p:cNvPr id="92163" name="Obrázek 3" descr="C:\Users\efekt\Desktop\loga do podpi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5778500"/>
            <a:ext cx="64087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1294</TotalTime>
  <Words>1548</Words>
  <Application>Microsoft Office PowerPoint</Application>
  <PresentationFormat>On-screen Show (4:3)</PresentationFormat>
  <Paragraphs>250</Paragraphs>
  <Slides>40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4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51" baseType="lpstr">
      <vt:lpstr>Arial</vt:lpstr>
      <vt:lpstr>Trebuchet MS</vt:lpstr>
      <vt:lpstr>Georgia</vt:lpstr>
      <vt:lpstr>Wingdings 2</vt:lpstr>
      <vt:lpstr>Calibri</vt:lpstr>
      <vt:lpstr>Arial Black</vt:lpstr>
      <vt:lpstr>Urbanistický</vt:lpstr>
      <vt:lpstr>Urbanistický</vt:lpstr>
      <vt:lpstr>Urbanistický</vt:lpstr>
      <vt:lpstr>Urbanistický</vt:lpstr>
      <vt:lpstr>Picture</vt:lpstr>
      <vt:lpstr>PROJEKT   ,,SYSTÉM DALŠÍHO VZDĚLÁVÁNÍ  PRO SEKTOR ZDRAVOTNICTVÍ V KRAJI VYSOČINA“  Reg. číslo projektu: CZ.1.07/3.2.09 /02.0031  realizovaný v rámci globálního grantu „Podpora nabídky dalšího vzdělávání v kraji Vysočina“, Operačního programu Vzdělávání pro konkurenceschopnost</vt:lpstr>
      <vt:lpstr>Obsah prezentace:</vt:lpstr>
      <vt:lpstr>Název OP: Vzdělávání pro konkurenceschopnost oblast podpory 3.2, Globální grant Podpora nabídky dalšího vzdělávání v kraji Vysočina</vt:lpstr>
      <vt:lpstr>Cíl projektu:</vt:lpstr>
      <vt:lpstr>Žadatel  projektu:   EFEKT PLUS s.r.o. Olomouc  Partneři projektu: </vt:lpstr>
      <vt:lpstr>Hlavní cíl projektu: Vytvoření komplexního a funkčního systému dalšího vzdělávání pro sektor zdravotnictví v kraji Vysočina.</vt:lpstr>
      <vt:lpstr>Popis cílové skupiny: Cílovými skupinami jsou:</vt:lpstr>
      <vt:lpstr>Řízení a organizace projektu: </vt:lpstr>
      <vt:lpstr>Přínos pro cílové skupiny:</vt:lpstr>
      <vt:lpstr>Specifický přínos pro cílovou skupinu lektorů:</vt:lpstr>
      <vt:lpstr>Klíčové aktivity projektu:</vt:lpstr>
      <vt:lpstr>Na této aktivitě se bude podílet:</vt:lpstr>
      <vt:lpstr>Výstupem klíčové aktivity:</vt:lpstr>
      <vt:lpstr>Klíčová aktivita č.2 – Tvorba vzdělávacích modulů. (od 7/2011 do 1/2013)</vt:lpstr>
      <vt:lpstr>Zvyšování a rozvoj kompetencí lektorů:</vt:lpstr>
      <vt:lpstr>Výstup klíčové aktivity:</vt:lpstr>
      <vt:lpstr>Vzdělávací program:</vt:lpstr>
      <vt:lpstr>Vzdělávací program:</vt:lpstr>
      <vt:lpstr>Oblast zdravotnického práva:</vt:lpstr>
      <vt:lpstr>Manažerské dovednosti:</vt:lpstr>
      <vt:lpstr>Aktivita č.3 – Pilotní ověření vzdělávacích modulů a systému:</vt:lpstr>
      <vt:lpstr>Výstup klíčové aktivity:</vt:lpstr>
      <vt:lpstr>Aktivita č.4 – Vytvoření a provoz webového portálu: od 7/2011 do 6/2013</vt:lpstr>
      <vt:lpstr>Výstup klíčové aktivity:</vt:lpstr>
      <vt:lpstr>Aktivita č.5 – Průběžná a závěrečná evaluace: od 3/2012 do 6/2013</vt:lpstr>
      <vt:lpstr>Výstup klíčové aktivity:</vt:lpstr>
      <vt:lpstr>HARMONOGRAM PROJEKTU</vt:lpstr>
      <vt:lpstr>HARMONOGRAM PILOTNÍHO OVĚŘENÍ</vt:lpstr>
      <vt:lpstr>Harmonogram  Klíčová aktivita č. 1</vt:lpstr>
      <vt:lpstr>Harmonogram  Klíčová aktivita č. 1</vt:lpstr>
      <vt:lpstr>Harmonogram  Klíčová aktivita č. 1</vt:lpstr>
      <vt:lpstr>Harmonogram  Klíčová aktivita č. 1</vt:lpstr>
      <vt:lpstr>Harmonogram  Klíčová aktivita č. 1</vt:lpstr>
      <vt:lpstr>Realizační tým:</vt:lpstr>
      <vt:lpstr>Věcný garant metodik</vt:lpstr>
      <vt:lpstr>Koordinátoři věcných aktivit:</vt:lpstr>
      <vt:lpstr>Lektoři tvůrci metodik ( tutoři, autoři studijních a distančních textů):</vt:lpstr>
      <vt:lpstr>Publicita projektu: březen 2011</vt:lpstr>
      <vt:lpstr>Shrnutí prezentace: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,,SYSTÉM DALŠÍHO VZDĚLÁVÁNÍ PRO SEKTOR ZDRAVOTNICTVÍ V KRAJI VYSOČINA“ Reg. číslo projektu: CZ.1.07/3.2.09 /02.0031</dc:title>
  <dc:creator>efekt</dc:creator>
  <cp:lastModifiedBy>jakoubkova</cp:lastModifiedBy>
  <cp:revision>171</cp:revision>
  <dcterms:created xsi:type="dcterms:W3CDTF">2011-01-17T13:45:00Z</dcterms:created>
  <dcterms:modified xsi:type="dcterms:W3CDTF">2011-06-23T12:57:03Z</dcterms:modified>
</cp:coreProperties>
</file>