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86" r:id="rId4"/>
    <p:sldId id="274" r:id="rId5"/>
    <p:sldId id="305" r:id="rId6"/>
    <p:sldId id="261" r:id="rId7"/>
    <p:sldId id="309" r:id="rId8"/>
    <p:sldId id="310" r:id="rId9"/>
    <p:sldId id="306" r:id="rId10"/>
    <p:sldId id="307" r:id="rId11"/>
    <p:sldId id="308" r:id="rId12"/>
    <p:sldId id="271" r:id="rId13"/>
    <p:sldId id="311" r:id="rId14"/>
    <p:sldId id="297" r:id="rId15"/>
  </p:sldIdLst>
  <p:sldSz cx="10693400" cy="7561263"/>
  <p:notesSz cx="6810375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F9F"/>
    <a:srgbClr val="25A939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729" autoAdjust="0"/>
  </p:normalViewPr>
  <p:slideViewPr>
    <p:cSldViewPr>
      <p:cViewPr varScale="1">
        <p:scale>
          <a:sx n="79" d="100"/>
          <a:sy n="79" d="100"/>
        </p:scale>
        <p:origin x="-1314" y="-8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30F42-16A8-4C18-B72B-FC289B377A22}" type="doc">
      <dgm:prSet loTypeId="urn:microsoft.com/office/officeart/2005/8/layout/radial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E9AA4C6C-80CF-480F-BAB5-05CFBACA76C3}">
      <dgm:prSet phldrT="[Text]"/>
      <dgm:spPr/>
      <dgm:t>
        <a:bodyPr/>
        <a:lstStyle/>
        <a:p>
          <a:r>
            <a:rPr lang="cs-CZ" dirty="0" smtClean="0"/>
            <a:t>eHealth ZZS</a:t>
          </a:r>
          <a:endParaRPr lang="cs-CZ" dirty="0"/>
        </a:p>
      </dgm:t>
    </dgm:pt>
    <dgm:pt modelId="{8EBDE16A-F8AB-4374-8DB1-7A251F53F2A7}" type="parTrans" cxnId="{4A0215F2-622E-4C2E-93CF-AEA1AE762515}">
      <dgm:prSet/>
      <dgm:spPr/>
      <dgm:t>
        <a:bodyPr/>
        <a:lstStyle/>
        <a:p>
          <a:endParaRPr lang="cs-CZ"/>
        </a:p>
      </dgm:t>
    </dgm:pt>
    <dgm:pt modelId="{C58E4EF9-8F2E-44DB-8BDB-F4EAFD8D1A98}" type="sibTrans" cxnId="{4A0215F2-622E-4C2E-93CF-AEA1AE762515}">
      <dgm:prSet/>
      <dgm:spPr/>
      <dgm:t>
        <a:bodyPr/>
        <a:lstStyle/>
        <a:p>
          <a:endParaRPr lang="cs-CZ"/>
        </a:p>
      </dgm:t>
    </dgm:pt>
    <dgm:pt modelId="{01997EE9-58A3-441E-9904-2A053550A227}">
      <dgm:prSet phldrT="[Text]"/>
      <dgm:spPr/>
      <dgm:t>
        <a:bodyPr/>
        <a:lstStyle/>
        <a:p>
          <a:r>
            <a:rPr lang="cs-CZ" dirty="0" err="1" smtClean="0"/>
            <a:t>emergency</a:t>
          </a:r>
          <a:r>
            <a:rPr lang="cs-CZ" dirty="0" smtClean="0"/>
            <a:t> údaje pacienta </a:t>
          </a:r>
          <a:endParaRPr lang="cs-CZ" dirty="0"/>
        </a:p>
      </dgm:t>
    </dgm:pt>
    <dgm:pt modelId="{F504083D-8A56-4687-AD37-FA7BCA379089}" type="parTrans" cxnId="{068CBEF9-B1F5-4C76-9A94-8DD97500FD52}">
      <dgm:prSet/>
      <dgm:spPr/>
      <dgm:t>
        <a:bodyPr/>
        <a:lstStyle/>
        <a:p>
          <a:endParaRPr lang="cs-CZ"/>
        </a:p>
      </dgm:t>
    </dgm:pt>
    <dgm:pt modelId="{F5077EC9-7CEE-4959-9E84-00E6C61508D0}" type="sibTrans" cxnId="{068CBEF9-B1F5-4C76-9A94-8DD97500FD52}">
      <dgm:prSet/>
      <dgm:spPr/>
      <dgm:t>
        <a:bodyPr/>
        <a:lstStyle/>
        <a:p>
          <a:endParaRPr lang="cs-CZ"/>
        </a:p>
      </dgm:t>
    </dgm:pt>
    <dgm:pt modelId="{2AD99FA1-CE42-43EA-B993-4658996EC2EF}">
      <dgm:prSet phldrT="[Text]"/>
      <dgm:spPr/>
      <dgm:t>
        <a:bodyPr/>
        <a:lstStyle/>
        <a:p>
          <a:r>
            <a:rPr lang="cs-CZ" dirty="0" smtClean="0"/>
            <a:t>náhled na propouštěcí a ambulantní zprávy</a:t>
          </a:r>
          <a:endParaRPr lang="cs-CZ" dirty="0"/>
        </a:p>
      </dgm:t>
    </dgm:pt>
    <dgm:pt modelId="{AC559C18-1E25-421A-BE68-460ADDCE3100}" type="parTrans" cxnId="{FCDBC187-7445-4F58-A8F9-49A743FFCF71}">
      <dgm:prSet/>
      <dgm:spPr/>
      <dgm:t>
        <a:bodyPr/>
        <a:lstStyle/>
        <a:p>
          <a:endParaRPr lang="cs-CZ"/>
        </a:p>
      </dgm:t>
    </dgm:pt>
    <dgm:pt modelId="{ADFBCD39-19FF-4C9B-85DE-5736B00AFD10}" type="sibTrans" cxnId="{FCDBC187-7445-4F58-A8F9-49A743FFCF71}">
      <dgm:prSet/>
      <dgm:spPr/>
      <dgm:t>
        <a:bodyPr/>
        <a:lstStyle/>
        <a:p>
          <a:endParaRPr lang="cs-CZ"/>
        </a:p>
      </dgm:t>
    </dgm:pt>
    <dgm:pt modelId="{B1F809CC-E184-4543-BAB5-E3D3BA15141C}">
      <dgm:prSet phldrT="[Text]"/>
      <dgm:spPr/>
      <dgm:t>
        <a:bodyPr/>
        <a:lstStyle/>
        <a:p>
          <a:r>
            <a:rPr lang="cs-CZ" dirty="0" smtClean="0"/>
            <a:t>zprávy o výjezdu ZZS při předání pacienta následnému poskytovateli zdravotní péče</a:t>
          </a:r>
          <a:endParaRPr lang="cs-CZ" dirty="0"/>
        </a:p>
      </dgm:t>
    </dgm:pt>
    <dgm:pt modelId="{86A4FFD3-BAC0-401D-A702-4955112C2688}" type="parTrans" cxnId="{7B78B2A0-95B5-407A-83F5-3F6DC8F5850B}">
      <dgm:prSet/>
      <dgm:spPr/>
      <dgm:t>
        <a:bodyPr/>
        <a:lstStyle/>
        <a:p>
          <a:endParaRPr lang="cs-CZ"/>
        </a:p>
      </dgm:t>
    </dgm:pt>
    <dgm:pt modelId="{52B8459F-C38E-481C-BFE0-8A7763AF00BD}" type="sibTrans" cxnId="{7B78B2A0-95B5-407A-83F5-3F6DC8F5850B}">
      <dgm:prSet/>
      <dgm:spPr/>
      <dgm:t>
        <a:bodyPr/>
        <a:lstStyle/>
        <a:p>
          <a:endParaRPr lang="cs-CZ"/>
        </a:p>
      </dgm:t>
    </dgm:pt>
    <dgm:pt modelId="{DE05B471-CAC3-4791-B276-52DC136508B7}">
      <dgm:prSet phldrT="[Text]"/>
      <dgm:spPr/>
      <dgm:t>
        <a:bodyPr/>
        <a:lstStyle/>
        <a:p>
          <a:r>
            <a:rPr lang="cs-CZ" smtClean="0"/>
            <a:t>nepovinně pak on-line přehled dostupného lůžkového fondu zdravotnických zařízení kraje </a:t>
          </a:r>
          <a:endParaRPr lang="cs-CZ" dirty="0"/>
        </a:p>
      </dgm:t>
    </dgm:pt>
    <dgm:pt modelId="{2D37A3E5-29BE-4058-B8D9-D71F13897F20}" type="parTrans" cxnId="{D6F87D18-0947-4A67-A49B-063CE02D517F}">
      <dgm:prSet/>
      <dgm:spPr/>
      <dgm:t>
        <a:bodyPr/>
        <a:lstStyle/>
        <a:p>
          <a:endParaRPr lang="cs-CZ"/>
        </a:p>
      </dgm:t>
    </dgm:pt>
    <dgm:pt modelId="{BFCBFADD-0064-42ED-812F-05775F891974}" type="sibTrans" cxnId="{D6F87D18-0947-4A67-A49B-063CE02D517F}">
      <dgm:prSet/>
      <dgm:spPr/>
      <dgm:t>
        <a:bodyPr/>
        <a:lstStyle/>
        <a:p>
          <a:endParaRPr lang="cs-CZ"/>
        </a:p>
      </dgm:t>
    </dgm:pt>
    <dgm:pt modelId="{BCDFE2A2-52B8-4EE9-90C7-307107DB4AA6}" type="pres">
      <dgm:prSet presAssocID="{17530F42-16A8-4C18-B72B-FC289B377A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350376-91DB-421F-925B-7DEEBE33D410}" type="pres">
      <dgm:prSet presAssocID="{E9AA4C6C-80CF-480F-BAB5-05CFBACA76C3}" presName="centerShape" presStyleLbl="node0" presStyleIdx="0" presStyleCnt="1"/>
      <dgm:spPr/>
      <dgm:t>
        <a:bodyPr/>
        <a:lstStyle/>
        <a:p>
          <a:endParaRPr lang="cs-CZ"/>
        </a:p>
      </dgm:t>
    </dgm:pt>
    <dgm:pt modelId="{1AA4FEEF-E191-4A5D-8C42-60E495AB3F6C}" type="pres">
      <dgm:prSet presAssocID="{F504083D-8A56-4687-AD37-FA7BCA379089}" presName="parTrans" presStyleLbl="bgSibTrans2D1" presStyleIdx="0" presStyleCnt="4"/>
      <dgm:spPr/>
      <dgm:t>
        <a:bodyPr/>
        <a:lstStyle/>
        <a:p>
          <a:endParaRPr lang="cs-CZ"/>
        </a:p>
      </dgm:t>
    </dgm:pt>
    <dgm:pt modelId="{3ECE12F0-E278-424E-B334-824251C1BEE2}" type="pres">
      <dgm:prSet presAssocID="{01997EE9-58A3-441E-9904-2A053550A2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E83421-EFAF-4A93-A4F0-CE482BAD6F00}" type="pres">
      <dgm:prSet presAssocID="{AC559C18-1E25-421A-BE68-460ADDCE3100}" presName="parTrans" presStyleLbl="bgSibTrans2D1" presStyleIdx="1" presStyleCnt="4"/>
      <dgm:spPr/>
      <dgm:t>
        <a:bodyPr/>
        <a:lstStyle/>
        <a:p>
          <a:endParaRPr lang="cs-CZ"/>
        </a:p>
      </dgm:t>
    </dgm:pt>
    <dgm:pt modelId="{056F2B81-A5CA-4DFC-9D04-05982AEDA928}" type="pres">
      <dgm:prSet presAssocID="{2AD99FA1-CE42-43EA-B993-4658996EC2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58B5FB-3100-4431-B779-4DA7686F6FB9}" type="pres">
      <dgm:prSet presAssocID="{86A4FFD3-BAC0-401D-A702-4955112C2688}" presName="parTrans" presStyleLbl="bgSibTrans2D1" presStyleIdx="2" presStyleCnt="4"/>
      <dgm:spPr/>
      <dgm:t>
        <a:bodyPr/>
        <a:lstStyle/>
        <a:p>
          <a:endParaRPr lang="cs-CZ"/>
        </a:p>
      </dgm:t>
    </dgm:pt>
    <dgm:pt modelId="{E5EC9572-1829-4716-B53F-64437AFD73C2}" type="pres">
      <dgm:prSet presAssocID="{B1F809CC-E184-4543-BAB5-E3D3BA1514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326BD2-337E-4A9F-8954-C7B33AF5294F}" type="pres">
      <dgm:prSet presAssocID="{2D37A3E5-29BE-4058-B8D9-D71F13897F20}" presName="parTrans" presStyleLbl="bgSibTrans2D1" presStyleIdx="3" presStyleCnt="4"/>
      <dgm:spPr/>
      <dgm:t>
        <a:bodyPr/>
        <a:lstStyle/>
        <a:p>
          <a:endParaRPr lang="cs-CZ"/>
        </a:p>
      </dgm:t>
    </dgm:pt>
    <dgm:pt modelId="{44CC96E2-0059-447C-87B2-3F827F0FACBF}" type="pres">
      <dgm:prSet presAssocID="{DE05B471-CAC3-4791-B276-52DC136508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F87D18-0947-4A67-A49B-063CE02D517F}" srcId="{E9AA4C6C-80CF-480F-BAB5-05CFBACA76C3}" destId="{DE05B471-CAC3-4791-B276-52DC136508B7}" srcOrd="3" destOrd="0" parTransId="{2D37A3E5-29BE-4058-B8D9-D71F13897F20}" sibTransId="{BFCBFADD-0064-42ED-812F-05775F891974}"/>
    <dgm:cxn modelId="{4A0215F2-622E-4C2E-93CF-AEA1AE762515}" srcId="{17530F42-16A8-4C18-B72B-FC289B377A22}" destId="{E9AA4C6C-80CF-480F-BAB5-05CFBACA76C3}" srcOrd="0" destOrd="0" parTransId="{8EBDE16A-F8AB-4374-8DB1-7A251F53F2A7}" sibTransId="{C58E4EF9-8F2E-44DB-8BDB-F4EAFD8D1A98}"/>
    <dgm:cxn modelId="{28925480-B14F-4E65-B27A-71262BC9E816}" type="presOf" srcId="{AC559C18-1E25-421A-BE68-460ADDCE3100}" destId="{9FE83421-EFAF-4A93-A4F0-CE482BAD6F00}" srcOrd="0" destOrd="0" presId="urn:microsoft.com/office/officeart/2005/8/layout/radial4"/>
    <dgm:cxn modelId="{42ACCAFD-8C38-45A1-92F3-1DB27B1BEC54}" type="presOf" srcId="{F504083D-8A56-4687-AD37-FA7BCA379089}" destId="{1AA4FEEF-E191-4A5D-8C42-60E495AB3F6C}" srcOrd="0" destOrd="0" presId="urn:microsoft.com/office/officeart/2005/8/layout/radial4"/>
    <dgm:cxn modelId="{9281A98B-0120-4048-A662-2253641D864E}" type="presOf" srcId="{2D37A3E5-29BE-4058-B8D9-D71F13897F20}" destId="{4A326BD2-337E-4A9F-8954-C7B33AF5294F}" srcOrd="0" destOrd="0" presId="urn:microsoft.com/office/officeart/2005/8/layout/radial4"/>
    <dgm:cxn modelId="{ED801EA9-1058-4EAF-AA32-B14EC252CEDE}" type="presOf" srcId="{86A4FFD3-BAC0-401D-A702-4955112C2688}" destId="{1058B5FB-3100-4431-B779-4DA7686F6FB9}" srcOrd="0" destOrd="0" presId="urn:microsoft.com/office/officeart/2005/8/layout/radial4"/>
    <dgm:cxn modelId="{FCDBC187-7445-4F58-A8F9-49A743FFCF71}" srcId="{E9AA4C6C-80CF-480F-BAB5-05CFBACA76C3}" destId="{2AD99FA1-CE42-43EA-B993-4658996EC2EF}" srcOrd="1" destOrd="0" parTransId="{AC559C18-1E25-421A-BE68-460ADDCE3100}" sibTransId="{ADFBCD39-19FF-4C9B-85DE-5736B00AFD10}"/>
    <dgm:cxn modelId="{76421311-C072-402D-8707-A977A2E408F2}" type="presOf" srcId="{E9AA4C6C-80CF-480F-BAB5-05CFBACA76C3}" destId="{03350376-91DB-421F-925B-7DEEBE33D410}" srcOrd="0" destOrd="0" presId="urn:microsoft.com/office/officeart/2005/8/layout/radial4"/>
    <dgm:cxn modelId="{7B78B2A0-95B5-407A-83F5-3F6DC8F5850B}" srcId="{E9AA4C6C-80CF-480F-BAB5-05CFBACA76C3}" destId="{B1F809CC-E184-4543-BAB5-E3D3BA15141C}" srcOrd="2" destOrd="0" parTransId="{86A4FFD3-BAC0-401D-A702-4955112C2688}" sibTransId="{52B8459F-C38E-481C-BFE0-8A7763AF00BD}"/>
    <dgm:cxn modelId="{4BBE79C9-F680-4D34-9983-120B102E42B6}" type="presOf" srcId="{17530F42-16A8-4C18-B72B-FC289B377A22}" destId="{BCDFE2A2-52B8-4EE9-90C7-307107DB4AA6}" srcOrd="0" destOrd="0" presId="urn:microsoft.com/office/officeart/2005/8/layout/radial4"/>
    <dgm:cxn modelId="{41912B67-4847-470D-8FA0-2943931A44D9}" type="presOf" srcId="{01997EE9-58A3-441E-9904-2A053550A227}" destId="{3ECE12F0-E278-424E-B334-824251C1BEE2}" srcOrd="0" destOrd="0" presId="urn:microsoft.com/office/officeart/2005/8/layout/radial4"/>
    <dgm:cxn modelId="{068CBEF9-B1F5-4C76-9A94-8DD97500FD52}" srcId="{E9AA4C6C-80CF-480F-BAB5-05CFBACA76C3}" destId="{01997EE9-58A3-441E-9904-2A053550A227}" srcOrd="0" destOrd="0" parTransId="{F504083D-8A56-4687-AD37-FA7BCA379089}" sibTransId="{F5077EC9-7CEE-4959-9E84-00E6C61508D0}"/>
    <dgm:cxn modelId="{EE005E6C-6F66-4F24-BAE4-D7243C596E6C}" type="presOf" srcId="{B1F809CC-E184-4543-BAB5-E3D3BA15141C}" destId="{E5EC9572-1829-4716-B53F-64437AFD73C2}" srcOrd="0" destOrd="0" presId="urn:microsoft.com/office/officeart/2005/8/layout/radial4"/>
    <dgm:cxn modelId="{5180FED1-BC8F-49A2-AC57-D6B13C0BD1D8}" type="presOf" srcId="{2AD99FA1-CE42-43EA-B993-4658996EC2EF}" destId="{056F2B81-A5CA-4DFC-9D04-05982AEDA928}" srcOrd="0" destOrd="0" presId="urn:microsoft.com/office/officeart/2005/8/layout/radial4"/>
    <dgm:cxn modelId="{0143FAEB-4A3A-437F-BFFD-C0A4A5CE5934}" type="presOf" srcId="{DE05B471-CAC3-4791-B276-52DC136508B7}" destId="{44CC96E2-0059-447C-87B2-3F827F0FACBF}" srcOrd="0" destOrd="0" presId="urn:microsoft.com/office/officeart/2005/8/layout/radial4"/>
    <dgm:cxn modelId="{7FBFF6D8-E3F4-47F8-B637-F761BA7B6E51}" type="presParOf" srcId="{BCDFE2A2-52B8-4EE9-90C7-307107DB4AA6}" destId="{03350376-91DB-421F-925B-7DEEBE33D410}" srcOrd="0" destOrd="0" presId="urn:microsoft.com/office/officeart/2005/8/layout/radial4"/>
    <dgm:cxn modelId="{A47DD194-0F47-4690-8806-053F3A5E46E7}" type="presParOf" srcId="{BCDFE2A2-52B8-4EE9-90C7-307107DB4AA6}" destId="{1AA4FEEF-E191-4A5D-8C42-60E495AB3F6C}" srcOrd="1" destOrd="0" presId="urn:microsoft.com/office/officeart/2005/8/layout/radial4"/>
    <dgm:cxn modelId="{F981F00D-42D4-46F4-847F-71DF1D834951}" type="presParOf" srcId="{BCDFE2A2-52B8-4EE9-90C7-307107DB4AA6}" destId="{3ECE12F0-E278-424E-B334-824251C1BEE2}" srcOrd="2" destOrd="0" presId="urn:microsoft.com/office/officeart/2005/8/layout/radial4"/>
    <dgm:cxn modelId="{688AAA5B-F9A2-469A-B535-96A006A2F854}" type="presParOf" srcId="{BCDFE2A2-52B8-4EE9-90C7-307107DB4AA6}" destId="{9FE83421-EFAF-4A93-A4F0-CE482BAD6F00}" srcOrd="3" destOrd="0" presId="urn:microsoft.com/office/officeart/2005/8/layout/radial4"/>
    <dgm:cxn modelId="{3E3298C6-A85C-4952-95A7-CF4AEEE2B702}" type="presParOf" srcId="{BCDFE2A2-52B8-4EE9-90C7-307107DB4AA6}" destId="{056F2B81-A5CA-4DFC-9D04-05982AEDA928}" srcOrd="4" destOrd="0" presId="urn:microsoft.com/office/officeart/2005/8/layout/radial4"/>
    <dgm:cxn modelId="{0D2BDB5F-B337-404B-96F6-E71E20979D9A}" type="presParOf" srcId="{BCDFE2A2-52B8-4EE9-90C7-307107DB4AA6}" destId="{1058B5FB-3100-4431-B779-4DA7686F6FB9}" srcOrd="5" destOrd="0" presId="urn:microsoft.com/office/officeart/2005/8/layout/radial4"/>
    <dgm:cxn modelId="{17483F7D-6D50-4C5F-96D6-3C4E1865929D}" type="presParOf" srcId="{BCDFE2A2-52B8-4EE9-90C7-307107DB4AA6}" destId="{E5EC9572-1829-4716-B53F-64437AFD73C2}" srcOrd="6" destOrd="0" presId="urn:microsoft.com/office/officeart/2005/8/layout/radial4"/>
    <dgm:cxn modelId="{BAA32363-16ED-4EF6-8CEC-149054598058}" type="presParOf" srcId="{BCDFE2A2-52B8-4EE9-90C7-307107DB4AA6}" destId="{4A326BD2-337E-4A9F-8954-C7B33AF5294F}" srcOrd="7" destOrd="0" presId="urn:microsoft.com/office/officeart/2005/8/layout/radial4"/>
    <dgm:cxn modelId="{C1E8ECF7-13B3-4F81-BB88-76A153046399}" type="presParOf" srcId="{BCDFE2A2-52B8-4EE9-90C7-307107DB4AA6}" destId="{44CC96E2-0059-447C-87B2-3F827F0FACB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50376-91DB-421F-925B-7DEEBE33D410}">
      <dsp:nvSpPr>
        <dsp:cNvPr id="0" name=""/>
        <dsp:cNvSpPr/>
      </dsp:nvSpPr>
      <dsp:spPr>
        <a:xfrm>
          <a:off x="3124117" y="1750618"/>
          <a:ext cx="1672967" cy="167296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eHealth ZZS</a:t>
          </a:r>
          <a:endParaRPr lang="cs-CZ" sz="2600" kern="1200" dirty="0"/>
        </a:p>
      </dsp:txBody>
      <dsp:txXfrm>
        <a:off x="3369117" y="1995618"/>
        <a:ext cx="1182967" cy="1182967"/>
      </dsp:txXfrm>
    </dsp:sp>
    <dsp:sp modelId="{1AA4FEEF-E191-4A5D-8C42-60E495AB3F6C}">
      <dsp:nvSpPr>
        <dsp:cNvPr id="0" name=""/>
        <dsp:cNvSpPr/>
      </dsp:nvSpPr>
      <dsp:spPr>
        <a:xfrm rot="11700000">
          <a:off x="1859914" y="1952486"/>
          <a:ext cx="1243966" cy="47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E12F0-E278-424E-B334-824251C1BEE2}">
      <dsp:nvSpPr>
        <dsp:cNvPr id="0" name=""/>
        <dsp:cNvSpPr/>
      </dsp:nvSpPr>
      <dsp:spPr>
        <a:xfrm>
          <a:off x="1086448" y="1394175"/>
          <a:ext cx="1589318" cy="127145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emergency</a:t>
          </a:r>
          <a:r>
            <a:rPr lang="cs-CZ" sz="1400" kern="1200" dirty="0" smtClean="0"/>
            <a:t> údaje pacienta </a:t>
          </a:r>
          <a:endParaRPr lang="cs-CZ" sz="1400" kern="1200" dirty="0"/>
        </a:p>
      </dsp:txBody>
      <dsp:txXfrm>
        <a:off x="1123688" y="1431415"/>
        <a:ext cx="1514838" cy="1196975"/>
      </dsp:txXfrm>
    </dsp:sp>
    <dsp:sp modelId="{9FE83421-EFAF-4A93-A4F0-CE482BAD6F00}">
      <dsp:nvSpPr>
        <dsp:cNvPr id="0" name=""/>
        <dsp:cNvSpPr/>
      </dsp:nvSpPr>
      <dsp:spPr>
        <a:xfrm rot="14700000">
          <a:off x="2691646" y="961267"/>
          <a:ext cx="1243966" cy="47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17"/>
            <a:lumOff val="98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F2B81-A5CA-4DFC-9D04-05982AEDA928}">
      <dsp:nvSpPr>
        <dsp:cNvPr id="0" name=""/>
        <dsp:cNvSpPr/>
      </dsp:nvSpPr>
      <dsp:spPr>
        <a:xfrm>
          <a:off x="2256108" y="229"/>
          <a:ext cx="1589318" cy="127145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náhled na propouštěcí a ambulantní zprávy</a:t>
          </a:r>
          <a:endParaRPr lang="cs-CZ" sz="1400" kern="1200" dirty="0"/>
        </a:p>
      </dsp:txBody>
      <dsp:txXfrm>
        <a:off x="2293348" y="37469"/>
        <a:ext cx="1514838" cy="1196975"/>
      </dsp:txXfrm>
    </dsp:sp>
    <dsp:sp modelId="{1058B5FB-3100-4431-B779-4DA7686F6FB9}">
      <dsp:nvSpPr>
        <dsp:cNvPr id="0" name=""/>
        <dsp:cNvSpPr/>
      </dsp:nvSpPr>
      <dsp:spPr>
        <a:xfrm rot="17700000">
          <a:off x="3985590" y="961267"/>
          <a:ext cx="1243966" cy="47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8433"/>
            <a:lumOff val="19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C9572-1829-4716-B53F-64437AFD73C2}">
      <dsp:nvSpPr>
        <dsp:cNvPr id="0" name=""/>
        <dsp:cNvSpPr/>
      </dsp:nvSpPr>
      <dsp:spPr>
        <a:xfrm>
          <a:off x="4075775" y="229"/>
          <a:ext cx="1589318" cy="127145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zprávy o výjezdu ZZS při předání pacienta následnému poskytovateli zdravotní péče</a:t>
          </a:r>
          <a:endParaRPr lang="cs-CZ" sz="1400" kern="1200" dirty="0"/>
        </a:p>
      </dsp:txBody>
      <dsp:txXfrm>
        <a:off x="4113015" y="37469"/>
        <a:ext cx="1514838" cy="1196975"/>
      </dsp:txXfrm>
    </dsp:sp>
    <dsp:sp modelId="{4A326BD2-337E-4A9F-8954-C7B33AF5294F}">
      <dsp:nvSpPr>
        <dsp:cNvPr id="0" name=""/>
        <dsp:cNvSpPr/>
      </dsp:nvSpPr>
      <dsp:spPr>
        <a:xfrm rot="20700000">
          <a:off x="4817322" y="1952486"/>
          <a:ext cx="1243966" cy="47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96E2-0059-447C-87B2-3F827F0FACBF}">
      <dsp:nvSpPr>
        <dsp:cNvPr id="0" name=""/>
        <dsp:cNvSpPr/>
      </dsp:nvSpPr>
      <dsp:spPr>
        <a:xfrm>
          <a:off x="5245435" y="1394175"/>
          <a:ext cx="1589318" cy="127145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nepovinně pak on-line přehled dostupného lůžkového fondu zdravotnických zařízení kraje </a:t>
          </a:r>
          <a:endParaRPr lang="cs-CZ" sz="1400" kern="1200" dirty="0"/>
        </a:p>
      </dsp:txBody>
      <dsp:txXfrm>
        <a:off x="5282675" y="1431415"/>
        <a:ext cx="1514838" cy="1196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C3E759-29EA-4EA5-A8D3-8317473A51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159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7050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038456-6E6D-4F17-BDE6-F5359BFBFD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73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7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3E95-73A6-439A-8A1C-7D3BCE9DCA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C578-82F1-4C29-AF41-2F37C664EEF4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83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82C96-3781-42E3-B30E-C934ABA329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EFC6-E0AA-48F9-A363-FE9862C8D8F3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68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177800"/>
            <a:ext cx="1939925" cy="64119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77800"/>
            <a:ext cx="5667375" cy="64119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F086-D850-43A5-AAB3-8FCBD6559C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F802-3D1B-4454-8196-BF2CBD4AA8D2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68B5-C4DB-42C5-BA4F-C6DD013515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A02F-2E9F-4972-885C-0CEB1E0E90B9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9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E4F6-30DB-4E7F-BE80-E601E6C745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D235-A00A-4709-A86E-829427377395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31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380365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5300" y="1619250"/>
            <a:ext cx="380365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313A-0670-4515-A7AC-138A7FA493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E0215-7B4A-4C0D-88E8-153DD9EBEDFA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2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F317-F9B2-4683-AF49-AC5C66758C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FBAC-7124-4ED4-96E7-850FE5CC7073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2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A749-C7AD-4EF8-B0B3-9ACE97CF79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FBB3-55B5-4A0E-9F73-37B56804B21F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19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B9FA-F7D1-4EE2-845F-557AE0F0C7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3B0A-5D28-42E4-ABC5-76FB5B0FD86F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6FC4-196E-4BFE-87A7-7C6214587D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2073-9F51-4980-B36E-A8E1EB4EE706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61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4D87-6F07-4BBA-9619-62F32214C5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A3CD-7654-4827-8FD4-0E1B2EC7FD82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4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36525"/>
            <a:ext cx="10902951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2225" y="177800"/>
            <a:ext cx="4235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prezentace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19250"/>
            <a:ext cx="77597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Název oddílu – úroveň 1</a:t>
            </a:r>
          </a:p>
          <a:p>
            <a:pPr lvl="1"/>
            <a:r>
              <a:rPr lang="cs-CZ" altLang="cs-CZ" smtClean="0"/>
              <a:t>Text oddílu – úroveň 2</a:t>
            </a:r>
          </a:p>
          <a:p>
            <a:pPr lvl="2"/>
            <a:r>
              <a:rPr lang="cs-CZ" altLang="cs-CZ" smtClean="0"/>
              <a:t>Text oddílu – úroveň 3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7124700"/>
            <a:ext cx="1316037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7F84DC5-DB8A-4DD6-A9AE-652B8C3E9F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0" y="7124700"/>
            <a:ext cx="16383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0D5DC7-E1C6-4ACF-85D2-A332FFF73E53}" type="datetime1">
              <a:rPr lang="cs-CZ"/>
              <a:pPr>
                <a:defRPr/>
              </a:pPr>
              <a:t>12.9.2016</a:t>
            </a:fld>
            <a:endParaRPr lang="cs-CZ"/>
          </a:p>
        </p:txBody>
      </p:sp>
      <p:pic>
        <p:nvPicPr>
          <p:cNvPr id="1031" name="Picture 11" descr="Logo bar poz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948488"/>
            <a:ext cx="1081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defTabSz="182563" rtl="0" eaLnBrk="0" fontAlgn="base" hangingPunct="0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rgbClr val="25A939"/>
          </a:solidFill>
          <a:latin typeface="+mn-lt"/>
          <a:ea typeface="+mn-ea"/>
          <a:cs typeface="+mn-cs"/>
        </a:defRPr>
      </a:lvl1pPr>
      <a:lvl2pPr marL="720725" indent="-457200" algn="l" defTabSz="182563" rtl="0" eaLnBrk="0" fontAlgn="base" hangingPunct="0">
        <a:lnSpc>
          <a:spcPct val="125000"/>
        </a:lnSpc>
        <a:spcBef>
          <a:spcPct val="0"/>
        </a:spcBef>
        <a:spcAft>
          <a:spcPct val="20000"/>
        </a:spcAft>
        <a:buClr>
          <a:srgbClr val="25A93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524000" indent="-263525" algn="l" defTabSz="182563" rtl="0" eaLnBrk="0" fontAlgn="base" hangingPunct="0">
        <a:spcBef>
          <a:spcPct val="0"/>
        </a:spcBef>
        <a:spcAft>
          <a:spcPct val="0"/>
        </a:spcAft>
        <a:buClr>
          <a:srgbClr val="25A93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2292350" indent="-228600" algn="l" defTabSz="1825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700338" indent="-228600" algn="l" defTabSz="1825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31575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6147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719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5291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87325"/>
            <a:ext cx="10974388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3" y="1764407"/>
            <a:ext cx="6685186" cy="2808312"/>
          </a:xfrm>
        </p:spPr>
        <p:txBody>
          <a:bodyPr wrap="none"/>
          <a:lstStyle/>
          <a:p>
            <a:pPr algn="r" eaLnBrk="1" hangingPunct="1"/>
            <a:r>
              <a:rPr lang="cs-CZ" altLang="cs-CZ" sz="4400" dirty="0" smtClean="0"/>
              <a:t>eMeDocS</a:t>
            </a:r>
            <a:br>
              <a:rPr lang="cs-CZ" altLang="cs-CZ" sz="4400" dirty="0" smtClean="0"/>
            </a:br>
            <a:r>
              <a:rPr lang="cs-CZ" altLang="cs-CZ" sz="2800" b="0" i="1" dirty="0" smtClean="0"/>
              <a:t>Exchange </a:t>
            </a:r>
            <a:r>
              <a:rPr lang="cs-CZ" altLang="cs-CZ" sz="2800" b="0" i="1" dirty="0" err="1" smtClean="0"/>
              <a:t>Medical</a:t>
            </a:r>
            <a:r>
              <a:rPr lang="cs-CZ" altLang="cs-CZ" sz="2800" b="0" i="1" dirty="0" smtClean="0"/>
              <a:t> </a:t>
            </a:r>
            <a:r>
              <a:rPr lang="cs-CZ" altLang="cs-CZ" sz="2800" b="0" i="1" dirty="0" err="1" smtClean="0"/>
              <a:t>Document</a:t>
            </a:r>
            <a:r>
              <a:rPr lang="cs-CZ" altLang="cs-CZ" sz="2800" b="0" i="1" dirty="0" smtClean="0"/>
              <a:t> </a:t>
            </a:r>
            <a:r>
              <a:rPr lang="cs-CZ" altLang="cs-CZ" sz="2800" b="0" i="1" dirty="0" err="1" smtClean="0"/>
              <a:t>System</a:t>
            </a:r>
            <a:r>
              <a:rPr lang="cs-CZ" altLang="cs-CZ" sz="2800" b="0" i="1" dirty="0" smtClean="0"/>
              <a:t/>
            </a:r>
            <a:br>
              <a:rPr lang="cs-CZ" altLang="cs-CZ" sz="2800" b="0" i="1" dirty="0" smtClean="0"/>
            </a:br>
            <a:r>
              <a:rPr lang="cs-CZ" altLang="cs-CZ" sz="2800" b="0" i="1" dirty="0" smtClean="0"/>
              <a:t/>
            </a:r>
            <a:br>
              <a:rPr lang="cs-CZ" altLang="cs-CZ" sz="2800" b="0" i="1" dirty="0" smtClean="0"/>
            </a:br>
            <a:r>
              <a:rPr lang="cs-CZ" altLang="cs-CZ" sz="4400" dirty="0" smtClean="0"/>
              <a:t/>
            </a:r>
            <a:br>
              <a:rPr lang="cs-CZ" altLang="cs-CZ" sz="4400" dirty="0" smtClean="0"/>
            </a:br>
            <a:r>
              <a:rPr lang="cs-CZ" altLang="cs-CZ" sz="2000" b="0" dirty="0" smtClean="0"/>
              <a:t>Mgr. David Zažímal</a:t>
            </a:r>
            <a:br>
              <a:rPr lang="cs-CZ" altLang="cs-CZ" sz="2000" b="0" dirty="0" smtClean="0"/>
            </a:br>
            <a:r>
              <a:rPr lang="cs-CZ" altLang="cs-CZ" sz="2000" b="0" dirty="0" smtClean="0"/>
              <a:t>Nemocnice Jihlava | Kraj Vysočina</a:t>
            </a:r>
            <a:r>
              <a:rPr lang="cs-CZ" altLang="cs-CZ" sz="2800" b="0" i="1" dirty="0" smtClean="0"/>
              <a:t/>
            </a:r>
            <a:br>
              <a:rPr lang="cs-CZ" altLang="cs-CZ" sz="2800" b="0" i="1" dirty="0" smtClean="0"/>
            </a:br>
            <a:endParaRPr lang="cs-CZ" altLang="cs-CZ" sz="2800" b="0" i="1" dirty="0" smtClean="0"/>
          </a:p>
        </p:txBody>
      </p:sp>
      <p:pic>
        <p:nvPicPr>
          <p:cNvPr id="4100" name="Picture 14" descr="Logo bar p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6516688"/>
            <a:ext cx="2087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6610350"/>
            <a:ext cx="22336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6697663"/>
            <a:ext cx="1444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453" y="6516688"/>
            <a:ext cx="904959" cy="89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dirty="0" smtClean="0"/>
              <a:t>IOP 23</a:t>
            </a:r>
          </a:p>
        </p:txBody>
      </p:sp>
      <p:sp>
        <p:nvSpPr>
          <p:cNvPr id="5123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20B0B39C-C7D1-4A9C-9ADA-5562F070FD51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10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5124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04649D12-9438-4636-9E72-4CB94864267B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77825" y="1116013"/>
            <a:ext cx="7633171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 err="1" smtClean="0"/>
              <a:t>eHealth</a:t>
            </a:r>
            <a:r>
              <a:rPr lang="cs-CZ" altLang="cs-CZ" sz="2000" dirty="0" smtClean="0"/>
              <a:t> a ZZS – výměna zdravotní dokumentace</a:t>
            </a:r>
          </a:p>
          <a:p>
            <a:pPr eaLnBrk="1" hangingPunct="1"/>
            <a:endParaRPr lang="cs-CZ" altLang="cs-CZ" sz="2300" dirty="0"/>
          </a:p>
          <a:p>
            <a:pPr lvl="1" eaLnBrk="1" hangingPunct="1"/>
            <a:r>
              <a:rPr lang="cs-CZ" altLang="cs-CZ" dirty="0" smtClean="0">
                <a:solidFill>
                  <a:srgbClr val="333333"/>
                </a:solidFill>
              </a:rPr>
              <a:t>Aktivita je zaměřená na zajištění, rozšíření nebo vytvoření podmínek pro efektivnější přenos a sdílení informací mezi ZZS a ostatními poskytovateli zdravotní péče. </a:t>
            </a:r>
            <a:endParaRPr lang="cs-CZ" altLang="cs-CZ" dirty="0">
              <a:solidFill>
                <a:srgbClr val="333333"/>
              </a:solidFill>
            </a:endParaRPr>
          </a:p>
        </p:txBody>
      </p:sp>
      <p:pic>
        <p:nvPicPr>
          <p:cNvPr id="5126" name="Picture 2" descr="http://www.physicianarmor.com/doctor_w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116013"/>
            <a:ext cx="20208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DSC_4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r="26218"/>
          <a:stretch>
            <a:fillRect/>
          </a:stretch>
        </p:blipFill>
        <p:spPr bwMode="auto">
          <a:xfrm>
            <a:off x="8375650" y="3030538"/>
            <a:ext cx="2020888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377825" y="3132559"/>
          <a:ext cx="7921203" cy="342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dirty="0" smtClean="0"/>
              <a:t>Přehled</a:t>
            </a:r>
          </a:p>
        </p:txBody>
      </p:sp>
      <p:sp>
        <p:nvSpPr>
          <p:cNvPr id="5123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20B0B39C-C7D1-4A9C-9ADA-5562F070FD51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11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5124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04649D12-9438-4636-9E72-4CB94864267B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0" y="-8492"/>
            <a:ext cx="7873117" cy="750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dirty="0" smtClean="0"/>
              <a:t>Legislativa</a:t>
            </a:r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B89FE5F-9CCE-402A-BC94-5035D81985F4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12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12292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ECA30CC3-8311-4526-9539-8512B8E1B5F3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377825" y="900113"/>
            <a:ext cx="10009188" cy="5545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0725" indent="-4572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7925" indent="-4572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3000"/>
              </a:lnSpc>
              <a:defRPr/>
            </a:pPr>
            <a:endParaRPr lang="cs-CZ" sz="2000" b="1" dirty="0" smtClean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r>
              <a:rPr lang="cs-CZ" sz="2000" b="1" dirty="0" smtClean="0">
                <a:solidFill>
                  <a:srgbClr val="25A939"/>
                </a:solidFill>
              </a:rPr>
              <a:t>UOOU:</a:t>
            </a:r>
            <a:endParaRPr lang="cs-CZ" sz="2000" dirty="0" smtClean="0">
              <a:solidFill>
                <a:srgbClr val="333333"/>
              </a:solidFill>
            </a:endParaRPr>
          </a:p>
          <a:p>
            <a:pPr lvl="1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solidFill>
                  <a:srgbClr val="333333"/>
                </a:solidFill>
              </a:rPr>
              <a:t>Právní analýzy</a:t>
            </a: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solidFill>
                  <a:srgbClr val="333333"/>
                </a:solidFill>
              </a:rPr>
              <a:t>Stanoviska UOOU – </a:t>
            </a:r>
            <a:r>
              <a:rPr lang="cs-CZ" sz="2000" dirty="0" smtClean="0">
                <a:solidFill>
                  <a:srgbClr val="333333"/>
                </a:solidFill>
              </a:rPr>
              <a:t>několikrát proběhla osobní jednání na UOOU</a:t>
            </a: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solidFill>
                  <a:srgbClr val="333333"/>
                </a:solidFill>
              </a:rPr>
              <a:t>Zajímavé body:</a:t>
            </a:r>
          </a:p>
          <a:p>
            <a:pPr lvl="3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Necentralizovat, nevytvářet databáze ani registry</a:t>
            </a:r>
          </a:p>
          <a:p>
            <a:pPr lvl="3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Ošetřující lékař má právo na zdravotní dokumentaci bez souhlasu pacienta</a:t>
            </a:r>
          </a:p>
          <a:p>
            <a:pPr lvl="3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Zpětná vazba na ZZS není možná (pouze se souhlasem či anonymně)</a:t>
            </a:r>
          </a:p>
          <a:p>
            <a:pPr lvl="3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Náhled na EC – lze zpřístupnit také dispečinku ZZS</a:t>
            </a: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solidFill>
                  <a:srgbClr val="333333"/>
                </a:solidFill>
              </a:rPr>
              <a:t>Aktuálně - kontrola </a:t>
            </a:r>
            <a:r>
              <a:rPr lang="cs-CZ" sz="2000" b="1" dirty="0">
                <a:solidFill>
                  <a:srgbClr val="333333"/>
                </a:solidFill>
              </a:rPr>
              <a:t>UOOU</a:t>
            </a:r>
            <a:r>
              <a:rPr lang="cs-CZ" sz="2000" dirty="0">
                <a:solidFill>
                  <a:srgbClr val="333333"/>
                </a:solidFill>
              </a:rPr>
              <a:t> – </a:t>
            </a:r>
            <a:r>
              <a:rPr lang="cs-CZ" sz="2000" dirty="0" smtClean="0">
                <a:solidFill>
                  <a:srgbClr val="333333"/>
                </a:solidFill>
              </a:rPr>
              <a:t>plán zveřejnit </a:t>
            </a:r>
            <a:r>
              <a:rPr lang="cs-CZ" sz="2000" dirty="0">
                <a:solidFill>
                  <a:srgbClr val="333333"/>
                </a:solidFill>
              </a:rPr>
              <a:t>výsledky (předchozí již uveřejněno</a:t>
            </a:r>
            <a:r>
              <a:rPr lang="cs-CZ" sz="2000" dirty="0" smtClean="0">
                <a:solidFill>
                  <a:srgbClr val="333333"/>
                </a:solidFill>
              </a:rPr>
              <a:t>)</a:t>
            </a: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	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smtClean="0"/>
              <a:t>Rozvoj projektu eMeDocS</a:t>
            </a:r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B89FE5F-9CCE-402A-BC94-5035D81985F4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13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12292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ECA30CC3-8311-4526-9539-8512B8E1B5F3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377825" y="900113"/>
            <a:ext cx="10009188" cy="5545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0725" indent="-4572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7925" indent="-4572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3000"/>
              </a:lnSpc>
              <a:defRPr/>
            </a:pPr>
            <a:endParaRPr lang="cs-CZ" sz="2000" b="1" dirty="0" smtClean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r>
              <a:rPr lang="cs-CZ" sz="2000" b="1" dirty="0" smtClean="0">
                <a:solidFill>
                  <a:srgbClr val="25A939"/>
                </a:solidFill>
              </a:rPr>
              <a:t>V současné době se pracuje na:</a:t>
            </a:r>
            <a:endParaRPr lang="cs-CZ" sz="2000" dirty="0" smtClean="0">
              <a:solidFill>
                <a:srgbClr val="333333"/>
              </a:solidFill>
            </a:endParaRPr>
          </a:p>
          <a:p>
            <a:pPr lvl="1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sz="2000" b="1" dirty="0" smtClean="0">
                <a:solidFill>
                  <a:srgbClr val="333333"/>
                </a:solidFill>
              </a:rPr>
              <a:t>Komunikace s praktickými lékaři - </a:t>
            </a:r>
            <a:r>
              <a:rPr lang="cs-CZ" sz="2000" dirty="0" smtClean="0">
                <a:solidFill>
                  <a:srgbClr val="333333"/>
                </a:solidFill>
              </a:rPr>
              <a:t>proběhl </a:t>
            </a:r>
            <a:r>
              <a:rPr lang="cs-CZ" sz="2000" dirty="0">
                <a:solidFill>
                  <a:srgbClr val="333333"/>
                </a:solidFill>
              </a:rPr>
              <a:t>pilotní projekt, který testoval předávání ambulantních a propouštěcích zpráv z NemJi a </a:t>
            </a:r>
            <a:r>
              <a:rPr lang="cs-CZ" sz="2000" dirty="0" err="1">
                <a:solidFill>
                  <a:srgbClr val="333333"/>
                </a:solidFill>
              </a:rPr>
              <a:t>NemPe</a:t>
            </a:r>
            <a:r>
              <a:rPr lang="cs-CZ" sz="2000" dirty="0">
                <a:solidFill>
                  <a:srgbClr val="333333"/>
                </a:solidFill>
              </a:rPr>
              <a:t> několika vybraným </a:t>
            </a:r>
            <a:r>
              <a:rPr lang="cs-CZ" sz="2000" dirty="0" smtClean="0">
                <a:solidFill>
                  <a:srgbClr val="333333"/>
                </a:solidFill>
              </a:rPr>
              <a:t>lékařům (B2B, automatizace odesílání).</a:t>
            </a: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r>
              <a:rPr lang="cs-CZ" b="1" dirty="0" smtClean="0"/>
              <a:t>NIX-ZD | CEF | </a:t>
            </a:r>
            <a:r>
              <a:rPr lang="cs-CZ" b="1" dirty="0" err="1" smtClean="0"/>
              <a:t>eHNCP</a:t>
            </a:r>
            <a:r>
              <a:rPr lang="cs-CZ" b="1" dirty="0" smtClean="0"/>
              <a:t> - </a:t>
            </a:r>
            <a:r>
              <a:rPr lang="cs-CZ" dirty="0" smtClean="0"/>
              <a:t>Kraj </a:t>
            </a:r>
            <a:r>
              <a:rPr lang="cs-CZ" dirty="0"/>
              <a:t>Vysočina ve spolupráci s Ministerstvem zdravotnictví </a:t>
            </a:r>
            <a:r>
              <a:rPr lang="cs-CZ" dirty="0" smtClean="0"/>
              <a:t>podal projektovou </a:t>
            </a:r>
            <a:r>
              <a:rPr lang="cs-CZ" dirty="0"/>
              <a:t>žádost do výzvy EU fondu </a:t>
            </a:r>
            <a:r>
              <a:rPr lang="cs-CZ" dirty="0" smtClean="0"/>
              <a:t>CEF</a:t>
            </a:r>
            <a:r>
              <a:rPr lang="cs-CZ" dirty="0"/>
              <a:t> za účelem výstavby Národního centra  výměny zdravotní dokumentace (NIX.ZD) a Národního kontaktního místa pro eHealth (</a:t>
            </a:r>
            <a:r>
              <a:rPr lang="cs-CZ" dirty="0" err="1"/>
              <a:t>eHNCP</a:t>
            </a:r>
            <a:r>
              <a:rPr lang="cs-CZ" dirty="0" smtClean="0"/>
              <a:t>).</a:t>
            </a: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	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9953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E19018B8-8DBE-4375-93A0-608B0A5A05B6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14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9953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3B12D57D-7684-48C0-8F08-3D7E6205C3A0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593725" y="1044575"/>
            <a:ext cx="92376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800" i="1"/>
          </a:p>
          <a:p>
            <a:pPr eaLnBrk="1" hangingPunct="1"/>
            <a:endParaRPr lang="cs-CZ" altLang="cs-CZ" sz="2600" i="1"/>
          </a:p>
          <a:p>
            <a:pPr algn="ctr" eaLnBrk="1" hangingPunct="1"/>
            <a:r>
              <a:rPr lang="cs-CZ" altLang="cs-CZ" sz="3200" i="1">
                <a:solidFill>
                  <a:srgbClr val="C00000"/>
                </a:solidFill>
              </a:rPr>
              <a:t>http://www.emedocs.cz</a:t>
            </a:r>
          </a:p>
          <a:p>
            <a:pPr algn="ctr" eaLnBrk="1" hangingPunct="1"/>
            <a:endParaRPr lang="cs-CZ" altLang="cs-CZ" sz="3200" i="1">
              <a:solidFill>
                <a:srgbClr val="C00000"/>
              </a:solidFill>
            </a:endParaRPr>
          </a:p>
          <a:p>
            <a:pPr algn="ctr" eaLnBrk="1" hangingPunct="1"/>
            <a:r>
              <a:rPr lang="cs-CZ" altLang="cs-CZ" sz="2400" i="1"/>
              <a:t>http://www.kr-vysocina.cz/ehealth </a:t>
            </a: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smtClean="0"/>
              <a:t>eMeDocS - historie - rok 2010</a:t>
            </a:r>
          </a:p>
        </p:txBody>
      </p:sp>
      <p:sp>
        <p:nvSpPr>
          <p:cNvPr id="5123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62C79D80-0A44-433D-9C51-D44741D4D16B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2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5124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B31552F-A259-4165-A16A-C374ACF9A90C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377825" y="1116013"/>
            <a:ext cx="7777163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92350" indent="-2286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/>
              <a:t>Název projektu: 	</a:t>
            </a:r>
            <a:r>
              <a:rPr lang="cs-CZ" altLang="cs-CZ" sz="2000"/>
              <a:t>eMeDocS</a:t>
            </a:r>
            <a:r>
              <a:rPr lang="cs-CZ" altLang="cs-CZ" sz="2000" b="0"/>
              <a:t> </a:t>
            </a:r>
            <a:r>
              <a:rPr lang="cs-CZ" altLang="cs-CZ" sz="2000" b="0" i="1"/>
              <a:t>(Exchange Medical Documents System)</a:t>
            </a:r>
          </a:p>
          <a:p>
            <a:pPr eaLnBrk="1" hangingPunct="1"/>
            <a:r>
              <a:rPr lang="cs-CZ" altLang="cs-CZ" sz="2000" b="0" i="1"/>
              <a:t>											</a:t>
            </a:r>
            <a:r>
              <a:rPr lang="cs-CZ" altLang="cs-CZ" sz="1600"/>
              <a:t>Studie regionálního konceptu výměny zdravotnické 															dokumentace mezi ZZZKV včetně realizace formou </a:t>
            </a:r>
            <a:br>
              <a:rPr lang="cs-CZ" altLang="cs-CZ" sz="1600"/>
            </a:br>
            <a:r>
              <a:rPr lang="cs-CZ" altLang="cs-CZ" sz="1600"/>
              <a:t>											pilotního projektu</a:t>
            </a:r>
            <a:endParaRPr lang="cs-CZ" altLang="cs-CZ" sz="1600" i="1"/>
          </a:p>
          <a:p>
            <a:pPr eaLnBrk="1" hangingPunct="1"/>
            <a:r>
              <a:rPr lang="cs-CZ" altLang="cs-CZ" sz="2000" b="0"/>
              <a:t>Výběr:							</a:t>
            </a:r>
            <a:r>
              <a:rPr lang="cs-CZ" altLang="cs-CZ" sz="2000"/>
              <a:t>ICZ a.s.</a:t>
            </a:r>
            <a:endParaRPr lang="cs-CZ" altLang="cs-CZ" sz="2000" b="0" i="1"/>
          </a:p>
          <a:p>
            <a:pPr eaLnBrk="1" hangingPunct="1"/>
            <a:endParaRPr lang="cs-CZ" altLang="cs-CZ" sz="2300"/>
          </a:p>
          <a:p>
            <a:pPr lvl="1" eaLnBrk="1" hangingPunct="1"/>
            <a:r>
              <a:rPr lang="cs-CZ" altLang="cs-CZ">
                <a:solidFill>
                  <a:srgbClr val="333333"/>
                </a:solidFill>
              </a:rPr>
              <a:t>tvorba </a:t>
            </a:r>
            <a:r>
              <a:rPr lang="cs-CZ" altLang="cs-CZ"/>
              <a:t>koncepční studie popisující možné řešení problematiky výměny zdravotnické dokumentace mezi ZZZKV </a:t>
            </a:r>
            <a:r>
              <a:rPr lang="cs-CZ" altLang="cs-CZ" sz="1600" i="1"/>
              <a:t>(uveřejněno na webových stránkách eHealth kraje Vysočina)</a:t>
            </a:r>
            <a:endParaRPr lang="cs-CZ" altLang="cs-CZ" i="1"/>
          </a:p>
          <a:p>
            <a:pPr lvl="1" eaLnBrk="1" hangingPunct="1"/>
            <a:r>
              <a:rPr lang="cs-CZ" altLang="cs-CZ"/>
              <a:t>realizace pilotního projektu výměny dokumentace mezi ZZS a vybranými nemocnicemi kraje:</a:t>
            </a:r>
          </a:p>
          <a:p>
            <a:pPr lvl="3" eaLnBrk="1" hangingPunct="1"/>
            <a:r>
              <a:rPr lang="cs-CZ" altLang="cs-CZ">
                <a:solidFill>
                  <a:srgbClr val="333333"/>
                </a:solidFill>
              </a:rPr>
              <a:t>EC (emergency card)</a:t>
            </a:r>
          </a:p>
          <a:p>
            <a:pPr lvl="3" eaLnBrk="1" hangingPunct="1"/>
            <a:r>
              <a:rPr lang="cs-CZ" altLang="cs-CZ">
                <a:solidFill>
                  <a:srgbClr val="333333"/>
                </a:solidFill>
              </a:rPr>
              <a:t>přenos záznamů ze ZZS do nemocnice (NIS)</a:t>
            </a:r>
          </a:p>
          <a:p>
            <a:pPr lvl="3" eaLnBrk="1" hangingPunct="1"/>
            <a:r>
              <a:rPr lang="cs-CZ" altLang="cs-CZ">
                <a:solidFill>
                  <a:srgbClr val="333333"/>
                </a:solidFill>
              </a:rPr>
              <a:t>žádankový systém na RDG vyšetření</a:t>
            </a:r>
          </a:p>
        </p:txBody>
      </p:sp>
      <p:pic>
        <p:nvPicPr>
          <p:cNvPr id="5126" name="Picture 2" descr="http://www.physicianarmor.com/doctor_w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116013"/>
            <a:ext cx="20208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DSC_4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r="26218"/>
          <a:stretch>
            <a:fillRect/>
          </a:stretch>
        </p:blipFill>
        <p:spPr bwMode="auto">
          <a:xfrm>
            <a:off x="8375650" y="3030538"/>
            <a:ext cx="2020888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dirty="0" smtClean="0"/>
              <a:t>eMeDocS – aktuální stav</a:t>
            </a:r>
          </a:p>
        </p:txBody>
      </p:sp>
      <p:sp>
        <p:nvSpPr>
          <p:cNvPr id="6147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914C71F-05E9-41AF-81C5-3EF8B61EFCEC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3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6148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4035C876-906A-4290-89A2-AD395FBE1E05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377825" y="1116013"/>
            <a:ext cx="10009188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25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20725" indent="-457200" defTabSz="1825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5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8875" indent="-342900" defTabSz="1825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5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eMeDocS</a:t>
            </a:r>
            <a:r>
              <a:rPr lang="cs-CZ" altLang="cs-CZ" sz="2000" b="0" dirty="0"/>
              <a:t> </a:t>
            </a:r>
            <a:r>
              <a:rPr lang="cs-CZ" altLang="cs-CZ" sz="2000" b="0" i="1" dirty="0"/>
              <a:t>(Exchange </a:t>
            </a:r>
            <a:r>
              <a:rPr lang="cs-CZ" altLang="cs-CZ" sz="2000" b="0" i="1" dirty="0" err="1"/>
              <a:t>Medical</a:t>
            </a:r>
            <a:r>
              <a:rPr lang="cs-CZ" altLang="cs-CZ" sz="2000" b="0" i="1" dirty="0"/>
              <a:t> </a:t>
            </a:r>
            <a:r>
              <a:rPr lang="cs-CZ" altLang="cs-CZ" sz="2000" b="0" i="1" dirty="0" err="1"/>
              <a:t>Documents</a:t>
            </a:r>
            <a:r>
              <a:rPr lang="cs-CZ" altLang="cs-CZ" sz="2000" b="0" i="1" dirty="0"/>
              <a:t> </a:t>
            </a:r>
            <a:r>
              <a:rPr lang="cs-CZ" altLang="cs-CZ" sz="2000" b="0" i="1" dirty="0" err="1"/>
              <a:t>System</a:t>
            </a:r>
            <a:r>
              <a:rPr lang="cs-CZ" altLang="cs-CZ" sz="2000" b="0" i="1" dirty="0"/>
              <a:t>)</a:t>
            </a:r>
          </a:p>
          <a:p>
            <a:pPr eaLnBrk="1" hangingPunct="1"/>
            <a:r>
              <a:rPr lang="cs-CZ" altLang="cs-CZ" sz="2000" b="0" i="1" dirty="0"/>
              <a:t>								</a:t>
            </a:r>
          </a:p>
          <a:p>
            <a:pPr lvl="1" eaLnBrk="1" hangingPunct="1"/>
            <a:r>
              <a:rPr lang="cs-CZ" altLang="cs-CZ" b="1" dirty="0">
                <a:solidFill>
                  <a:srgbClr val="333333"/>
                </a:solidFill>
              </a:rPr>
              <a:t>systém pro výměnu zdravotnické dokumentace </a:t>
            </a:r>
            <a:br>
              <a:rPr lang="cs-CZ" altLang="cs-CZ" b="1" dirty="0">
                <a:solidFill>
                  <a:srgbClr val="333333"/>
                </a:solidFill>
              </a:rPr>
            </a:br>
            <a:r>
              <a:rPr lang="cs-CZ" altLang="cs-CZ" b="1" dirty="0">
                <a:solidFill>
                  <a:srgbClr val="333333"/>
                </a:solidFill>
              </a:rPr>
              <a:t>a urgentních informací – aktuální stav</a:t>
            </a:r>
            <a:endParaRPr lang="cs-CZ" altLang="cs-CZ" dirty="0">
              <a:solidFill>
                <a:srgbClr val="333333"/>
              </a:solidFill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33333"/>
                </a:solidFill>
              </a:rPr>
              <a:t>EC (</a:t>
            </a:r>
            <a:r>
              <a:rPr lang="cs-CZ" altLang="cs-CZ" sz="2000" dirty="0" err="1">
                <a:solidFill>
                  <a:srgbClr val="333333"/>
                </a:solidFill>
              </a:rPr>
              <a:t>emergency</a:t>
            </a:r>
            <a:r>
              <a:rPr lang="cs-CZ" altLang="cs-CZ" sz="2000" dirty="0">
                <a:solidFill>
                  <a:srgbClr val="333333"/>
                </a:solidFill>
              </a:rPr>
              <a:t> </a:t>
            </a:r>
            <a:r>
              <a:rPr lang="cs-CZ" altLang="cs-CZ" sz="2000" dirty="0" err="1">
                <a:solidFill>
                  <a:srgbClr val="333333"/>
                </a:solidFill>
              </a:rPr>
              <a:t>card</a:t>
            </a:r>
            <a:r>
              <a:rPr lang="cs-CZ" altLang="cs-CZ" sz="2000" dirty="0">
                <a:solidFill>
                  <a:srgbClr val="333333"/>
                </a:solidFill>
              </a:rPr>
              <a:t>)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33333"/>
                </a:solidFill>
              </a:rPr>
              <a:t>přenos záznamů ze ZZS do nemocnice (NIS)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>
                <a:solidFill>
                  <a:srgbClr val="333333"/>
                </a:solidFill>
              </a:rPr>
              <a:t>žádankový</a:t>
            </a:r>
            <a:r>
              <a:rPr lang="cs-CZ" altLang="cs-CZ" sz="2000" dirty="0">
                <a:solidFill>
                  <a:srgbClr val="333333"/>
                </a:solidFill>
              </a:rPr>
              <a:t> systém na RDG </a:t>
            </a:r>
            <a:r>
              <a:rPr lang="cs-CZ" altLang="cs-CZ" sz="2000" dirty="0" smtClean="0">
                <a:solidFill>
                  <a:srgbClr val="333333"/>
                </a:solidFill>
              </a:rPr>
              <a:t>vyšetření včetně popisu</a:t>
            </a:r>
            <a:endParaRPr lang="cs-CZ" altLang="cs-CZ" sz="2000" dirty="0">
              <a:solidFill>
                <a:srgbClr val="333333"/>
              </a:solidFill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333333"/>
                </a:solidFill>
              </a:rPr>
              <a:t>zaslání ambulantní zprávy NIS -&gt; NIS</a:t>
            </a:r>
            <a:endParaRPr lang="cs-CZ" altLang="cs-CZ" sz="2000" dirty="0">
              <a:solidFill>
                <a:srgbClr val="333333"/>
              </a:solidFill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333333"/>
                </a:solidFill>
              </a:rPr>
              <a:t>zaslání propouštěcí zprávy NIS -&gt; NIS</a:t>
            </a:r>
            <a:endParaRPr lang="cs-CZ" altLang="cs-CZ" sz="2000" dirty="0">
              <a:solidFill>
                <a:srgbClr val="333333"/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rgbClr val="333333"/>
                </a:solidFill>
              </a:rPr>
              <a:t>v rutinním provozu s velkým potenciálem využití a velkým denním přenosem dat</a:t>
            </a:r>
          </a:p>
          <a:p>
            <a:pPr lvl="1" eaLnBrk="1" hangingPunct="1"/>
            <a:r>
              <a:rPr lang="cs-CZ" altLang="cs-CZ" b="1" dirty="0">
                <a:solidFill>
                  <a:srgbClr val="C00000"/>
                </a:solidFill>
              </a:rPr>
              <a:t>projekt získal cenu Vítěz soutěže Projekt roku 2011</a:t>
            </a:r>
            <a:endParaRPr lang="cs-CZ" altLang="cs-CZ" sz="2100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cs-CZ" altLang="cs-CZ" b="1" dirty="0">
                <a:solidFill>
                  <a:srgbClr val="333333"/>
                </a:solidFill>
              </a:rPr>
              <a:t>plán dalšího rozvoje vs. národní strategie </a:t>
            </a:r>
            <a:r>
              <a:rPr lang="cs-CZ" altLang="cs-CZ" sz="1600" i="1" dirty="0">
                <a:solidFill>
                  <a:srgbClr val="333333"/>
                </a:solidFill>
              </a:rPr>
              <a:t>(</a:t>
            </a:r>
            <a:r>
              <a:rPr lang="cs-CZ" altLang="cs-CZ" sz="1600" i="1" dirty="0" err="1">
                <a:solidFill>
                  <a:srgbClr val="333333"/>
                </a:solidFill>
              </a:rPr>
              <a:t>Roadmap</a:t>
            </a:r>
            <a:r>
              <a:rPr lang="cs-CZ" altLang="cs-CZ" sz="1600" i="1" dirty="0">
                <a:solidFill>
                  <a:srgbClr val="333333"/>
                </a:solidFill>
              </a:rPr>
              <a:t> </a:t>
            </a:r>
            <a:r>
              <a:rPr lang="cs-CZ" altLang="cs-CZ" sz="1600" i="1" dirty="0" err="1">
                <a:solidFill>
                  <a:srgbClr val="333333"/>
                </a:solidFill>
              </a:rPr>
              <a:t>of</a:t>
            </a:r>
            <a:r>
              <a:rPr lang="cs-CZ" altLang="cs-CZ" sz="1600" i="1" dirty="0">
                <a:solidFill>
                  <a:srgbClr val="333333"/>
                </a:solidFill>
              </a:rPr>
              <a:t> eMeDocS)</a:t>
            </a:r>
            <a:endParaRPr lang="cs-CZ" altLang="cs-CZ" i="1" dirty="0">
              <a:solidFill>
                <a:srgbClr val="333333"/>
              </a:solidFill>
            </a:endParaRP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/>
          <a:stretch>
            <a:fillRect/>
          </a:stretch>
        </p:blipFill>
        <p:spPr bwMode="auto">
          <a:xfrm>
            <a:off x="7432675" y="1179513"/>
            <a:ext cx="2954338" cy="221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-125413" y="-179388"/>
            <a:ext cx="11088688" cy="77406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73063" indent="-373063" defTabSz="9953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9953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endParaRPr lang="cs-CZ" altLang="cs-CZ" b="0">
              <a:solidFill>
                <a:schemeClr val="tx1"/>
              </a:solidFill>
            </a:endParaRPr>
          </a:p>
        </p:txBody>
      </p:sp>
      <p:sp>
        <p:nvSpPr>
          <p:cNvPr id="7171" name="Nadpis 1"/>
          <p:cNvSpPr>
            <a:spLocks noGrp="1"/>
          </p:cNvSpPr>
          <p:nvPr>
            <p:ph type="title"/>
          </p:nvPr>
        </p:nvSpPr>
        <p:spPr>
          <a:xfrm>
            <a:off x="-125413" y="177800"/>
            <a:ext cx="11088688" cy="433388"/>
          </a:xfrm>
        </p:spPr>
        <p:txBody>
          <a:bodyPr/>
          <a:lstStyle/>
          <a:p>
            <a:pPr algn="ctr"/>
            <a:r>
              <a:rPr lang="cs-CZ" altLang="cs-CZ" dirty="0" smtClean="0"/>
              <a:t>eMeDocS – </a:t>
            </a:r>
            <a:r>
              <a:rPr lang="cs-CZ" altLang="cs-CZ" dirty="0" err="1" smtClean="0"/>
              <a:t>Emergency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</a:t>
            </a:r>
            <a:endParaRPr lang="cs-CZ" altLang="cs-CZ" dirty="0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F860FC90-FA1F-46E5-BE1F-FCA83A0217D3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4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7173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38DFBF3-9B2B-41D0-AF32-DB044D2C1A78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01" y="663505"/>
            <a:ext cx="8563897" cy="673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-125413" y="-179388"/>
            <a:ext cx="11088688" cy="77406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73063" indent="-373063" defTabSz="9953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9953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endParaRPr lang="cs-CZ" altLang="cs-CZ" b="0">
              <a:solidFill>
                <a:schemeClr val="tx1"/>
              </a:solidFill>
            </a:endParaRP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F860FC90-FA1F-46E5-BE1F-FCA83A0217D3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5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7173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38DFBF3-9B2B-41D0-AF32-DB044D2C1A78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35" y="968376"/>
            <a:ext cx="9663630" cy="546934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-125413" y="177800"/>
            <a:ext cx="110886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kern="0" smtClean="0"/>
              <a:t>eMeDocS – Emergency Card</a:t>
            </a:r>
            <a:endParaRPr lang="cs-CZ" altLang="cs-CZ" kern="0" dirty="0" smtClean="0"/>
          </a:p>
        </p:txBody>
      </p:sp>
    </p:spTree>
    <p:extLst>
      <p:ext uri="{BB962C8B-B14F-4D97-AF65-F5344CB8AC3E}">
        <p14:creationId xmlns:p14="http://schemas.microsoft.com/office/powerpoint/2010/main" val="12977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9953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C001834-4182-4BD3-A136-F5B4A5856163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6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11267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 defTabSz="995363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7EAF1D65-B671-412E-BE58-6C15DFC600D5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5835650" cy="361950"/>
          </a:xfrm>
        </p:spPr>
        <p:txBody>
          <a:bodyPr/>
          <a:lstStyle/>
          <a:p>
            <a:r>
              <a:rPr lang="cs-CZ" altLang="cs-CZ" sz="3200" cap="none" smtClean="0"/>
              <a:t>Z</a:t>
            </a:r>
            <a:r>
              <a:rPr lang="en-US" altLang="cs-CZ" sz="3200" cap="none" smtClean="0"/>
              <a:t>apojen</a:t>
            </a:r>
            <a:r>
              <a:rPr lang="cs-CZ" altLang="cs-CZ" sz="3200" cap="none" smtClean="0"/>
              <a:t>é subjekty</a:t>
            </a:r>
          </a:p>
        </p:txBody>
      </p:sp>
      <p:pic>
        <p:nvPicPr>
          <p:cNvPr id="1127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28675"/>
            <a:ext cx="432435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828675"/>
            <a:ext cx="4321175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>
            <a:fillRect/>
          </a:stretch>
        </p:blipFill>
        <p:spPr bwMode="auto">
          <a:xfrm>
            <a:off x="8659813" y="847725"/>
            <a:ext cx="14398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r="34454"/>
          <a:stretch>
            <a:fillRect/>
          </a:stretch>
        </p:blipFill>
        <p:spPr bwMode="auto">
          <a:xfrm>
            <a:off x="8659813" y="2795588"/>
            <a:ext cx="14398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9"/>
          <a:stretch>
            <a:fillRect/>
          </a:stretch>
        </p:blipFill>
        <p:spPr bwMode="auto">
          <a:xfrm>
            <a:off x="8626475" y="4714875"/>
            <a:ext cx="15049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za NemJi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968B5-C4DB-42C5-BA4F-C6DD0135156B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D4BA02F-2E9F-4972-885C-0CEB1E0E90B9}" type="datetime1">
              <a:rPr lang="cs-CZ" smtClean="0"/>
              <a:pPr>
                <a:defRPr/>
              </a:pPr>
              <a:t>12.9.2016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8" y="1332359"/>
            <a:ext cx="10261483" cy="46805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za NemJi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968B5-C4DB-42C5-BA4F-C6DD0135156B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D4BA02F-2E9F-4972-885C-0CEB1E0E90B9}" type="datetime1">
              <a:rPr lang="cs-CZ" smtClean="0"/>
              <a:pPr>
                <a:defRPr/>
              </a:pPr>
              <a:t>12.9.2016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9" y="1404367"/>
            <a:ext cx="10423975" cy="44777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6770688" cy="433388"/>
          </a:xfrm>
        </p:spPr>
        <p:txBody>
          <a:bodyPr/>
          <a:lstStyle/>
          <a:p>
            <a:r>
              <a:rPr lang="cs-CZ" altLang="cs-CZ" smtClean="0"/>
              <a:t>Rozvoj projektu eMeDocS</a:t>
            </a:r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8B89FE5F-9CCE-402A-BC94-5035D81985F4}" type="slidenum">
              <a:rPr lang="cs-CZ" altLang="cs-CZ" sz="1400" b="0" smtClean="0">
                <a:solidFill>
                  <a:schemeClr val="bg2"/>
                </a:solidFill>
              </a:rPr>
              <a:pPr>
                <a:lnSpc>
                  <a:spcPct val="100000"/>
                </a:lnSpc>
              </a:pPr>
              <a:t>9</a:t>
            </a:fld>
            <a:endParaRPr lang="cs-CZ" altLang="cs-CZ" sz="1400" b="0" smtClean="0">
              <a:solidFill>
                <a:schemeClr val="bg2"/>
              </a:solidFill>
            </a:endParaRPr>
          </a:p>
        </p:txBody>
      </p:sp>
      <p:sp>
        <p:nvSpPr>
          <p:cNvPr id="12292" name="Zástupný symbol pro datum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3000"/>
              </a:lnSpc>
              <a:defRPr sz="2200" b="1">
                <a:solidFill>
                  <a:srgbClr val="25A93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25A93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ECA30CC3-8311-4526-9539-8512B8E1B5F3}" type="datetime1">
              <a:rPr lang="cs-CZ" altLang="cs-CZ" sz="1400" b="0" smtClean="0">
                <a:solidFill>
                  <a:schemeClr val="bg2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12.9.2016</a:t>
            </a:fld>
            <a:endParaRPr lang="cs-CZ" altLang="cs-CZ" sz="1400" b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377825" y="900113"/>
            <a:ext cx="10009188" cy="55451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0725" indent="-4572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7925" indent="-4572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256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25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3000"/>
              </a:lnSpc>
              <a:defRPr/>
            </a:pPr>
            <a:endParaRPr lang="cs-CZ" sz="2000" b="1" dirty="0" smtClean="0">
              <a:solidFill>
                <a:srgbClr val="25A939"/>
              </a:solidFill>
            </a:endParaRPr>
          </a:p>
          <a:p>
            <a:pPr eaLnBrk="1" hangingPunct="1">
              <a:lnSpc>
                <a:spcPct val="113000"/>
              </a:lnSpc>
              <a:defRPr/>
            </a:pPr>
            <a:r>
              <a:rPr lang="cs-CZ" sz="2000" b="1" dirty="0" smtClean="0">
                <a:solidFill>
                  <a:srgbClr val="25A939"/>
                </a:solidFill>
              </a:rPr>
              <a:t>Integrace EC do NIS:</a:t>
            </a:r>
            <a:endParaRPr lang="cs-CZ" sz="2000" dirty="0" smtClean="0">
              <a:solidFill>
                <a:srgbClr val="333333"/>
              </a:solidFill>
            </a:endParaRPr>
          </a:p>
          <a:p>
            <a:pPr lvl="1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lvl="2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/>
            </a:pPr>
            <a:endParaRPr lang="cs-CZ" sz="2000" b="1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endParaRPr lang="cs-CZ" sz="2000" dirty="0" smtClean="0">
              <a:solidFill>
                <a:srgbClr val="333333"/>
              </a:solidFill>
            </a:endParaRPr>
          </a:p>
          <a:p>
            <a:pPr marL="1371600" lvl="3" indent="0" eaLnBrk="1" hangingPunct="1">
              <a:lnSpc>
                <a:spcPct val="125000"/>
              </a:lnSpc>
              <a:spcAft>
                <a:spcPct val="20000"/>
              </a:spcAft>
              <a:buClr>
                <a:srgbClr val="25A939"/>
              </a:buClr>
              <a:defRPr/>
            </a:pPr>
            <a:r>
              <a:rPr lang="cs-CZ" sz="2000" dirty="0" smtClean="0">
                <a:solidFill>
                  <a:srgbClr val="333333"/>
                </a:solidFill>
              </a:rPr>
              <a:t>	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877050"/>
            <a:ext cx="15255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877050"/>
            <a:ext cx="10556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15716"/>
          <a:stretch/>
        </p:blipFill>
        <p:spPr>
          <a:xfrm>
            <a:off x="193075" y="1767353"/>
            <a:ext cx="6305753" cy="46778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647" y="6877050"/>
            <a:ext cx="577152" cy="5734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117" y="1766667"/>
            <a:ext cx="3889082" cy="37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9758</TotalTime>
  <Words>271</Words>
  <Application>Microsoft Office PowerPoint</Application>
  <PresentationFormat>Vlastní</PresentationFormat>
  <Paragraphs>107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Vlastní návrh</vt:lpstr>
      <vt:lpstr>eMeDocS Exchange Medical Document System   Mgr. David Zažímal Nemocnice Jihlava | Kraj Vysočina </vt:lpstr>
      <vt:lpstr>eMeDocS - historie - rok 2010</vt:lpstr>
      <vt:lpstr>eMeDocS – aktuální stav</vt:lpstr>
      <vt:lpstr>eMeDocS – Emergency Card</vt:lpstr>
      <vt:lpstr>Prezentace aplikace PowerPoint</vt:lpstr>
      <vt:lpstr>Zapojené subjekty</vt:lpstr>
      <vt:lpstr>Statistika za NemJi</vt:lpstr>
      <vt:lpstr>Statistika za NemJi</vt:lpstr>
      <vt:lpstr>Rozvoj projektu eMeDocS</vt:lpstr>
      <vt:lpstr>IOP 23</vt:lpstr>
      <vt:lpstr>Přehled</vt:lpstr>
      <vt:lpstr>Legislativa</vt:lpstr>
      <vt:lpstr>Rozvoj projektu eMeDocS</vt:lpstr>
      <vt:lpstr>Děkuji za pozornost.</vt:lpstr>
    </vt:vector>
  </TitlesOfParts>
  <Company>kuji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 prezentace</dc:title>
  <dc:creator>Mgr. David Zažímal</dc:creator>
  <cp:lastModifiedBy>Pavlinec Petr</cp:lastModifiedBy>
  <cp:revision>378</cp:revision>
  <cp:lastPrinted>2011-04-26T10:03:38Z</cp:lastPrinted>
  <dcterms:created xsi:type="dcterms:W3CDTF">2005-08-29T05:12:14Z</dcterms:created>
  <dcterms:modified xsi:type="dcterms:W3CDTF">2016-09-12T06:14:43Z</dcterms:modified>
</cp:coreProperties>
</file>