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64" r:id="rId5"/>
    <p:sldId id="260" r:id="rId6"/>
    <p:sldId id="261" r:id="rId7"/>
    <p:sldId id="262" r:id="rId8"/>
    <p:sldId id="265" r:id="rId9"/>
    <p:sldId id="266"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01"/>
  </p:normalViewPr>
  <p:slideViewPr>
    <p:cSldViewPr snapToGrid="0" snapToObjects="1">
      <p:cViewPr varScale="1">
        <p:scale>
          <a:sx n="100" d="100"/>
          <a:sy n="100"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93903-6919-AF4B-B5DD-BB8DFBC39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535F8878-24AF-B147-B92C-E2CB3B01C2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3970DF85-58D9-D94E-A9D9-CF18AA7E0D33}"/>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5" name="Footer Placeholder 4">
            <a:extLst>
              <a:ext uri="{FF2B5EF4-FFF2-40B4-BE49-F238E27FC236}">
                <a16:creationId xmlns:a16="http://schemas.microsoft.com/office/drawing/2014/main" id="{D51E188E-821B-244A-8379-EFE3003A657B}"/>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A1EFEE49-6828-8C43-90C1-280E5FDC2C88}"/>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295955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9060D-0EFC-4E4F-A9DB-4C8DAC026682}"/>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CA0B5A06-8480-3F4A-BE14-17C50236C7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2DEED7D2-3719-6A46-8DCB-64DC6373D0D5}"/>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5" name="Footer Placeholder 4">
            <a:extLst>
              <a:ext uri="{FF2B5EF4-FFF2-40B4-BE49-F238E27FC236}">
                <a16:creationId xmlns:a16="http://schemas.microsoft.com/office/drawing/2014/main" id="{6CBC54E3-C329-0040-8BA3-02EFCD995931}"/>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71B48861-9C08-4441-986C-8FCC3A8A55B7}"/>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375503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6B78C-88C2-D24E-AE52-7BBF8811E0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F2FC8AC4-C5D7-6243-9CE3-6E129929DD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38B8FEF-142F-FE4F-B876-6D109C94017A}"/>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5" name="Footer Placeholder 4">
            <a:extLst>
              <a:ext uri="{FF2B5EF4-FFF2-40B4-BE49-F238E27FC236}">
                <a16:creationId xmlns:a16="http://schemas.microsoft.com/office/drawing/2014/main" id="{D9BAE0C7-AF2B-3446-9CC8-116938713A8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B01F1BEB-3AE4-3B4E-A542-586CF7948EAE}"/>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18125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7E31B-7CB0-6A4C-9A10-3FCF243EECF1}"/>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7AC482AB-8E85-AC41-9C93-983D72145A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F6FC658B-AC33-3545-ACD6-8D31C1A1E4B2}"/>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5" name="Footer Placeholder 4">
            <a:extLst>
              <a:ext uri="{FF2B5EF4-FFF2-40B4-BE49-F238E27FC236}">
                <a16:creationId xmlns:a16="http://schemas.microsoft.com/office/drawing/2014/main" id="{E3B458BF-6B80-8544-8DD4-D08C5365F681}"/>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D5B65499-5E2B-FB45-AD49-4AB57224DC6F}"/>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212916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134CC-AF9F-0845-A92B-8DE7140F76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FDA1A09A-1630-D349-B259-ACE00F28AB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7A7AB6-7C0B-064B-9959-2FDFCD9340AD}"/>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5" name="Footer Placeholder 4">
            <a:extLst>
              <a:ext uri="{FF2B5EF4-FFF2-40B4-BE49-F238E27FC236}">
                <a16:creationId xmlns:a16="http://schemas.microsoft.com/office/drawing/2014/main" id="{B0322E25-CFEE-4E48-B265-F64EEC6CF727}"/>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0F01C785-D055-6041-8351-E1DAF1AC8C9B}"/>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341788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CF17-2B59-E34A-B84A-00B74992E1AE}"/>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37C84004-87BF-114D-8381-02836300C3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A15C39A1-D3C7-5E44-AD73-31154BE8B1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C78012E7-D36D-EE4B-B683-545B44A083CD}"/>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6" name="Footer Placeholder 5">
            <a:extLst>
              <a:ext uri="{FF2B5EF4-FFF2-40B4-BE49-F238E27FC236}">
                <a16:creationId xmlns:a16="http://schemas.microsoft.com/office/drawing/2014/main" id="{3416FEC2-8DB0-9D42-8D5F-EB511397A7D8}"/>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622A1A5A-D431-7B4F-8D45-ED61E31E467B}"/>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423022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1319-85C5-F944-8729-220CDF9C3FEC}"/>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6E29C475-F36E-C94F-AFA2-DE72336106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42864F-C331-1940-A6F8-883F45983BB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CCDBE38E-A0A8-FA43-905C-DF59D0D02E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EB783E-29E1-FC4F-872C-DF983161FF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FBE2ED27-928C-3B40-B01B-BF016CEF4244}"/>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8" name="Footer Placeholder 7">
            <a:extLst>
              <a:ext uri="{FF2B5EF4-FFF2-40B4-BE49-F238E27FC236}">
                <a16:creationId xmlns:a16="http://schemas.microsoft.com/office/drawing/2014/main" id="{CD572002-22A7-DD4B-BD80-D10AD13C36BB}"/>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CC198887-143C-0F4B-B5C8-1A0D8D932DDF}"/>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3644572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EEB0-61EF-0840-9468-0E6FA3C747FA}"/>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C6FEC274-2B1D-F146-BD88-95527BE5837B}"/>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4" name="Footer Placeholder 3">
            <a:extLst>
              <a:ext uri="{FF2B5EF4-FFF2-40B4-BE49-F238E27FC236}">
                <a16:creationId xmlns:a16="http://schemas.microsoft.com/office/drawing/2014/main" id="{6DB7F081-5FB2-314F-B22B-DDDA2011535D}"/>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7B6EDEDA-83C1-DE40-A685-230B72F3215E}"/>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164949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DE95D9-BC26-F142-89D7-C0A4CC536E4A}"/>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3" name="Footer Placeholder 2">
            <a:extLst>
              <a:ext uri="{FF2B5EF4-FFF2-40B4-BE49-F238E27FC236}">
                <a16:creationId xmlns:a16="http://schemas.microsoft.com/office/drawing/2014/main" id="{987F022F-4465-B34B-B15C-371DEFE3E873}"/>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DE83EEE1-629C-D446-AD34-DFD468EFBDF7}"/>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247986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37FB-C2E9-EA47-A406-DEAB38F99C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A8FAD116-1415-D94E-A0C4-69A8F9541E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60C3E25B-78BA-4646-BB74-DE85A9F82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2ACCFC-6175-F945-9EA5-D7015C075023}"/>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6" name="Footer Placeholder 5">
            <a:extLst>
              <a:ext uri="{FF2B5EF4-FFF2-40B4-BE49-F238E27FC236}">
                <a16:creationId xmlns:a16="http://schemas.microsoft.com/office/drawing/2014/main" id="{0BAF38D8-8800-0B4B-AB41-61FD3A13A9C0}"/>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F078F991-7033-4944-9F50-DEB78814B478}"/>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187894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5042-036B-1947-9077-3685CFEEF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E8D6F446-AC44-2A4E-96C9-53EBCFD29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3ACBA112-A8F9-AE42-B84D-454894A3FC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F91DFE-4619-E641-A3DC-8FCD670AB65C}"/>
              </a:ext>
            </a:extLst>
          </p:cNvPr>
          <p:cNvSpPr>
            <a:spLocks noGrp="1"/>
          </p:cNvSpPr>
          <p:nvPr>
            <p:ph type="dt" sz="half" idx="10"/>
          </p:nvPr>
        </p:nvSpPr>
        <p:spPr/>
        <p:txBody>
          <a:bodyPr/>
          <a:lstStyle/>
          <a:p>
            <a:fld id="{8CB6729E-B557-8941-907B-AD6250D316A3}" type="datetimeFigureOut">
              <a:rPr lang="cs-CZ" smtClean="0"/>
              <a:t>22.11.18</a:t>
            </a:fld>
            <a:endParaRPr lang="cs-CZ"/>
          </a:p>
        </p:txBody>
      </p:sp>
      <p:sp>
        <p:nvSpPr>
          <p:cNvPr id="6" name="Footer Placeholder 5">
            <a:extLst>
              <a:ext uri="{FF2B5EF4-FFF2-40B4-BE49-F238E27FC236}">
                <a16:creationId xmlns:a16="http://schemas.microsoft.com/office/drawing/2014/main" id="{49761AC5-D97F-694E-8BFA-8E7196639220}"/>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02AA244A-9EAB-BA4C-A08F-2F1C498329B8}"/>
              </a:ext>
            </a:extLst>
          </p:cNvPr>
          <p:cNvSpPr>
            <a:spLocks noGrp="1"/>
          </p:cNvSpPr>
          <p:nvPr>
            <p:ph type="sldNum" sz="quarter" idx="12"/>
          </p:nvPr>
        </p:nvSpPr>
        <p:spPr/>
        <p:txBody>
          <a:bodyPr/>
          <a:lstStyle/>
          <a:p>
            <a:fld id="{7A08E213-5C83-BB49-B4F0-44FF078D11FF}" type="slidenum">
              <a:rPr lang="cs-CZ" smtClean="0"/>
              <a:t>‹#›</a:t>
            </a:fld>
            <a:endParaRPr lang="cs-CZ"/>
          </a:p>
        </p:txBody>
      </p:sp>
    </p:spTree>
    <p:extLst>
      <p:ext uri="{BB962C8B-B14F-4D97-AF65-F5344CB8AC3E}">
        <p14:creationId xmlns:p14="http://schemas.microsoft.com/office/powerpoint/2010/main" val="208234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038E8B-6FDD-2145-937E-DBB4875DFE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E9E700E9-DDD2-2D48-B5B4-258FA765BC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7F67CD39-E856-6640-8EAD-3DBE5D6C5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6729E-B557-8941-907B-AD6250D316A3}" type="datetimeFigureOut">
              <a:rPr lang="cs-CZ" smtClean="0"/>
              <a:t>22.11.18</a:t>
            </a:fld>
            <a:endParaRPr lang="cs-CZ"/>
          </a:p>
        </p:txBody>
      </p:sp>
      <p:sp>
        <p:nvSpPr>
          <p:cNvPr id="5" name="Footer Placeholder 4">
            <a:extLst>
              <a:ext uri="{FF2B5EF4-FFF2-40B4-BE49-F238E27FC236}">
                <a16:creationId xmlns:a16="http://schemas.microsoft.com/office/drawing/2014/main" id="{E972F62F-F62B-B441-BC46-2E6BAB9ECA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D437C124-3810-4C4A-ACD4-1BFE1F00DA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8E213-5C83-BB49-B4F0-44FF078D11FF}" type="slidenum">
              <a:rPr lang="cs-CZ" smtClean="0"/>
              <a:t>‹#›</a:t>
            </a:fld>
            <a:endParaRPr lang="cs-CZ"/>
          </a:p>
        </p:txBody>
      </p:sp>
    </p:spTree>
    <p:extLst>
      <p:ext uri="{BB962C8B-B14F-4D97-AF65-F5344CB8AC3E}">
        <p14:creationId xmlns:p14="http://schemas.microsoft.com/office/powerpoint/2010/main" val="3181362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4F8BD-514B-1E4C-BFC3-9DE24DC1B291}"/>
              </a:ext>
            </a:extLst>
          </p:cNvPr>
          <p:cNvSpPr>
            <a:spLocks noGrp="1"/>
          </p:cNvSpPr>
          <p:nvPr>
            <p:ph type="ctrTitle"/>
          </p:nvPr>
        </p:nvSpPr>
        <p:spPr/>
        <p:txBody>
          <a:bodyPr/>
          <a:lstStyle/>
          <a:p>
            <a:r>
              <a:rPr lang="cs-CZ" dirty="0"/>
              <a:t>Strategie implementace PS</a:t>
            </a:r>
          </a:p>
        </p:txBody>
      </p:sp>
      <p:sp>
        <p:nvSpPr>
          <p:cNvPr id="3" name="Subtitle 2">
            <a:extLst>
              <a:ext uri="{FF2B5EF4-FFF2-40B4-BE49-F238E27FC236}">
                <a16:creationId xmlns:a16="http://schemas.microsoft.com/office/drawing/2014/main" id="{10E49623-3593-0C47-915C-E562EEE618B4}"/>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426184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EB0C2-2FFF-CD42-B211-5A630EC18455}"/>
              </a:ext>
            </a:extLst>
          </p:cNvPr>
          <p:cNvSpPr>
            <a:spLocks noGrp="1"/>
          </p:cNvSpPr>
          <p:nvPr>
            <p:ph type="title"/>
          </p:nvPr>
        </p:nvSpPr>
        <p:spPr/>
        <p:txBody>
          <a:bodyPr/>
          <a:lstStyle/>
          <a:p>
            <a:r>
              <a:rPr lang="cs-CZ" dirty="0" err="1"/>
              <a:t>State</a:t>
            </a:r>
            <a:r>
              <a:rPr lang="cs-CZ" dirty="0"/>
              <a:t> </a:t>
            </a:r>
            <a:r>
              <a:rPr lang="cs-CZ" dirty="0" err="1"/>
              <a:t>of</a:t>
            </a:r>
            <a:r>
              <a:rPr lang="cs-CZ" dirty="0"/>
              <a:t> Play</a:t>
            </a:r>
          </a:p>
        </p:txBody>
      </p:sp>
      <p:sp>
        <p:nvSpPr>
          <p:cNvPr id="3" name="Sisällön paikkamerkki 2"/>
          <p:cNvSpPr>
            <a:spLocks noGrp="1"/>
          </p:cNvSpPr>
          <p:nvPr>
            <p:ph idx="1"/>
          </p:nvPr>
        </p:nvSpPr>
        <p:spPr/>
        <p:txBody>
          <a:bodyPr>
            <a:normAutofit fontScale="77500" lnSpcReduction="20000"/>
          </a:bodyPr>
          <a:lstStyle/>
          <a:p>
            <a:r>
              <a:rPr lang="en-US" b="1" dirty="0"/>
              <a:t>Service Coverage</a:t>
            </a:r>
          </a:p>
          <a:p>
            <a:pPr lvl="1"/>
            <a:r>
              <a:rPr lang="en-US" dirty="0" err="1"/>
              <a:t>Vysocina</a:t>
            </a:r>
            <a:r>
              <a:rPr lang="en-US" dirty="0"/>
              <a:t> </a:t>
            </a:r>
            <a:r>
              <a:rPr lang="en-US" b="1" dirty="0"/>
              <a:t>Region is authorized by the Ministry of Health</a:t>
            </a:r>
            <a:r>
              <a:rPr lang="en-US" dirty="0"/>
              <a:t> to operate NCP for the Czech Republic</a:t>
            </a:r>
          </a:p>
          <a:p>
            <a:pPr lvl="1"/>
            <a:r>
              <a:rPr lang="en-US" b="1" dirty="0"/>
              <a:t>The services PS(A &amp; B) are available on national scale</a:t>
            </a:r>
          </a:p>
          <a:p>
            <a:pPr lvl="1"/>
            <a:r>
              <a:rPr lang="en-US" dirty="0"/>
              <a:t>HCPs connected to the </a:t>
            </a:r>
            <a:r>
              <a:rPr lang="en-US" dirty="0" err="1"/>
              <a:t>NCPeH</a:t>
            </a:r>
            <a:r>
              <a:rPr lang="en-US" dirty="0"/>
              <a:t> (up to date): all regional hospitals (20+), major faculty hospitals (2). </a:t>
            </a:r>
          </a:p>
          <a:p>
            <a:pPr lvl="1"/>
            <a:r>
              <a:rPr lang="en-US" dirty="0"/>
              <a:t>Participation of other HCPs (EMS, GPs,…) will be rolled out according to National Strategy.</a:t>
            </a:r>
          </a:p>
          <a:p>
            <a:r>
              <a:rPr lang="en-US" b="1" dirty="0"/>
              <a:t>Architecture</a:t>
            </a:r>
          </a:p>
          <a:p>
            <a:pPr lvl="1"/>
            <a:r>
              <a:rPr lang="en-US" dirty="0"/>
              <a:t>Currently, the national healthcare infrastructure is </a:t>
            </a:r>
            <a:r>
              <a:rPr lang="en-US" b="1" dirty="0"/>
              <a:t>de-centralized</a:t>
            </a:r>
            <a:r>
              <a:rPr lang="en-US" dirty="0"/>
              <a:t>, no central repository of medical documentation / patient summaries</a:t>
            </a:r>
          </a:p>
          <a:p>
            <a:pPr lvl="1"/>
            <a:r>
              <a:rPr lang="en-US" dirty="0"/>
              <a:t>PS are generated from source HCP systems “</a:t>
            </a:r>
            <a:r>
              <a:rPr lang="en-US" b="1" dirty="0"/>
              <a:t>on-the-fly</a:t>
            </a:r>
            <a:r>
              <a:rPr lang="en-US" dirty="0"/>
              <a:t>”, upon request from a B-side</a:t>
            </a:r>
          </a:p>
          <a:p>
            <a:pPr lvl="1"/>
            <a:r>
              <a:rPr lang="en-US" dirty="0" err="1"/>
              <a:t>NCPeH</a:t>
            </a:r>
            <a:r>
              <a:rPr lang="en-US" dirty="0"/>
              <a:t> is integrated with National </a:t>
            </a:r>
            <a:r>
              <a:rPr lang="en-US" b="1" dirty="0"/>
              <a:t>Base Registries</a:t>
            </a:r>
            <a:r>
              <a:rPr lang="en-US" dirty="0"/>
              <a:t> for identification of Czech citizens (XCPD profile)</a:t>
            </a:r>
          </a:p>
          <a:p>
            <a:pPr lvl="1"/>
            <a:r>
              <a:rPr lang="en-US" dirty="0"/>
              <a:t>HCPs are identified using national </a:t>
            </a:r>
            <a:r>
              <a:rPr lang="en-US" b="1" dirty="0" err="1"/>
              <a:t>eIDAS</a:t>
            </a:r>
            <a:r>
              <a:rPr lang="en-US" b="1" dirty="0"/>
              <a:t> e-identity </a:t>
            </a:r>
            <a:r>
              <a:rPr lang="en-US" dirty="0"/>
              <a:t>infrastructure (with High </a:t>
            </a:r>
            <a:r>
              <a:rPr lang="en-US" dirty="0" err="1"/>
              <a:t>LoA</a:t>
            </a:r>
            <a:r>
              <a:rPr lang="en-US" dirty="0"/>
              <a:t>), and authorization is secured by the National registry of HCPs</a:t>
            </a:r>
          </a:p>
          <a:p>
            <a:r>
              <a:rPr lang="en-US" b="1" dirty="0" err="1"/>
              <a:t>eHDSI</a:t>
            </a:r>
            <a:r>
              <a:rPr lang="en-US" b="1" dirty="0"/>
              <a:t> Service for Go-Live decision</a:t>
            </a:r>
          </a:p>
          <a:p>
            <a:pPr lvl="1"/>
            <a:r>
              <a:rPr lang="en-US" b="1" dirty="0"/>
              <a:t>Patient Summary – Country A &amp; B </a:t>
            </a:r>
            <a:r>
              <a:rPr lang="en-US" dirty="0"/>
              <a:t>service</a:t>
            </a:r>
          </a:p>
          <a:p>
            <a:pPr lvl="1"/>
            <a:r>
              <a:rPr lang="en-US" dirty="0"/>
              <a:t>Intended go-live date: 1. 2. 2019, depends on coordination with other W1/PS MS.</a:t>
            </a:r>
          </a:p>
          <a:p>
            <a:pPr marL="0" indent="0">
              <a:buNone/>
            </a:pPr>
            <a:endParaRPr lang="en-US" dirty="0"/>
          </a:p>
        </p:txBody>
      </p:sp>
      <p:sp>
        <p:nvSpPr>
          <p:cNvPr id="6" name="Zástupný symbol pro číslo snímku 5"/>
          <p:cNvSpPr>
            <a:spLocks noGrp="1"/>
          </p:cNvSpPr>
          <p:nvPr>
            <p:ph type="sldNum" sz="quarter" idx="12"/>
          </p:nvPr>
        </p:nvSpPr>
        <p:spPr/>
        <p:txBody>
          <a:bodyPr/>
          <a:lstStyle/>
          <a:p>
            <a:fld id="{9055290D-2F8F-44C3-ACE0-AA8A08FED6FC}" type="slidenum">
              <a:rPr lang="fi-FI" smtClean="0"/>
              <a:t>2</a:t>
            </a:fld>
            <a:endParaRPr lang="fi-FI" dirty="0"/>
          </a:p>
        </p:txBody>
      </p:sp>
    </p:spTree>
    <p:extLst>
      <p:ext uri="{BB962C8B-B14F-4D97-AF65-F5344CB8AC3E}">
        <p14:creationId xmlns:p14="http://schemas.microsoft.com/office/powerpoint/2010/main" val="361233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F07D-0EDD-104B-ABD4-D45B40396913}"/>
              </a:ext>
            </a:extLst>
          </p:cNvPr>
          <p:cNvSpPr>
            <a:spLocks noGrp="1"/>
          </p:cNvSpPr>
          <p:nvPr>
            <p:ph type="title"/>
          </p:nvPr>
        </p:nvSpPr>
        <p:spPr/>
        <p:txBody>
          <a:bodyPr/>
          <a:lstStyle/>
          <a:p>
            <a:r>
              <a:rPr lang="cs-CZ" dirty="0" err="1"/>
              <a:t>Our</a:t>
            </a:r>
            <a:r>
              <a:rPr lang="cs-CZ" dirty="0"/>
              <a:t> </a:t>
            </a:r>
            <a:r>
              <a:rPr lang="cs-CZ" dirty="0" err="1"/>
              <a:t>jurney</a:t>
            </a:r>
            <a:r>
              <a:rPr lang="cs-CZ" dirty="0"/>
              <a:t> </a:t>
            </a:r>
            <a:r>
              <a:rPr lang="cs-CZ" dirty="0" err="1"/>
              <a:t>towards</a:t>
            </a:r>
            <a:r>
              <a:rPr lang="cs-CZ" dirty="0"/>
              <a:t>  </a:t>
            </a:r>
            <a:r>
              <a:rPr lang="cs-CZ" dirty="0" err="1"/>
              <a:t>GoLive</a:t>
            </a:r>
            <a:endParaRPr lang="cs-CZ" dirty="0"/>
          </a:p>
        </p:txBody>
      </p:sp>
      <p:sp>
        <p:nvSpPr>
          <p:cNvPr id="3" name="Zástupný symbol pro obsah 2"/>
          <p:cNvSpPr>
            <a:spLocks noGrp="1"/>
          </p:cNvSpPr>
          <p:nvPr>
            <p:ph idx="1"/>
          </p:nvPr>
        </p:nvSpPr>
        <p:spPr/>
        <p:txBody>
          <a:bodyPr>
            <a:normAutofit fontScale="92500" lnSpcReduction="20000"/>
          </a:bodyPr>
          <a:lstStyle/>
          <a:p>
            <a:r>
              <a:rPr lang="en-US" sz="3200" dirty="0"/>
              <a:t>All technical </a:t>
            </a:r>
            <a:r>
              <a:rPr lang="en-US" sz="3200" dirty="0" err="1"/>
              <a:t>NCPeH</a:t>
            </a:r>
            <a:r>
              <a:rPr lang="en-US" sz="3200" dirty="0"/>
              <a:t> tests were successful – we are technically prepared</a:t>
            </a:r>
          </a:p>
          <a:p>
            <a:r>
              <a:rPr lang="en-US" sz="3200" dirty="0"/>
              <a:t>PS End2End test results (A&amp;B) successfully passed</a:t>
            </a:r>
          </a:p>
          <a:p>
            <a:r>
              <a:rPr lang="en-US" sz="3200" dirty="0"/>
              <a:t>All test showed </a:t>
            </a:r>
            <a:r>
              <a:rPr lang="en-US" sz="3200" u="sng" dirty="0"/>
              <a:t>Compliance with </a:t>
            </a:r>
            <a:r>
              <a:rPr lang="en-US" sz="3200" u="sng" dirty="0" err="1"/>
              <a:t>eHDSI</a:t>
            </a:r>
            <a:r>
              <a:rPr lang="en-US" sz="3200" u="sng" dirty="0"/>
              <a:t> Specifications</a:t>
            </a:r>
            <a:r>
              <a:rPr lang="en-US" sz="3200" dirty="0"/>
              <a:t> </a:t>
            </a:r>
          </a:p>
          <a:p>
            <a:r>
              <a:rPr lang="en-US" sz="3200" dirty="0"/>
              <a:t>Audit results according to the Audit Report</a:t>
            </a:r>
          </a:p>
          <a:p>
            <a:pPr lvl="1"/>
            <a:r>
              <a:rPr lang="en-US" sz="3200" dirty="0"/>
              <a:t>Audit results shown 21 findings, some of them critical</a:t>
            </a:r>
          </a:p>
          <a:p>
            <a:pPr lvl="1"/>
            <a:r>
              <a:rPr lang="en-US" sz="3200" dirty="0"/>
              <a:t>We managed to reduced 21 findings to 5 in the follow-up audit</a:t>
            </a:r>
          </a:p>
          <a:p>
            <a:r>
              <a:rPr lang="en-US" sz="3200" b="1" dirty="0">
                <a:solidFill>
                  <a:srgbClr val="FF0000"/>
                </a:solidFill>
              </a:rPr>
              <a:t>We made a significant progress in eHealth during past year. </a:t>
            </a:r>
            <a:r>
              <a:rPr lang="en-US" sz="3200" b="1" dirty="0" err="1">
                <a:solidFill>
                  <a:srgbClr val="FF0000"/>
                </a:solidFill>
              </a:rPr>
              <a:t>eHDSI</a:t>
            </a:r>
            <a:r>
              <a:rPr lang="en-US" sz="3200" b="1" dirty="0">
                <a:solidFill>
                  <a:srgbClr val="FF0000"/>
                </a:solidFill>
              </a:rPr>
              <a:t> CEF project was one of the major drivers.</a:t>
            </a:r>
            <a:endParaRPr lang="en-US" sz="3200" dirty="0"/>
          </a:p>
          <a:p>
            <a:pPr lvl="1"/>
            <a:endParaRPr lang="en-US" sz="3200" b="1" dirty="0"/>
          </a:p>
        </p:txBody>
      </p:sp>
    </p:spTree>
    <p:extLst>
      <p:ext uri="{BB962C8B-B14F-4D97-AF65-F5344CB8AC3E}">
        <p14:creationId xmlns:p14="http://schemas.microsoft.com/office/powerpoint/2010/main" val="324525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704DE-66CE-A147-A2A5-F46C77E9BAA7}"/>
              </a:ext>
            </a:extLst>
          </p:cNvPr>
          <p:cNvSpPr>
            <a:spLocks noGrp="1"/>
          </p:cNvSpPr>
          <p:nvPr>
            <p:ph type="title"/>
          </p:nvPr>
        </p:nvSpPr>
        <p:spPr/>
        <p:txBody>
          <a:bodyPr>
            <a:normAutofit/>
          </a:bodyPr>
          <a:lstStyle/>
          <a:p>
            <a:r>
              <a:rPr lang="en-US" b="1" dirty="0" err="1"/>
              <a:t>eHMSEG</a:t>
            </a:r>
            <a:r>
              <a:rPr lang="en-US" dirty="0"/>
              <a:t> </a:t>
            </a:r>
            <a:r>
              <a:rPr lang="en-US" b="1" dirty="0"/>
              <a:t>Recommendations to go live for the Czech Republic </a:t>
            </a:r>
            <a:endParaRPr lang="en-US" dirty="0"/>
          </a:p>
        </p:txBody>
      </p:sp>
      <p:sp>
        <p:nvSpPr>
          <p:cNvPr id="3" name="Content Placeholder 2">
            <a:extLst>
              <a:ext uri="{FF2B5EF4-FFF2-40B4-BE49-F238E27FC236}">
                <a16:creationId xmlns:a16="http://schemas.microsoft.com/office/drawing/2014/main" id="{09B46E04-FBBF-1541-8917-D56FC435EE21}"/>
              </a:ext>
            </a:extLst>
          </p:cNvPr>
          <p:cNvSpPr>
            <a:spLocks noGrp="1"/>
          </p:cNvSpPr>
          <p:nvPr>
            <p:ph idx="1"/>
          </p:nvPr>
        </p:nvSpPr>
        <p:spPr/>
        <p:txBody>
          <a:bodyPr>
            <a:normAutofit fontScale="85000" lnSpcReduction="20000"/>
          </a:bodyPr>
          <a:lstStyle/>
          <a:p>
            <a:pPr marL="0" indent="0">
              <a:buNone/>
            </a:pPr>
            <a:r>
              <a:rPr lang="en-US" dirty="0"/>
              <a:t>Regarding PS-B: </a:t>
            </a:r>
          </a:p>
          <a:p>
            <a:r>
              <a:rPr lang="en-US" dirty="0"/>
              <a:t>Goes-live, with observations, provided the corrective actions identified (1, 2 &amp; 3) have been taken and this has been verified by Auditors, before entering routine operations. </a:t>
            </a:r>
          </a:p>
          <a:p>
            <a:endParaRPr lang="en-US" dirty="0"/>
          </a:p>
          <a:p>
            <a:r>
              <a:rPr lang="en-US" dirty="0"/>
              <a:t>Regarding PS-A: </a:t>
            </a:r>
          </a:p>
          <a:p>
            <a:r>
              <a:rPr lang="en-US" dirty="0" err="1"/>
              <a:t>eHMSEG</a:t>
            </a:r>
            <a:r>
              <a:rPr lang="en-US" dirty="0"/>
              <a:t> notes that the PS-A is not fully compliant with the </a:t>
            </a:r>
            <a:r>
              <a:rPr lang="en-US" dirty="0" err="1"/>
              <a:t>eHN</a:t>
            </a:r>
            <a:r>
              <a:rPr lang="en-US" dirty="0"/>
              <a:t> PS guidelines: </a:t>
            </a:r>
          </a:p>
          <a:p>
            <a:r>
              <a:rPr lang="en-US" dirty="0"/>
              <a:t>However, other countries are also reporting issues of compliance with the </a:t>
            </a:r>
            <a:r>
              <a:rPr lang="en-US" dirty="0" err="1"/>
              <a:t>eHN</a:t>
            </a:r>
            <a:r>
              <a:rPr lang="en-US" dirty="0"/>
              <a:t> PS Guidelines. There are also discrepancies within the </a:t>
            </a:r>
            <a:r>
              <a:rPr lang="en-US" dirty="0" err="1"/>
              <a:t>eHMSEG</a:t>
            </a:r>
            <a:r>
              <a:rPr lang="en-US" dirty="0"/>
              <a:t> on the usefulness of the CZ PS as it is. </a:t>
            </a:r>
          </a:p>
          <a:p>
            <a:r>
              <a:rPr lang="en-US" dirty="0"/>
              <a:t>Against this background the </a:t>
            </a:r>
            <a:r>
              <a:rPr lang="en-US" dirty="0" err="1"/>
              <a:t>eHMSEG</a:t>
            </a:r>
            <a:r>
              <a:rPr lang="en-US" dirty="0"/>
              <a:t> prefers not to issue a recommendation on the possibility of CZ to go live with PS-A and </a:t>
            </a:r>
            <a:r>
              <a:rPr lang="en-US" b="1" dirty="0"/>
              <a:t>remits this decision in full to the </a:t>
            </a:r>
            <a:r>
              <a:rPr lang="en-US" b="1" dirty="0" err="1"/>
              <a:t>eHN</a:t>
            </a:r>
            <a:r>
              <a:rPr lang="en-US" b="1" dirty="0"/>
              <a:t>. </a:t>
            </a:r>
          </a:p>
        </p:txBody>
      </p:sp>
    </p:spTree>
    <p:extLst>
      <p:ext uri="{BB962C8B-B14F-4D97-AF65-F5344CB8AC3E}">
        <p14:creationId xmlns:p14="http://schemas.microsoft.com/office/powerpoint/2010/main" val="1665280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11584"/>
          </a:xfrm>
        </p:spPr>
        <p:txBody>
          <a:bodyPr>
            <a:normAutofit/>
          </a:bodyPr>
          <a:lstStyle/>
          <a:p>
            <a:r>
              <a:rPr lang="en-US" dirty="0"/>
              <a:t>Main Persisting Problems</a:t>
            </a:r>
          </a:p>
        </p:txBody>
      </p:sp>
      <p:sp>
        <p:nvSpPr>
          <p:cNvPr id="3" name="Zástupný symbol pro obsah 2"/>
          <p:cNvSpPr>
            <a:spLocks noGrp="1"/>
          </p:cNvSpPr>
          <p:nvPr>
            <p:ph idx="1"/>
          </p:nvPr>
        </p:nvSpPr>
        <p:spPr>
          <a:xfrm>
            <a:off x="838200" y="1535502"/>
            <a:ext cx="10515600" cy="5106838"/>
          </a:xfrm>
        </p:spPr>
        <p:txBody>
          <a:bodyPr>
            <a:normAutofit fontScale="77500" lnSpcReduction="20000"/>
          </a:bodyPr>
          <a:lstStyle/>
          <a:p>
            <a:pPr marL="514350" indent="-514350">
              <a:buFont typeface="+mj-lt"/>
              <a:buAutoNum type="arabicPeriod"/>
            </a:pPr>
            <a:r>
              <a:rPr lang="en-US" sz="3300" b="1" dirty="0"/>
              <a:t>Patient summary is collected „on-the-fly“ from the healthcare provider(s) and is based only on information provided by HCP that hosted the last encounter.</a:t>
            </a:r>
          </a:p>
          <a:p>
            <a:pPr marL="457200" lvl="1" indent="0">
              <a:buNone/>
            </a:pPr>
            <a:endParaRPr lang="en-US" sz="2800" b="1" dirty="0"/>
          </a:p>
          <a:p>
            <a:pPr marL="457200" lvl="1" indent="0">
              <a:buNone/>
            </a:pPr>
            <a:r>
              <a:rPr lang="en-US" sz="2800" b="1" dirty="0"/>
              <a:t>Our approach: </a:t>
            </a:r>
            <a:r>
              <a:rPr lang="en-US" sz="2800" dirty="0"/>
              <a:t>Technically, we can create a composite PS from multiple sources. But we are convinced that automated composition of the PS without supervision of the physician is not safe. That’s why we decided to implement persistent PS system, managed by responsible physicians. This solution of course will require more time, but will give us high quality PS.</a:t>
            </a:r>
          </a:p>
          <a:p>
            <a:pPr marL="457200" lvl="1" indent="0">
              <a:buNone/>
            </a:pPr>
            <a:r>
              <a:rPr lang="en-US" sz="2800" b="1" dirty="0"/>
              <a:t> </a:t>
            </a:r>
            <a:endParaRPr lang="en-US" sz="3300" b="1" dirty="0"/>
          </a:p>
          <a:p>
            <a:pPr marL="514350" indent="-514350">
              <a:buFont typeface="+mj-lt"/>
              <a:buAutoNum type="arabicPeriod"/>
            </a:pPr>
            <a:r>
              <a:rPr lang="en-US" sz="3300" b="1" dirty="0"/>
              <a:t>Several sections of the PS dataset cannot be provided in coded form</a:t>
            </a:r>
            <a:endParaRPr lang="en-US" sz="3300" dirty="0"/>
          </a:p>
          <a:p>
            <a:pPr lvl="1"/>
            <a:r>
              <a:rPr lang="en-US" sz="2800" dirty="0"/>
              <a:t>This concerns: allergies and medical devices.</a:t>
            </a:r>
          </a:p>
          <a:p>
            <a:pPr lvl="1"/>
            <a:r>
              <a:rPr lang="en-US" sz="2800" dirty="0"/>
              <a:t>Medication summary is not always available in coded form</a:t>
            </a:r>
          </a:p>
          <a:p>
            <a:pPr lvl="1"/>
            <a:r>
              <a:rPr lang="en-US" sz="2800" dirty="0"/>
              <a:t>Surgical procedures are available in coded form, but we decided not to provide them because of a high risk of distortion of the clinical information through transcoding to the selected value set, which is too general. </a:t>
            </a:r>
            <a:r>
              <a:rPr lang="cs-CZ" sz="2900" dirty="0" err="1"/>
              <a:t>Healthcare</a:t>
            </a:r>
            <a:r>
              <a:rPr lang="cs-CZ" sz="2900" dirty="0"/>
              <a:t> </a:t>
            </a:r>
            <a:r>
              <a:rPr lang="cs-CZ" sz="2900" dirty="0" err="1"/>
              <a:t>professionals</a:t>
            </a:r>
            <a:r>
              <a:rPr lang="cs-CZ" sz="2900" dirty="0"/>
              <a:t> </a:t>
            </a:r>
            <a:r>
              <a:rPr lang="cs-CZ" sz="2900" dirty="0" err="1"/>
              <a:t>concluded</a:t>
            </a:r>
            <a:r>
              <a:rPr lang="cs-CZ" sz="2900" dirty="0"/>
              <a:t> </a:t>
            </a:r>
            <a:r>
              <a:rPr lang="cs-CZ" sz="2900" dirty="0" err="1"/>
              <a:t>that</a:t>
            </a:r>
            <a:r>
              <a:rPr lang="cs-CZ" sz="2900" dirty="0"/>
              <a:t> </a:t>
            </a:r>
            <a:r>
              <a:rPr lang="cs-CZ" sz="2900" dirty="0" err="1"/>
              <a:t>transcoding</a:t>
            </a:r>
            <a:r>
              <a:rPr lang="cs-CZ" sz="2900" dirty="0"/>
              <a:t> </a:t>
            </a:r>
            <a:r>
              <a:rPr lang="cs-CZ" sz="2900" dirty="0" err="1"/>
              <a:t>this</a:t>
            </a:r>
            <a:r>
              <a:rPr lang="cs-CZ" sz="2900" dirty="0"/>
              <a:t> </a:t>
            </a:r>
            <a:r>
              <a:rPr lang="cs-CZ" sz="2900" dirty="0" err="1"/>
              <a:t>information</a:t>
            </a:r>
            <a:r>
              <a:rPr lang="cs-CZ" sz="2900" dirty="0"/>
              <a:t> to </a:t>
            </a:r>
            <a:r>
              <a:rPr lang="cs-CZ" sz="2900" dirty="0" err="1"/>
              <a:t>eHDSI</a:t>
            </a:r>
            <a:r>
              <a:rPr lang="cs-CZ" sz="2900" dirty="0"/>
              <a:t> </a:t>
            </a:r>
            <a:r>
              <a:rPr lang="cs-CZ" sz="2900" dirty="0" err="1"/>
              <a:t>specifications</a:t>
            </a:r>
            <a:r>
              <a:rPr lang="cs-CZ" sz="2900" dirty="0"/>
              <a:t> </a:t>
            </a:r>
            <a:r>
              <a:rPr lang="cs-CZ" sz="2900" dirty="0" err="1"/>
              <a:t>may</a:t>
            </a:r>
            <a:r>
              <a:rPr lang="cs-CZ" sz="2900" dirty="0"/>
              <a:t> </a:t>
            </a:r>
            <a:r>
              <a:rPr lang="cs-CZ" sz="2900" dirty="0" err="1"/>
              <a:t>jeopardise</a:t>
            </a:r>
            <a:r>
              <a:rPr lang="cs-CZ" sz="2900" dirty="0"/>
              <a:t> </a:t>
            </a:r>
            <a:r>
              <a:rPr lang="cs-CZ" sz="2900" dirty="0" err="1"/>
              <a:t>its</a:t>
            </a:r>
            <a:r>
              <a:rPr lang="cs-CZ" sz="2900" dirty="0"/>
              <a:t> </a:t>
            </a:r>
            <a:r>
              <a:rPr lang="cs-CZ" sz="2900" dirty="0" err="1"/>
              <a:t>clinical</a:t>
            </a:r>
            <a:r>
              <a:rPr lang="cs-CZ" sz="2900" dirty="0"/>
              <a:t> </a:t>
            </a:r>
            <a:r>
              <a:rPr lang="cs-CZ" sz="2900" dirty="0" err="1"/>
              <a:t>meaning</a:t>
            </a:r>
            <a:r>
              <a:rPr lang="cs-CZ" sz="2900" dirty="0"/>
              <a:t>.</a:t>
            </a:r>
            <a:endParaRPr lang="en-US" sz="2900" dirty="0"/>
          </a:p>
        </p:txBody>
      </p:sp>
    </p:spTree>
    <p:extLst>
      <p:ext uri="{BB962C8B-B14F-4D97-AF65-F5344CB8AC3E}">
        <p14:creationId xmlns:p14="http://schemas.microsoft.com/office/powerpoint/2010/main" val="54199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87488"/>
            <a:ext cx="10515600" cy="1325563"/>
          </a:xfrm>
        </p:spPr>
        <p:txBody>
          <a:bodyPr/>
          <a:lstStyle/>
          <a:p>
            <a:r>
              <a:rPr lang="en-US" dirty="0"/>
              <a:t>MS Readiness vs. CEF </a:t>
            </a:r>
            <a:r>
              <a:rPr lang="en-US" dirty="0" err="1"/>
              <a:t>eHDSI</a:t>
            </a:r>
            <a:r>
              <a:rPr lang="en-US" dirty="0"/>
              <a:t> Semantic Specifications and Implementation Guide</a:t>
            </a:r>
          </a:p>
        </p:txBody>
      </p:sp>
      <p:sp>
        <p:nvSpPr>
          <p:cNvPr id="3" name="Zástupný symbol pro obsah 2"/>
          <p:cNvSpPr>
            <a:spLocks noGrp="1"/>
          </p:cNvSpPr>
          <p:nvPr>
            <p:ph idx="1"/>
          </p:nvPr>
        </p:nvSpPr>
        <p:spPr>
          <a:xfrm>
            <a:off x="9868619" y="2319968"/>
            <a:ext cx="2104844" cy="4408547"/>
          </a:xfrm>
        </p:spPr>
        <p:txBody>
          <a:bodyPr/>
          <a:lstStyle/>
          <a:p>
            <a:pPr marL="0" indent="0">
              <a:buNone/>
            </a:pPr>
            <a:r>
              <a:rPr lang="cs-CZ" dirty="0"/>
              <a:t>C = </a:t>
            </a:r>
            <a:r>
              <a:rPr lang="cs-CZ" sz="2000" dirty="0" err="1"/>
              <a:t>coded</a:t>
            </a:r>
            <a:endParaRPr lang="cs-CZ" sz="2000" dirty="0"/>
          </a:p>
          <a:p>
            <a:pPr marL="0" indent="0">
              <a:buNone/>
            </a:pPr>
            <a:r>
              <a:rPr lang="cs-CZ" dirty="0"/>
              <a:t>Cti = </a:t>
            </a:r>
            <a:r>
              <a:rPr lang="cs-CZ" sz="2000" dirty="0" err="1"/>
              <a:t>transcoding</a:t>
            </a:r>
            <a:r>
              <a:rPr lang="cs-CZ" sz="2000" dirty="0"/>
              <a:t> </a:t>
            </a:r>
            <a:r>
              <a:rPr lang="cs-CZ" sz="2000" dirty="0" err="1"/>
              <a:t>issues</a:t>
            </a:r>
            <a:endParaRPr lang="cs-CZ" sz="2000" dirty="0"/>
          </a:p>
          <a:p>
            <a:pPr marL="0" indent="0">
              <a:buNone/>
            </a:pPr>
            <a:r>
              <a:rPr lang="cs-CZ" sz="3200" dirty="0"/>
              <a:t>O =</a:t>
            </a:r>
            <a:r>
              <a:rPr lang="cs-CZ" sz="2000" dirty="0"/>
              <a:t> </a:t>
            </a:r>
            <a:r>
              <a:rPr lang="cs-CZ" sz="2000" dirty="0" err="1"/>
              <a:t>coded</a:t>
            </a:r>
            <a:r>
              <a:rPr lang="cs-CZ" sz="2000" dirty="0"/>
              <a:t>, but </a:t>
            </a:r>
            <a:r>
              <a:rPr lang="cs-CZ" sz="2000" dirty="0" err="1"/>
              <a:t>optional</a:t>
            </a:r>
            <a:endParaRPr lang="en-US" sz="2000" dirty="0"/>
          </a:p>
          <a:p>
            <a:pPr marL="0" indent="0">
              <a:buNone/>
            </a:pPr>
            <a:r>
              <a:rPr lang="cs-CZ" dirty="0"/>
              <a:t>T = </a:t>
            </a:r>
            <a:r>
              <a:rPr lang="cs-CZ" sz="2000" dirty="0"/>
              <a:t>Text</a:t>
            </a:r>
          </a:p>
          <a:p>
            <a:pPr marL="0" indent="0">
              <a:buNone/>
            </a:pPr>
            <a:r>
              <a:rPr lang="cs-CZ" dirty="0"/>
              <a:t>N = </a:t>
            </a:r>
            <a:r>
              <a:rPr lang="cs-CZ" sz="2000" dirty="0"/>
              <a:t>not </a:t>
            </a:r>
            <a:r>
              <a:rPr lang="cs-CZ" sz="2000" dirty="0" err="1"/>
              <a:t>available</a:t>
            </a:r>
            <a:endParaRPr lang="cs-CZ" sz="2000" dirty="0"/>
          </a:p>
        </p:txBody>
      </p:sp>
      <p:pic>
        <p:nvPicPr>
          <p:cNvPr id="4" name="Obrázek 3"/>
          <p:cNvPicPr>
            <a:picLocks noChangeAspect="1"/>
          </p:cNvPicPr>
          <p:nvPr/>
        </p:nvPicPr>
        <p:blipFill>
          <a:blip r:embed="rId2"/>
          <a:stretch>
            <a:fillRect/>
          </a:stretch>
        </p:blipFill>
        <p:spPr>
          <a:xfrm>
            <a:off x="189782" y="1613051"/>
            <a:ext cx="9552717" cy="5150058"/>
          </a:xfrm>
          <a:prstGeom prst="rect">
            <a:avLst/>
          </a:prstGeom>
        </p:spPr>
      </p:pic>
    </p:spTree>
    <p:extLst>
      <p:ext uri="{BB962C8B-B14F-4D97-AF65-F5344CB8AC3E}">
        <p14:creationId xmlns:p14="http://schemas.microsoft.com/office/powerpoint/2010/main" val="121902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7570A-F81A-9D47-9567-793A1EF2E495}"/>
              </a:ext>
            </a:extLst>
          </p:cNvPr>
          <p:cNvSpPr>
            <a:spLocks noGrp="1"/>
          </p:cNvSpPr>
          <p:nvPr>
            <p:ph type="title"/>
          </p:nvPr>
        </p:nvSpPr>
        <p:spPr/>
        <p:txBody>
          <a:bodyPr/>
          <a:lstStyle/>
          <a:p>
            <a:r>
              <a:rPr lang="cs-CZ" dirty="0" err="1"/>
              <a:t>Our</a:t>
            </a:r>
            <a:r>
              <a:rPr lang="cs-CZ" dirty="0"/>
              <a:t> </a:t>
            </a:r>
            <a:r>
              <a:rPr lang="cs-CZ" dirty="0" err="1"/>
              <a:t>strategy</a:t>
            </a:r>
            <a:endParaRPr lang="cs-CZ" dirty="0"/>
          </a:p>
        </p:txBody>
      </p:sp>
      <p:sp>
        <p:nvSpPr>
          <p:cNvPr id="5" name="Nadpis 1"/>
          <p:cNvSpPr>
            <a:spLocks noGrp="1"/>
          </p:cNvSpPr>
          <p:nvPr>
            <p:ph idx="1"/>
          </p:nvPr>
        </p:nvSpPr>
        <p:spPr/>
        <p:txBody>
          <a:bodyPr>
            <a:normAutofit fontScale="85000" lnSpcReduction="10000"/>
          </a:bodyPr>
          <a:lstStyle/>
          <a:p>
            <a:r>
              <a:rPr lang="en-US" sz="3900" b="1" dirty="0">
                <a:solidFill>
                  <a:srgbClr val="FF0000"/>
                </a:solidFill>
              </a:rPr>
              <a:t>Our goal is to achieve fully structured and coded PS</a:t>
            </a:r>
            <a:endParaRPr lang="en-US" sz="3900" b="1" dirty="0"/>
          </a:p>
          <a:p>
            <a:r>
              <a:rPr lang="en-US" sz="3900" dirty="0"/>
              <a:t>We prepared a strategy and meaningful implementation plan how to reach the goal step-by-step. </a:t>
            </a:r>
          </a:p>
          <a:p>
            <a:r>
              <a:rPr lang="en-US" sz="3900" dirty="0"/>
              <a:t>The plan includes steps on legislative, operational and information levels and is concordant with the national eHealth strategy. </a:t>
            </a:r>
          </a:p>
          <a:p>
            <a:pPr marL="0" indent="0">
              <a:buNone/>
            </a:pPr>
            <a:endParaRPr lang="en-US" sz="3900" dirty="0"/>
          </a:p>
          <a:p>
            <a:r>
              <a:rPr lang="en-US" sz="4000" b="1" dirty="0">
                <a:solidFill>
                  <a:srgbClr val="FF0000"/>
                </a:solidFill>
              </a:rPr>
              <a:t>But we are also convinced that PS with even one section can save life!</a:t>
            </a:r>
            <a:endParaRPr lang="en-US" sz="3900" dirty="0"/>
          </a:p>
          <a:p>
            <a:endParaRPr lang="en-US" sz="3900" dirty="0"/>
          </a:p>
          <a:p>
            <a:endParaRPr lang="en-US" sz="3900" dirty="0"/>
          </a:p>
          <a:p>
            <a:pPr marL="0" indent="0">
              <a:buNone/>
            </a:pPr>
            <a:endParaRPr lang="en-US" b="1" dirty="0"/>
          </a:p>
        </p:txBody>
      </p:sp>
    </p:spTree>
    <p:extLst>
      <p:ext uri="{BB962C8B-B14F-4D97-AF65-F5344CB8AC3E}">
        <p14:creationId xmlns:p14="http://schemas.microsoft.com/office/powerpoint/2010/main" val="3346883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6807F-1C36-6B43-9556-D69E6B029FCB}"/>
              </a:ext>
            </a:extLst>
          </p:cNvPr>
          <p:cNvSpPr>
            <a:spLocks noGrp="1"/>
          </p:cNvSpPr>
          <p:nvPr>
            <p:ph type="title"/>
          </p:nvPr>
        </p:nvSpPr>
        <p:spPr/>
        <p:txBody>
          <a:bodyPr/>
          <a:lstStyle/>
          <a:p>
            <a:r>
              <a:rPr lang="cs-CZ" dirty="0"/>
              <a:t>Strategie zavádění PS</a:t>
            </a:r>
          </a:p>
        </p:txBody>
      </p:sp>
      <p:sp>
        <p:nvSpPr>
          <p:cNvPr id="3" name="Content Placeholder 2">
            <a:extLst>
              <a:ext uri="{FF2B5EF4-FFF2-40B4-BE49-F238E27FC236}">
                <a16:creationId xmlns:a16="http://schemas.microsoft.com/office/drawing/2014/main" id="{E8EB4249-D435-B34C-8E5F-09E51582EBC5}"/>
              </a:ext>
            </a:extLst>
          </p:cNvPr>
          <p:cNvSpPr>
            <a:spLocks noGrp="1"/>
          </p:cNvSpPr>
          <p:nvPr>
            <p:ph idx="1"/>
          </p:nvPr>
        </p:nvSpPr>
        <p:spPr/>
        <p:txBody>
          <a:bodyPr>
            <a:normAutofit fontScale="85000" lnSpcReduction="20000"/>
          </a:bodyPr>
          <a:lstStyle/>
          <a:p>
            <a:r>
              <a:rPr lang="cs-CZ" dirty="0"/>
              <a:t>Postupný proces zavedení</a:t>
            </a:r>
          </a:p>
          <a:p>
            <a:pPr marL="914400" lvl="1" indent="-457200">
              <a:buAutoNum type="arabicPeriod"/>
            </a:pPr>
            <a:r>
              <a:rPr lang="cs-CZ" dirty="0"/>
              <a:t>Využití posledního dostupného zdravotního záznamu (EZZ) </a:t>
            </a:r>
          </a:p>
          <a:p>
            <a:pPr marL="914400" lvl="1" indent="-457200">
              <a:buAutoNum type="arabicPeriod"/>
            </a:pPr>
            <a:r>
              <a:rPr lang="cs-CZ" dirty="0"/>
              <a:t>Podpora přenosu PS ve standardu DASTA 4, doplnění národních terminologií</a:t>
            </a:r>
          </a:p>
          <a:p>
            <a:pPr marL="914400" lvl="1" indent="-457200">
              <a:buAutoNum type="arabicPeriod"/>
            </a:pPr>
            <a:r>
              <a:rPr lang="cs-CZ" dirty="0"/>
              <a:t>Doplnění medikace do generovaného PS</a:t>
            </a:r>
          </a:p>
          <a:p>
            <a:pPr marL="914400" lvl="1" indent="-457200">
              <a:buAutoNum type="arabicPeriod"/>
            </a:pPr>
            <a:r>
              <a:rPr lang="cs-CZ" dirty="0"/>
              <a:t>Pilotní ověření „spravovaného“ PS</a:t>
            </a:r>
          </a:p>
          <a:p>
            <a:pPr marL="914400" lvl="1" indent="-457200">
              <a:buAutoNum type="arabicPeriod"/>
            </a:pPr>
            <a:r>
              <a:rPr lang="cs-CZ" dirty="0"/>
              <a:t>Vytvoření podmínek pro zavedení „spravovaného“ PS do praxe</a:t>
            </a:r>
          </a:p>
          <a:p>
            <a:r>
              <a:rPr lang="cs-CZ" dirty="0"/>
              <a:t>Technické kroky</a:t>
            </a:r>
          </a:p>
          <a:p>
            <a:pPr lvl="1"/>
            <a:r>
              <a:rPr lang="cs-CZ" dirty="0"/>
              <a:t>Propojování sítí a zvyšování počtu PZS k NCP</a:t>
            </a:r>
          </a:p>
          <a:p>
            <a:pPr lvl="1"/>
            <a:r>
              <a:rPr lang="cs-CZ" dirty="0"/>
              <a:t>Zajištění nezbytných infrastrukturních služeb</a:t>
            </a:r>
          </a:p>
          <a:p>
            <a:pPr lvl="1"/>
            <a:r>
              <a:rPr lang="cs-CZ" dirty="0"/>
              <a:t>Příprava standardu (SOP, SSOP)</a:t>
            </a:r>
          </a:p>
          <a:p>
            <a:r>
              <a:rPr lang="cs-CZ" dirty="0"/>
              <a:t>Legislativní příprava</a:t>
            </a:r>
          </a:p>
          <a:p>
            <a:pPr lvl="1"/>
            <a:r>
              <a:rPr lang="cs-CZ" dirty="0"/>
              <a:t>Specifikace obsahu SOP ve zdravotnické dokumentaci</a:t>
            </a:r>
          </a:p>
          <a:p>
            <a:pPr lvl="1"/>
            <a:r>
              <a:rPr lang="cs-CZ" dirty="0"/>
              <a:t>Specifikace standardu vedení SSOP</a:t>
            </a:r>
          </a:p>
          <a:p>
            <a:pPr lvl="1"/>
            <a:r>
              <a:rPr lang="cs-CZ" dirty="0"/>
              <a:t>Zákon o elektronickém zdravotnictví</a:t>
            </a:r>
          </a:p>
        </p:txBody>
      </p:sp>
    </p:spTree>
    <p:extLst>
      <p:ext uri="{BB962C8B-B14F-4D97-AF65-F5344CB8AC3E}">
        <p14:creationId xmlns:p14="http://schemas.microsoft.com/office/powerpoint/2010/main" val="2498002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CBBA-F29C-1542-A6F2-D1A5E722043F}"/>
              </a:ext>
            </a:extLst>
          </p:cNvPr>
          <p:cNvSpPr>
            <a:spLocks noGrp="1"/>
          </p:cNvSpPr>
          <p:nvPr>
            <p:ph type="title"/>
          </p:nvPr>
        </p:nvSpPr>
        <p:spPr/>
        <p:txBody>
          <a:bodyPr/>
          <a:lstStyle/>
          <a:p>
            <a:r>
              <a:rPr lang="cs-CZ" b="1" dirty="0"/>
              <a:t>Pilotní ověření národního konceptu sdíleného PS spravovaného praktickým lékařem</a:t>
            </a:r>
            <a:endParaRPr lang="cs-CZ" dirty="0"/>
          </a:p>
        </p:txBody>
      </p:sp>
      <p:sp>
        <p:nvSpPr>
          <p:cNvPr id="3" name="Content Placeholder 2">
            <a:extLst>
              <a:ext uri="{FF2B5EF4-FFF2-40B4-BE49-F238E27FC236}">
                <a16:creationId xmlns:a16="http://schemas.microsoft.com/office/drawing/2014/main" id="{9DE3A347-40C1-B948-9034-046A8A2C8080}"/>
              </a:ext>
            </a:extLst>
          </p:cNvPr>
          <p:cNvSpPr>
            <a:spLocks noGrp="1"/>
          </p:cNvSpPr>
          <p:nvPr>
            <p:ph idx="1"/>
          </p:nvPr>
        </p:nvSpPr>
        <p:spPr/>
        <p:txBody>
          <a:bodyPr>
            <a:normAutofit fontScale="85000" lnSpcReduction="20000"/>
          </a:bodyPr>
          <a:lstStyle/>
          <a:p>
            <a:r>
              <a:rPr lang="cs-CZ" dirty="0"/>
              <a:t>Národní PS bude vycházet z evropského PS a bude s ním kompatibilní. Bude tedy využitelný jak v rámci ČR, tak pro přeshraniční výměnu PS</a:t>
            </a:r>
          </a:p>
          <a:p>
            <a:r>
              <a:rPr lang="cs-CZ" sz="3200" dirty="0"/>
              <a:t>Cíle Pilotního ověření:</a:t>
            </a:r>
          </a:p>
          <a:p>
            <a:pPr lvl="1"/>
            <a:r>
              <a:rPr lang="cs-CZ" dirty="0"/>
              <a:t>Ověřit užitečnost konceptu pacientského souhrnu spravovaného praktickým lékařem</a:t>
            </a:r>
            <a:endParaRPr lang="cs-CZ" sz="2600" dirty="0"/>
          </a:p>
          <a:p>
            <a:pPr lvl="1"/>
            <a:r>
              <a:rPr lang="cs-CZ" dirty="0"/>
              <a:t>Ověřit užitečnost jeho jednotlivých částí pro klinické použití</a:t>
            </a:r>
            <a:endParaRPr lang="cs-CZ" sz="2600" dirty="0"/>
          </a:p>
          <a:p>
            <a:pPr lvl="1"/>
            <a:r>
              <a:rPr lang="cs-CZ" dirty="0"/>
              <a:t>Ověřit proveditelnost záznamu informací v kódované podobě</a:t>
            </a:r>
            <a:endParaRPr lang="cs-CZ" sz="2600" dirty="0"/>
          </a:p>
          <a:p>
            <a:pPr lvl="1"/>
            <a:r>
              <a:rPr lang="cs-CZ" dirty="0"/>
              <a:t>Získat zpětnou vazbu od participujících lékařů, zejména z hlediska možných doplnění klinicky významných informací, způsobu integrace do informačních systémů praktických lékařů, celkové ergonomie systému a uživatelského rozhraní, časové náročnosti na práci lékaře a další požadavky lékařů na zlepšení systému národního PS.</a:t>
            </a:r>
            <a:endParaRPr lang="cs-CZ" sz="2600" dirty="0"/>
          </a:p>
          <a:p>
            <a:pPr lvl="1"/>
            <a:r>
              <a:rPr lang="cs-CZ" dirty="0"/>
              <a:t>Získat zpětnou vazbu od zúčastněných pacientů, zejména k uživatelskému rozhraní PS, způsobu řízení přístupových práv a k dalším požadavkům pacientů. </a:t>
            </a:r>
            <a:endParaRPr lang="cs-CZ" sz="2600" dirty="0"/>
          </a:p>
          <a:p>
            <a:pPr lvl="1"/>
            <a:r>
              <a:rPr lang="cs-CZ" dirty="0"/>
              <a:t>Zpřesnit technické a technologické prostředí pro realizaci systému</a:t>
            </a:r>
            <a:endParaRPr lang="cs-CZ" sz="2600" dirty="0"/>
          </a:p>
          <a:p>
            <a:pPr lvl="1"/>
            <a:r>
              <a:rPr lang="cs-CZ" dirty="0"/>
              <a:t>Zpracovat výsledný standard národního PS</a:t>
            </a:r>
            <a:endParaRPr lang="cs-CZ" sz="2600" dirty="0"/>
          </a:p>
          <a:p>
            <a:pPr lvl="1"/>
            <a:r>
              <a:rPr lang="cs-CZ" dirty="0"/>
              <a:t>Připravit podklady pro národní projekt zavedení PS spravovaného praktickým lékařem </a:t>
            </a:r>
            <a:endParaRPr lang="cs-CZ" sz="2600" dirty="0"/>
          </a:p>
          <a:p>
            <a:endParaRPr lang="cs-CZ" dirty="0"/>
          </a:p>
        </p:txBody>
      </p:sp>
    </p:spTree>
    <p:extLst>
      <p:ext uri="{BB962C8B-B14F-4D97-AF65-F5344CB8AC3E}">
        <p14:creationId xmlns:p14="http://schemas.microsoft.com/office/powerpoint/2010/main" val="2394483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652</Words>
  <Application>Microsoft Macintosh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Strategie implementace PS</vt:lpstr>
      <vt:lpstr>State of Play</vt:lpstr>
      <vt:lpstr>Our jurney towards  GoLive</vt:lpstr>
      <vt:lpstr>eHMSEG Recommendations to go live for the Czech Republic </vt:lpstr>
      <vt:lpstr>Main Persisting Problems</vt:lpstr>
      <vt:lpstr>MS Readiness vs. CEF eHDSI Semantic Specifications and Implementation Guide</vt:lpstr>
      <vt:lpstr>Our strategy</vt:lpstr>
      <vt:lpstr>Strategie zavádění PS</vt:lpstr>
      <vt:lpstr>Pilotní ověření národního konceptu sdíleného PS spravovaného praktickým lékařem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 implementace PS</dc:title>
  <dc:creator>Hynek Kruzik</dc:creator>
  <cp:lastModifiedBy>Hynek Kruzik</cp:lastModifiedBy>
  <cp:revision>4</cp:revision>
  <dcterms:created xsi:type="dcterms:W3CDTF">2018-11-22T04:35:00Z</dcterms:created>
  <dcterms:modified xsi:type="dcterms:W3CDTF">2018-11-22T10:09:19Z</dcterms:modified>
</cp:coreProperties>
</file>