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Override3.xml" ContentType="application/vnd.openxmlformats-officedocument.themeOverrid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  <p:sldMasterId id="2147483715" r:id="rId3"/>
    <p:sldMasterId id="2147483741" r:id="rId4"/>
    <p:sldMasterId id="2147483752" r:id="rId5"/>
    <p:sldMasterId id="2147483756" r:id="rId6"/>
    <p:sldMasterId id="2147483782" r:id="rId7"/>
    <p:sldMasterId id="2147483846" r:id="rId8"/>
    <p:sldMasterId id="2147483892" r:id="rId9"/>
    <p:sldMasterId id="2147483905" r:id="rId10"/>
  </p:sldMasterIdLst>
  <p:notesMasterIdLst>
    <p:notesMasterId r:id="rId61"/>
  </p:notesMasterIdLst>
  <p:sldIdLst>
    <p:sldId id="693" r:id="rId11"/>
    <p:sldId id="744" r:id="rId12"/>
    <p:sldId id="881" r:id="rId13"/>
    <p:sldId id="823" r:id="rId14"/>
    <p:sldId id="824" r:id="rId15"/>
    <p:sldId id="882" r:id="rId16"/>
    <p:sldId id="883" r:id="rId17"/>
    <p:sldId id="826" r:id="rId18"/>
    <p:sldId id="749" r:id="rId19"/>
    <p:sldId id="829" r:id="rId20"/>
    <p:sldId id="832" r:id="rId21"/>
    <p:sldId id="830" r:id="rId22"/>
    <p:sldId id="833" r:id="rId23"/>
    <p:sldId id="835" r:id="rId24"/>
    <p:sldId id="836" r:id="rId25"/>
    <p:sldId id="844" r:id="rId26"/>
    <p:sldId id="838" r:id="rId27"/>
    <p:sldId id="840" r:id="rId28"/>
    <p:sldId id="846" r:id="rId29"/>
    <p:sldId id="842" r:id="rId30"/>
    <p:sldId id="843" r:id="rId31"/>
    <p:sldId id="847" r:id="rId32"/>
    <p:sldId id="831" r:id="rId33"/>
    <p:sldId id="848" r:id="rId34"/>
    <p:sldId id="849" r:id="rId35"/>
    <p:sldId id="850" r:id="rId36"/>
    <p:sldId id="851" r:id="rId37"/>
    <p:sldId id="852" r:id="rId38"/>
    <p:sldId id="854" r:id="rId39"/>
    <p:sldId id="855" r:id="rId40"/>
    <p:sldId id="856" r:id="rId41"/>
    <p:sldId id="857" r:id="rId42"/>
    <p:sldId id="858" r:id="rId43"/>
    <p:sldId id="859" r:id="rId44"/>
    <p:sldId id="860" r:id="rId45"/>
    <p:sldId id="861" r:id="rId46"/>
    <p:sldId id="864" r:id="rId47"/>
    <p:sldId id="819" r:id="rId48"/>
    <p:sldId id="803" r:id="rId49"/>
    <p:sldId id="865" r:id="rId50"/>
    <p:sldId id="773" r:id="rId51"/>
    <p:sldId id="752" r:id="rId52"/>
    <p:sldId id="866" r:id="rId53"/>
    <p:sldId id="867" r:id="rId54"/>
    <p:sldId id="868" r:id="rId55"/>
    <p:sldId id="884" r:id="rId56"/>
    <p:sldId id="885" r:id="rId57"/>
    <p:sldId id="886" r:id="rId58"/>
    <p:sldId id="887" r:id="rId59"/>
    <p:sldId id="888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577D372-CCBB-4E31-94C6-4664FBD5810F}">
          <p14:sldIdLst>
            <p14:sldId id="693"/>
            <p14:sldId id="744"/>
            <p14:sldId id="881"/>
            <p14:sldId id="823"/>
          </p14:sldIdLst>
        </p14:section>
        <p14:section name="Oddíl bez názvu" id="{DCAF7A98-37C3-4D94-819B-19C2E63212F8}">
          <p14:sldIdLst>
            <p14:sldId id="824"/>
            <p14:sldId id="882"/>
            <p14:sldId id="883"/>
            <p14:sldId id="826"/>
            <p14:sldId id="749"/>
            <p14:sldId id="829"/>
            <p14:sldId id="832"/>
            <p14:sldId id="830"/>
            <p14:sldId id="833"/>
            <p14:sldId id="835"/>
            <p14:sldId id="836"/>
            <p14:sldId id="844"/>
            <p14:sldId id="838"/>
            <p14:sldId id="840"/>
            <p14:sldId id="846"/>
            <p14:sldId id="842"/>
            <p14:sldId id="843"/>
            <p14:sldId id="847"/>
            <p14:sldId id="831"/>
            <p14:sldId id="848"/>
            <p14:sldId id="849"/>
            <p14:sldId id="850"/>
            <p14:sldId id="851"/>
            <p14:sldId id="852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4"/>
            <p14:sldId id="819"/>
            <p14:sldId id="803"/>
            <p14:sldId id="865"/>
            <p14:sldId id="773"/>
            <p14:sldId id="752"/>
            <p14:sldId id="866"/>
            <p14:sldId id="867"/>
            <p14:sldId id="868"/>
            <p14:sldId id="884"/>
            <p14:sldId id="885"/>
            <p14:sldId id="886"/>
            <p14:sldId id="887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  <p:cmAuthor id="1" name="Milan Blaha" initials="MB" lastIdx="7" clrIdx="1">
    <p:extLst/>
  </p:cmAuthor>
  <p:cmAuthor id="2" name="Daniel Klimes" initials="DK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CCE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5" autoAdjust="0"/>
    <p:restoredTop sz="96980" autoAdjust="0"/>
  </p:normalViewPr>
  <p:slideViewPr>
    <p:cSldViewPr>
      <p:cViewPr varScale="1">
        <p:scale>
          <a:sx n="111" d="100"/>
          <a:sy n="111" d="100"/>
        </p:scale>
        <p:origin x="19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F374-5022-4F3A-B4D0-983CA2E17399}" type="datetimeFigureOut">
              <a:rPr lang="cs-CZ" smtClean="0"/>
              <a:pPr/>
              <a:t>23.08.2019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AAAD-3B3E-4E8D-A089-6C8057D29F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10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34C6-ECAC-4621-89FD-D1D4306E7225}" type="slidenum">
              <a:rPr lang="cs-CZ">
                <a:solidFill>
                  <a:prstClr val="black"/>
                </a:solidFill>
              </a:rPr>
              <a:pPr/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13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9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192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26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34C6-ECAC-4621-89FD-D1D4306E7225}" type="slidenum">
              <a:rPr lang="cs-CZ">
                <a:solidFill>
                  <a:prstClr val="black"/>
                </a:solidFill>
              </a:rPr>
              <a:pPr/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1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59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65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Datové podklady ÚZIS jsou nedostatečné</a:t>
            </a:r>
            <a:r>
              <a:rPr lang="cs-CZ" baseline="0" dirty="0" smtClean="0"/>
              <a:t> pro naplnění cílů. </a:t>
            </a:r>
            <a:r>
              <a:rPr lang="cs-CZ" dirty="0" smtClean="0"/>
              <a:t>Musí vzniknout spolupráce mezi dalšími skupinami...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5AAAD-3B3E-4E8D-A089-6C8057D29F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8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69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78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33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34C6-ECAC-4621-89FD-D1D4306E7225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95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0BAB-B61E-4A43-BEC1-98B4AD971558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09AC-DB8C-40F9-9350-447783DEB418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0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08912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7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88640"/>
            <a:ext cx="8208912" cy="648072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3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9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08912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16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6063" y="0"/>
            <a:ext cx="2090737" cy="61261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119813" cy="61261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5B6A-0621-465C-9300-8EB3FF7C78B5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0"/>
            <a:ext cx="5616575" cy="476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23850" y="692150"/>
            <a:ext cx="8362950" cy="54340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9C2B-DF70-4FDC-8935-3216B0D2316C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13" y="1135063"/>
            <a:ext cx="8650287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00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5716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714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9466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135063"/>
            <a:ext cx="4248150" cy="5184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135063"/>
            <a:ext cx="4249737" cy="5184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46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5026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4109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3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55E3-E5BB-4528-913F-1BDC9455A87E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77461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96124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1135063"/>
            <a:ext cx="8650287" cy="5184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4241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75475" y="0"/>
            <a:ext cx="2168525" cy="6319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354762" cy="6319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61311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1934" y="3886200"/>
            <a:ext cx="478634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916238" y="6284913"/>
            <a:ext cx="33115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8C283-3D79-4FE8-B23F-F71C5CBA0B07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56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1078F-DD92-49C2-B3CC-977FC6B6DE79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59184-4C0F-4EA6-AA73-03411168CF34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22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662DA-A11C-410B-AE0D-0AAFC13040EE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844675"/>
            <a:ext cx="424815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844675"/>
            <a:ext cx="4249737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1A185-CD9D-45E9-8C72-7BBFD015305D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7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49FF2-422B-4CA7-9021-E09E92E0464F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3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246F-0A37-4CEA-A64F-7A41BAF0ADC1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CDE5E-B553-4E4C-BAD0-5372A28A93B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85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35EB5-A238-4E26-9246-8322C202515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9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EEA00-2C15-428E-890B-561C3D07F573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38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4FC54-4287-42AE-BD44-8B19788788D2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65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B7D5E-0282-465C-8060-5C83C6A53023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2162175" cy="6319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0"/>
            <a:ext cx="6335712" cy="6319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B75CB-D1FC-4BEC-9FAE-B618A6CA743B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6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pic>
        <p:nvPicPr>
          <p:cNvPr id="5" name="Picture 50" descr="zahlavi-IB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438" y="0"/>
            <a:ext cx="1218247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6"/>
          <p:cNvSpPr>
            <a:spLocks noChangeArrowheads="1"/>
          </p:cNvSpPr>
          <p:nvPr userDrawn="1"/>
        </p:nvSpPr>
        <p:spPr bwMode="auto">
          <a:xfrm rot="5400000">
            <a:off x="7488238" y="1868488"/>
            <a:ext cx="4537075" cy="2016125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7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9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0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Klepnutím lze upravit styl předlohy nadpisů.</a:t>
            </a:r>
          </a:p>
        </p:txBody>
      </p:sp>
      <p:sp>
        <p:nvSpPr>
          <p:cNvPr id="11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4213" y="6418263"/>
            <a:ext cx="161925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2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916238" y="6284913"/>
            <a:ext cx="33115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8517F-AB6D-4021-B9D3-739EBD779397}" type="slidenum">
              <a:rPr lang="en-US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5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13" y="1135063"/>
            <a:ext cx="8650287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8211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5716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714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30688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135063"/>
            <a:ext cx="4248150" cy="5184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135063"/>
            <a:ext cx="4249737" cy="5184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596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692150"/>
            <a:ext cx="4105275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81525" y="692150"/>
            <a:ext cx="4105275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D5472-A81F-4766-8DDB-308575BA966C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4599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899626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39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0276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1017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07425" cy="7747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1135063"/>
            <a:ext cx="8650287" cy="5184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45606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75475" y="0"/>
            <a:ext cx="2168525" cy="6319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354762" cy="6319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88190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6807-2F50-4A70-BD28-2856688248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153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1078F-DD92-49C2-B3CC-977FC6B6DE79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59184-4C0F-4EA6-AA73-03411168CF34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42E1-BF24-42DD-8CBE-67063B946184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662DA-A11C-410B-AE0D-0AAFC13040EE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6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844675"/>
            <a:ext cx="424815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844675"/>
            <a:ext cx="4249737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1A185-CD9D-45E9-8C72-7BBFD015305D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83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49FF2-422B-4CA7-9021-E09E92E0464F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14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CDE5E-B553-4E4C-BAD0-5372A28A93B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9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35EB5-A238-4E26-9246-8322C202515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34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EEA00-2C15-428E-890B-561C3D07F573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60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4FC54-4287-42AE-BD44-8B19788788D2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45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B7D5E-0282-465C-8060-5C83C6A53023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2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2162175" cy="6319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0"/>
            <a:ext cx="6335712" cy="6319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B75CB-D1FC-4BEC-9FAE-B618A6CA743B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47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pic>
        <p:nvPicPr>
          <p:cNvPr id="5" name="Picture 50" descr="zahlavi-IB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438" y="0"/>
            <a:ext cx="1218247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6"/>
          <p:cNvSpPr>
            <a:spLocks noChangeArrowheads="1"/>
          </p:cNvSpPr>
          <p:nvPr userDrawn="1"/>
        </p:nvSpPr>
        <p:spPr bwMode="auto">
          <a:xfrm rot="5400000">
            <a:off x="7488238" y="1868488"/>
            <a:ext cx="4537075" cy="2016125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7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9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0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Klepnutím lze upravit styl předlohy nadpisů.</a:t>
            </a:r>
          </a:p>
        </p:txBody>
      </p:sp>
      <p:sp>
        <p:nvSpPr>
          <p:cNvPr id="11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4213" y="6418263"/>
            <a:ext cx="161925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2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916238" y="6284913"/>
            <a:ext cx="33115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8517F-AB6D-4021-B9D3-739EBD779397}" type="slidenum">
              <a:rPr lang="en-US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7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350D-46A1-4B61-AF97-6D5D3E9E2846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0"/>
            <a:ext cx="8907463" cy="6381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45374701"/>
      </p:ext>
    </p:extLst>
  </p:cSld>
  <p:clrMapOvr>
    <a:masterClrMapping/>
  </p:clrMapOvr>
  <p:transition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4255170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153649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1074330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3026906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2044286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3105755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3470050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365479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248186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3B2-931A-4698-9D63-935476650C03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1798539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61138" y="0"/>
            <a:ext cx="2125662" cy="61261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229350" cy="61261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1195676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0"/>
            <a:ext cx="8050212" cy="476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692150"/>
            <a:ext cx="4038600" cy="543401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2411635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0"/>
            <a:ext cx="8050212" cy="476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855910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D23D8-087B-41FF-8B94-D6CF6C4FF647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89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552B5-7032-429E-882C-14991847210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63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135063"/>
            <a:ext cx="42481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135063"/>
            <a:ext cx="424973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CE56D-324E-47A9-B623-7BD09089C385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2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4FC72-D76A-4EF9-8EBB-017041DED379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86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9F2F9-7CD5-4485-B4A7-6AD102F8F240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520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AC475-170D-4295-89EC-FE77BA426AC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4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7DBD-C4B2-449D-9E32-8C0969765046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927B9-DDC8-4ED5-ACAA-76FC4B196BC7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17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01677-C4CB-4772-BDEB-4DE03E60FA3C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583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6CB1B-096C-4A52-834D-287ABBC2BA8B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61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75475" y="0"/>
            <a:ext cx="2168525" cy="6319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354762" cy="6319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418263"/>
            <a:ext cx="161925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0313" y="6429375"/>
            <a:ext cx="4786312" cy="312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347D3-DB53-4453-8F31-31A0D6D22D1B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05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1078F-DD92-49C2-B3CC-977FC6B6DE79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59184-4C0F-4EA6-AA73-03411168CF34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792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662DA-A11C-410B-AE0D-0AAFC13040EE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506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3713" y="1844675"/>
            <a:ext cx="424815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94263" y="1844675"/>
            <a:ext cx="4249737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1A185-CD9D-45E9-8C72-7BBFD015305D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81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49FF2-422B-4CA7-9021-E09E92E0464F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763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CDE5E-B553-4E4C-BAD0-5372A28A93B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9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BFB2-A12E-468E-9760-803EC587C3C4}" type="slidenum">
              <a:rPr lang="cs-CZ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35EB5-A238-4E26-9246-8322C2025151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91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EEA00-2C15-428E-890B-561C3D07F573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23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4FC54-4287-42AE-BD44-8B19788788D2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279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B7D5E-0282-465C-8060-5C83C6A53023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7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2162175" cy="6319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3713" y="0"/>
            <a:ext cx="6335712" cy="6319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453188"/>
            <a:ext cx="2133600" cy="241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B75CB-D1FC-4BEC-9FAE-B618A6CA743B}" type="slidenum">
              <a:rPr lang="en-US" b="1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80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pic>
        <p:nvPicPr>
          <p:cNvPr id="5" name="Picture 50" descr="zahlavi-IB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438" y="0"/>
            <a:ext cx="1218247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6"/>
          <p:cNvSpPr>
            <a:spLocks noChangeArrowheads="1"/>
          </p:cNvSpPr>
          <p:nvPr userDrawn="1"/>
        </p:nvSpPr>
        <p:spPr bwMode="auto">
          <a:xfrm rot="5400000">
            <a:off x="7488238" y="1868488"/>
            <a:ext cx="4537075" cy="2016125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7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9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0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Klepnutím lze upravit styl předlohy nadpisů.</a:t>
            </a:r>
          </a:p>
        </p:txBody>
      </p:sp>
      <p:sp>
        <p:nvSpPr>
          <p:cNvPr id="11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4213" y="6418263"/>
            <a:ext cx="161925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2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916238" y="6284913"/>
            <a:ext cx="33115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8517F-AB6D-4021-B9D3-739EBD779397}" type="slidenum">
              <a:rPr lang="en-US">
                <a:solidFill>
                  <a:srgbClr val="292929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29292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1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-2" y="-30228"/>
            <a:ext cx="9144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274073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3742444"/>
            <a:ext cx="77724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75708"/>
            <a:ext cx="64008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24" name="Obdélník 23"/>
          <p:cNvSpPr/>
          <p:nvPr userDrawn="1"/>
        </p:nvSpPr>
        <p:spPr>
          <a:xfrm>
            <a:off x="1610" y="5922000"/>
            <a:ext cx="9143998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 userDrawn="1"/>
        </p:nvSpPr>
        <p:spPr>
          <a:xfrm>
            <a:off x="-2" y="0"/>
            <a:ext cx="9144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29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D67BC"/>
              </a:solidFill>
            </a:endParaRPr>
          </a:p>
        </p:txBody>
      </p:sp>
      <p:grpSp>
        <p:nvGrpSpPr>
          <p:cNvPr id="17" name="Skupina 16"/>
          <p:cNvGrpSpPr/>
          <p:nvPr userDrawn="1"/>
        </p:nvGrpSpPr>
        <p:grpSpPr>
          <a:xfrm>
            <a:off x="7142619" y="6193132"/>
            <a:ext cx="1552946" cy="368215"/>
            <a:chOff x="7195518" y="6393157"/>
            <a:chExt cx="1552946" cy="368215"/>
          </a:xfrm>
        </p:grpSpPr>
        <p:pic>
          <p:nvPicPr>
            <p:cNvPr id="18" name="Picture 2" descr="ÚZIS &amp;Ccaron;R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518" y="6393157"/>
              <a:ext cx="499720" cy="36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BA MU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597" y="6393157"/>
              <a:ext cx="832867" cy="36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 userDrawn="1"/>
        </p:nvGrpSpPr>
        <p:grpSpPr>
          <a:xfrm>
            <a:off x="439357" y="6199124"/>
            <a:ext cx="2266057" cy="421394"/>
            <a:chOff x="-1238301" y="3808742"/>
            <a:chExt cx="2266057" cy="421394"/>
          </a:xfrm>
        </p:grpSpPr>
        <p:pic>
          <p:nvPicPr>
            <p:cNvPr id="21" name="Obráze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22" name="TextovéPole 21"/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dirty="0" smtClean="0">
                  <a:solidFill>
                    <a:srgbClr val="F2F2F2">
                      <a:lumMod val="10000"/>
                    </a:srgbClr>
                  </a:solidFill>
                </a:rPr>
                <a:t>Evropská unie</a:t>
              </a:r>
            </a:p>
            <a:p>
              <a:r>
                <a:rPr lang="cs-CZ" sz="700" dirty="0" smtClean="0">
                  <a:solidFill>
                    <a:srgbClr val="F2F2F2">
                      <a:lumMod val="10000"/>
                    </a:srgbClr>
                  </a:solidFill>
                </a:rPr>
                <a:t>Evropský sociální fond</a:t>
              </a:r>
            </a:p>
            <a:p>
              <a:r>
                <a:rPr lang="cs-CZ" sz="700" dirty="0" smtClean="0">
                  <a:solidFill>
                    <a:srgbClr val="F2F2F2">
                      <a:lumMod val="10000"/>
                    </a:srgbClr>
                  </a:solidFill>
                </a:rPr>
                <a:t>Operační program Zaměstnanost</a:t>
              </a:r>
              <a:endParaRPr lang="cs-CZ" sz="700" dirty="0">
                <a:solidFill>
                  <a:srgbClr val="F2F2F2">
                    <a:lumMod val="1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28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88640"/>
            <a:ext cx="8208912" cy="648072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Rectangle 32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6177" name="Rectangle 33"/>
          <p:cNvSpPr>
            <a:spLocks noChangeArrowheads="1"/>
          </p:cNvSpPr>
          <p:nvPr userDrawn="1"/>
        </p:nvSpPr>
        <p:spPr bwMode="auto">
          <a:xfrm>
            <a:off x="0" y="6381750"/>
            <a:ext cx="9144000" cy="69850"/>
          </a:xfrm>
          <a:prstGeom prst="rect">
            <a:avLst/>
          </a:prstGeom>
          <a:solidFill>
            <a:srgbClr val="C3CB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3316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692150"/>
            <a:ext cx="836295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5263"/>
            <a:ext cx="1162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45263"/>
            <a:ext cx="5545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45263"/>
            <a:ext cx="9461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1AB47-F9D0-416D-B8CB-FF314A748FDF}" type="slidenum">
              <a:rPr lang="cs-CZ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808080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 userDrawn="1"/>
        </p:nvSpPr>
        <p:spPr bwMode="auto">
          <a:xfrm>
            <a:off x="0" y="0"/>
            <a:ext cx="6227763" cy="476250"/>
          </a:xfrm>
          <a:prstGeom prst="rect">
            <a:avLst/>
          </a:prstGeom>
          <a:solidFill>
            <a:srgbClr val="F0810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332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pic>
        <p:nvPicPr>
          <p:cNvPr id="13322" name="Picture 40" descr="IBA-prezentace-pruhledn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413" y="650875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1" descr="logo_mu_cern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25" y="6524625"/>
            <a:ext cx="2682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2" descr="obrazek-uzky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91250" y="0"/>
            <a:ext cx="29527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3" descr="logo-cervix-finalwhit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25" y="44450"/>
            <a:ext cx="538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223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>
                <a:solidFill>
                  <a:srgbClr val="5F5F5F"/>
                </a:solidFill>
              </a:rPr>
              <a:pPr/>
              <a:t>23.08.2019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>
                <a:solidFill>
                  <a:srgbClr val="5F5F5F"/>
                </a:solidFill>
              </a:rPr>
              <a:pPr/>
              <a:t>‹#›</a:t>
            </a:fld>
            <a:endParaRPr lang="cs-CZ" dirty="0">
              <a:solidFill>
                <a:srgbClr val="5F5F5F"/>
              </a:solidFill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0" y="6272893"/>
            <a:ext cx="9144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D67BC"/>
              </a:solidFill>
            </a:endParaRPr>
          </a:p>
        </p:txBody>
      </p:sp>
      <p:pic>
        <p:nvPicPr>
          <p:cNvPr id="17" name="Picture 2" descr="ÚZIS &amp;Ccaron;R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93157"/>
            <a:ext cx="499720" cy="3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Skupina 18"/>
          <p:cNvGrpSpPr/>
          <p:nvPr userDrawn="1"/>
        </p:nvGrpSpPr>
        <p:grpSpPr>
          <a:xfrm>
            <a:off x="439357" y="6370574"/>
            <a:ext cx="2266057" cy="421394"/>
            <a:chOff x="-1238301" y="3808742"/>
            <a:chExt cx="2266057" cy="421394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21" name="TextovéPole 20"/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dirty="0" smtClean="0">
                  <a:solidFill>
                    <a:srgbClr val="F2F2F2">
                      <a:lumMod val="10000"/>
                    </a:srgbClr>
                  </a:solidFill>
                </a:rPr>
                <a:t>Evropská unie</a:t>
              </a:r>
            </a:p>
            <a:p>
              <a:r>
                <a:rPr lang="cs-CZ" sz="700" dirty="0" smtClean="0">
                  <a:solidFill>
                    <a:srgbClr val="F2F2F2">
                      <a:lumMod val="10000"/>
                    </a:srgbClr>
                  </a:solidFill>
                </a:rPr>
                <a:t>Evropský sociální fond</a:t>
              </a:r>
            </a:p>
            <a:p>
              <a:r>
                <a:rPr lang="cs-CZ" sz="700" dirty="0" smtClean="0">
                  <a:solidFill>
                    <a:srgbClr val="F2F2F2">
                      <a:lumMod val="10000"/>
                    </a:srgbClr>
                  </a:solidFill>
                </a:rPr>
                <a:t>Operační program Zaměstnanost</a:t>
              </a:r>
              <a:endParaRPr lang="cs-CZ" sz="700" dirty="0">
                <a:solidFill>
                  <a:srgbClr val="F2F2F2">
                    <a:lumMod val="1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57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7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" y="0"/>
            <a:ext cx="9143473" cy="684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13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navrh-obe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844675"/>
            <a:ext cx="865028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44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0"/>
            <a:ext cx="6591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5388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mezi-obe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4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00">
                <a:solidFill>
                  <a:srgbClr val="FFFFFF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cap="all">
                <a:solidFill>
                  <a:srgbClr val="FFFFFF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F370C-2643-48CA-8ECD-4A97A9BF484B}" type="slidenum">
              <a:rPr lang="cs-CZ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5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navrh-obe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844675"/>
            <a:ext cx="865028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44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0"/>
            <a:ext cx="6591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271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0"/>
            <a:ext cx="6588125" cy="476250"/>
          </a:xfrm>
          <a:prstGeom prst="rect">
            <a:avLst/>
          </a:prstGeom>
          <a:solidFill>
            <a:srgbClr val="DB8E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205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052" name="Rectangle 24"/>
          <p:cNvSpPr>
            <a:spLocks noChangeArrowheads="1"/>
          </p:cNvSpPr>
          <p:nvPr/>
        </p:nvSpPr>
        <p:spPr bwMode="auto">
          <a:xfrm>
            <a:off x="7812088" y="0"/>
            <a:ext cx="1331912" cy="476250"/>
          </a:xfrm>
          <a:prstGeom prst="rect">
            <a:avLst/>
          </a:prstGeom>
          <a:solidFill>
            <a:srgbClr val="D5D2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pic>
        <p:nvPicPr>
          <p:cNvPr id="2053" name="Picture 25" descr="logo-Mamo_CMYK-hnedav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6038"/>
            <a:ext cx="936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32"/>
          <p:cNvGrpSpPr>
            <a:grpSpLocks/>
          </p:cNvGrpSpPr>
          <p:nvPr/>
        </p:nvGrpSpPr>
        <p:grpSpPr bwMode="auto">
          <a:xfrm>
            <a:off x="6588125" y="0"/>
            <a:ext cx="1262063" cy="476250"/>
            <a:chOff x="3696" y="0"/>
            <a:chExt cx="1249" cy="300"/>
          </a:xfrm>
        </p:grpSpPr>
        <p:sp>
          <p:nvSpPr>
            <p:cNvPr id="2061" name="Rectangle 22"/>
            <p:cNvSpPr>
              <a:spLocks noChangeArrowheads="1"/>
            </p:cNvSpPr>
            <p:nvPr userDrawn="1"/>
          </p:nvSpPr>
          <p:spPr bwMode="auto">
            <a:xfrm flipH="1">
              <a:off x="3696" y="0"/>
              <a:ext cx="432" cy="300"/>
            </a:xfrm>
            <a:prstGeom prst="rect">
              <a:avLst/>
            </a:prstGeom>
            <a:solidFill>
              <a:srgbClr val="8E7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dirty="0">
                <a:solidFill>
                  <a:srgbClr val="000000"/>
                </a:solidFill>
              </a:endParaRPr>
            </a:p>
          </p:txBody>
        </p:sp>
        <p:sp>
          <p:nvSpPr>
            <p:cNvPr id="2062" name="Rectangle 23"/>
            <p:cNvSpPr>
              <a:spLocks noChangeArrowheads="1"/>
            </p:cNvSpPr>
            <p:nvPr userDrawn="1"/>
          </p:nvSpPr>
          <p:spPr bwMode="auto">
            <a:xfrm flipH="1">
              <a:off x="4104" y="0"/>
              <a:ext cx="432" cy="300"/>
            </a:xfrm>
            <a:prstGeom prst="rect">
              <a:avLst/>
            </a:prstGeom>
            <a:solidFill>
              <a:srgbClr val="9F8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dirty="0">
                <a:solidFill>
                  <a:srgbClr val="000000"/>
                </a:solidFill>
              </a:endParaRPr>
            </a:p>
          </p:txBody>
        </p:sp>
        <p:sp>
          <p:nvSpPr>
            <p:cNvPr id="2063" name="Rectangle 26"/>
            <p:cNvSpPr>
              <a:spLocks noChangeArrowheads="1"/>
            </p:cNvSpPr>
            <p:nvPr userDrawn="1"/>
          </p:nvSpPr>
          <p:spPr bwMode="auto">
            <a:xfrm flipH="1">
              <a:off x="4513" y="0"/>
              <a:ext cx="432" cy="300"/>
            </a:xfrm>
            <a:prstGeom prst="rect">
              <a:avLst/>
            </a:prstGeom>
            <a:solidFill>
              <a:srgbClr val="B4A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dirty="0">
                <a:solidFill>
                  <a:srgbClr val="000000"/>
                </a:solidFill>
              </a:endParaRPr>
            </a:p>
          </p:txBody>
        </p:sp>
      </p:grp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050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6" name="Rectangle 3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2057" name="Rectangle 37"/>
          <p:cNvSpPr>
            <a:spLocks noChangeArrowheads="1"/>
          </p:cNvSpPr>
          <p:nvPr/>
        </p:nvSpPr>
        <p:spPr bwMode="auto">
          <a:xfrm>
            <a:off x="0" y="6381750"/>
            <a:ext cx="9144000" cy="69850"/>
          </a:xfrm>
          <a:prstGeom prst="rect">
            <a:avLst/>
          </a:prstGeom>
          <a:solidFill>
            <a:srgbClr val="C3CB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45263"/>
            <a:ext cx="5545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808080"/>
                </a:solidFill>
              </a:rPr>
              <a:t>Vytvořil Institut biostatistiky a analýz, Masarykova univerzita</a:t>
            </a:r>
          </a:p>
        </p:txBody>
      </p:sp>
      <p:pic>
        <p:nvPicPr>
          <p:cNvPr id="2059" name="Picture 39" descr="IBA-prezentace-pruhledn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508750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" descr="logo_mu_cer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524625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F3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F3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5F3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5F3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5F3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3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3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3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3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navrh-obec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135063"/>
            <a:ext cx="86502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294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0"/>
            <a:ext cx="76469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  <p:pic>
        <p:nvPicPr>
          <p:cNvPr id="12" name="Picture 2" descr="ÚZIS &amp;Ccaron;R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6330" b="-4521"/>
          <a:stretch/>
        </p:blipFill>
        <p:spPr bwMode="auto">
          <a:xfrm>
            <a:off x="8388424" y="6368621"/>
            <a:ext cx="549000" cy="3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navrh-obe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844675"/>
            <a:ext cx="865028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44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0"/>
            <a:ext cx="6591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9346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9663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cid:image003.jpg@01CF6DFE.8D73A1C0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0609" y="62554"/>
            <a:ext cx="8964487" cy="1944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endParaRPr lang="cs-CZ" sz="4000" dirty="0"/>
          </a:p>
          <a:p>
            <a:endParaRPr lang="cs-CZ" sz="4000" dirty="0"/>
          </a:p>
          <a:p>
            <a:endParaRPr lang="cs-CZ" sz="4000" dirty="0"/>
          </a:p>
          <a:p>
            <a:r>
              <a:rPr lang="cs-CZ" sz="3000" i="1" dirty="0" smtClean="0"/>
              <a:t>Koncepce </a:t>
            </a:r>
            <a:r>
              <a:rPr lang="cs-CZ" sz="3000" i="1" dirty="0" err="1"/>
              <a:t>eHealth</a:t>
            </a:r>
            <a:r>
              <a:rPr lang="cs-CZ" sz="3000" i="1" dirty="0"/>
              <a:t> v ČR</a:t>
            </a:r>
          </a:p>
          <a:p>
            <a:endParaRPr lang="cs-CZ" sz="3000" dirty="0"/>
          </a:p>
          <a:p>
            <a:r>
              <a:rPr lang="cs-CZ" sz="3000" dirty="0" smtClean="0"/>
              <a:t>TEZE A NÁVRHY VARIANTNÍCH ŘEŠENÍ ve věcném </a:t>
            </a:r>
            <a:r>
              <a:rPr lang="cs-CZ" sz="3000" dirty="0"/>
              <a:t>záměru zákona o elektronickém zdravotnictví ČR  </a:t>
            </a: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72009" y="668066"/>
            <a:ext cx="8964487" cy="1896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III.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Autoritativní zdroje dat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xMSEhQUEBQVFRAXFhUZFxYWFBgcFhcVFRQaFhQUFBgaHCggGB0lHBQVITEhJSkrLi4uGCEzODgvNzQtLisBCgoKDQwOGhAQGjclHyUtKzcxMDc3NzEsKywsKywsKzYzNjc4Nzc1Kys4KzIsKzguNzc4LCwrLDc3OCs3KysrK//AABEIAHgAbAMBIgACEQEDEQH/xAAbAAEAAwEBAQEAAAAAAAAAAAAAAwQFAQYCB//EADwQAAIBAgMFBAcGBAcAAAAAAAECAAMRBBIhBRMxQVFhcYGRBiIycqGxwSNCYoKS0RRS0vAHQ3OTwtPh/8QAFwEBAQEBAAAAAAAAAAAAAAAAAAIBA//EAB8RAQEAAQIHAAAAAAAAAAAAAAABAhETBCExUZGx0f/aAAwDAQACEQMRAD8A/cYiVyzcrW7bwLESrWrlFLMVCgEk66Aak8JQwO3qNcqKNWm+dSyZS1mVSAzKbWIBI4dYGzErZn/D5n9p8iq2dVNtQ17dlrcu2BbiIgJG1UT4xVW2nMyFWgWBVHPSSiUy07hq2uXygW4iICVqJ0lmVMOdIDFvZGNiTlOgFydOAHOeL/w6wFfDYfC0q6Vw602R0ZU3dI3LZww1JOi2BPtcrGeg2zRetUorRqhcrMawD+tkNNlAKhgT6xU9lpzbmGqVmp7mqadNS+9qI4uosCNL2vcc+HQwNh2tyJ1A05X59wkLH7VO5/kskNS4BSzAkcDpa+pB521kRP2ydz/JYF+IEQMzadSzr2g/ORrWk+18Iaiep7a6jt6ieSrY9kJBBBHEHlA9O1aRUa16iDt+k8/R2gWnodh4Jr7x9Db1R2HiTA2oiICUsKdPGXZQwnA95gVH9SpiHWk7PukOh0qZA5WmnRtT33ErYXCLS3iU6NRb4dTcNf2Q6rRU29pRz/GJbKC50rH1y/E2uijQa6KeS89YakLk/bcc1rm2i5soHQ5iLdRApbLbcinTKOlNyDSUn1lYN6yEj7pAz9bZrian+enuv/xlTGYUPSZRvFbe3RiLlamYMrjX2AbeFxGycWazqxFnUOlRf5Ki5QV7ja47CIG4InJ81HsIHHqWnn/SzalDDUHr4pcyLlWwTMSWYAAf+6TSrYpQVW+pNvhf6TN9LqKPgsQKozJuzceGnxtAp+hu0sNiUcUKeQ02XMCoBuy5gQdb+c9UrmeT/wAN8GlLApkGrM5Yk3LMDluT1sAPCenvrAsq159SFW1k0BM7BnQ+800ZkrhsQtwu6sSTqzX1/JApV6OGLHOaWbMb3Wne+Ycb+PmekiOHwl+NG3TJS6HU69q/p7ZpbjEdKPmf6Jz+HxHSj+o/9c57WHaeEbHD3rh6+IMDulU7ki28W+7VeduIXl1PLWRuzrVZr1GW4soyKg0GtycznlLRw+J5bkfmb+iUB6NmpX3mKFJlyEADNfNcZW1A4a+cuSSaRUmOPLGaRrYXHZiQTqAptzF78fKMVilCkkjSYmE9HKyM+V0AYi7G7MbDTTT5zSw/o+gsarNVPQ6Lf3R9bzWoNmUS+eu3Aginf+W+r+OluwSH0yF8DiP9MnyIP0m/jFG7PdMzbWH3uGrUxxak4HeUNoFL0Go5cDh/xKX/ANwlh8CJsEXcdcpt5rINl0d3QpIPuU6a/pQL9J97olgczC3AA6G/Xr3QLTGw1limbgHsExNl49cWt09lXqI/Y1NyhHiVPhNwQOxEQEREBERAREQIMd7B8PnKovaTbRayd5Hzv9JWvcQKtavWFrU05XOc2tbkoW/xkFOlv3Va1iLNotwBpx43v2zv8OlNFpoLIoso10HjrJNlraop7/kYGpszZtPDpkorlW9+8nmTzlyIgIiICIiAiIgIiIFLaR0W/DNr5GV1YEXBBHUEW85Ntg2Qe8PkZhbFwKJiy6ixZHvbrdTf4QNR1B10/vrI8JXRqgWmys41IUgkC9je3fKnp3s9alGncaLVBP5lZT8SJ8ei1BabgKAPUI+IP0geqiIgIiICIiAiIgIicJtAqbTS6AfiEzsDTtXHut9Jfr1b9wlEVgrqx62P5tP2gXNvUs1CoOgv+k3+kydkoVqIeunmDNnGvdco+9p4c5SqHJlbkpB/vwgbUTitedgIiICIiAiIgJDiaZYWU2PaNO4zsQKbYSodLqO0An9p2jsmmCC13Ya3bgD1A4RECfE4XMQVaxF+Vwb9fKQts8t7bXXmAtr9hNzEQLwE7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AutoShape 8" descr="data:image/jpeg;base64,/9j/4AAQSkZJRgABAQAAAQABAAD/2wCEAAkGBxMSEhQUEBQVFRAXFhUZFxYWFBgcFhcVFRQaFhQUFBgaHCggGB0lHBQVITEhJSkrLi4uGCEzODgvNzQtLisBCgoKDQwOGhAQGjclHyUtKzcxMDc3NzEsKywsKywsKzYzNjc4Nzc1Kys4KzIsKzguNzc4LCwrLDc3OCs3KysrK//AABEIAHgAbAMBIgACEQEDEQH/xAAbAAEAAwEBAQEAAAAAAAAAAAAAAwQFAQYCB//EADwQAAIBAgMFBAcGBAcAAAAAAAECAAMRBBIhBRMxQVFhcYGRBiIycqGxwSNCYoKS0RRS0vAHQ3OTwtPh/8QAFwEBAQEBAAAAAAAAAAAAAAAAAAIBA//EAB8RAQEAAQIHAAAAAAAAAAAAAAABAhETBCExUZGx0f/aAAwDAQACEQMRAD8A/cYiVyzcrW7bwLESrWrlFLMVCgEk66Aak8JQwO3qNcqKNWm+dSyZS1mVSAzKbWIBI4dYGzErZn/D5n9p8iq2dVNtQ17dlrcu2BbiIgJG1UT4xVW2nMyFWgWBVHPSSiUy07hq2uXygW4iICVqJ0lmVMOdIDFvZGNiTlOgFydOAHOeL/w6wFfDYfC0q6Vw602R0ZU3dI3LZww1JOi2BPtcrGeg2zRetUorRqhcrMawD+tkNNlAKhgT6xU9lpzbmGqVmp7mqadNS+9qI4uosCNL2vcc+HQwNh2tyJ1A05X59wkLH7VO5/kskNS4BSzAkcDpa+pB521kRP2ydz/JYF+IEQMzadSzr2g/ORrWk+18Iaiep7a6jt6ieSrY9kJBBBHEHlA9O1aRUa16iDt+k8/R2gWnodh4Jr7x9Db1R2HiTA2oiICUsKdPGXZQwnA95gVH9SpiHWk7PukOh0qZA5WmnRtT33ErYXCLS3iU6NRb4dTcNf2Q6rRU29pRz/GJbKC50rH1y/E2uijQa6KeS89YakLk/bcc1rm2i5soHQ5iLdRApbLbcinTKOlNyDSUn1lYN6yEj7pAz9bZrian+enuv/xlTGYUPSZRvFbe3RiLlamYMrjX2AbeFxGycWazqxFnUOlRf5Ki5QV7ja47CIG4InJ81HsIHHqWnn/SzalDDUHr4pcyLlWwTMSWYAAf+6TSrYpQVW+pNvhf6TN9LqKPgsQKozJuzceGnxtAp+hu0sNiUcUKeQ02XMCoBuy5gQdb+c9UrmeT/wAN8GlLApkGrM5Yk3LMDluT1sAPCenvrAsq159SFW1k0BM7BnQ+800ZkrhsQtwu6sSTqzX1/JApV6OGLHOaWbMb3Wne+Ycb+PmekiOHwl+NG3TJS6HU69q/p7ZpbjEdKPmf6Jz+HxHSj+o/9c57WHaeEbHD3rh6+IMDulU7ki28W+7VeduIXl1PLWRuzrVZr1GW4soyKg0GtycznlLRw+J5bkfmb+iUB6NmpX3mKFJlyEADNfNcZW1A4a+cuSSaRUmOPLGaRrYXHZiQTqAptzF78fKMVilCkkjSYmE9HKyM+V0AYi7G7MbDTTT5zSw/o+gsarNVPQ6Lf3R9bzWoNmUS+eu3Aginf+W+r+OluwSH0yF8DiP9MnyIP0m/jFG7PdMzbWH3uGrUxxak4HeUNoFL0Go5cDh/xKX/ANwlh8CJsEXcdcpt5rINl0d3QpIPuU6a/pQL9J97olgczC3AA6G/Xr3QLTGw1limbgHsExNl49cWt09lXqI/Y1NyhHiVPhNwQOxEQEREBERAREQIMd7B8PnKovaTbRayd5Hzv9JWvcQKtavWFrU05XOc2tbkoW/xkFOlv3Va1iLNotwBpx43v2zv8OlNFpoLIoso10HjrJNlraop7/kYGpszZtPDpkorlW9+8nmTzlyIgIiICIiAiIgIiIFLaR0W/DNr5GV1YEXBBHUEW85Ntg2Qe8PkZhbFwKJiy6ixZHvbrdTf4QNR1B10/vrI8JXRqgWmys41IUgkC9je3fKnp3s9alGncaLVBP5lZT8SJ8ei1BabgKAPUI+IP0geqiIgIiICIiAiIgIicJtAqbTS6AfiEzsDTtXHut9Jfr1b9wlEVgrqx62P5tP2gXNvUs1CoOgv+k3+kydkoVqIeunmDNnGvdco+9p4c5SqHJlbkpB/vwgbUTitedgIiICIiAiIgJDiaZYWU2PaNO4zsQKbYSodLqO0An9p2jsmmCC13Ya3bgD1A4RECfE4XMQVaxF+Vwb9fKQts8t7bXXmAtr9hNzEQLwE7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AutoShape 10" descr="data:image/jpeg;base64,/9j/4AAQSkZJRgABAQAAAQABAAD/2wCEAAkGBxMSEhQUEBQVFRAXFhUZFxYWFBgcFhcVFRQaFhQUFBgaHCggGB0lHBQVITEhJSkrLi4uGCEzODgvNzQtLisBCgoKDQwOGhAQGjclHyUtKzcxMDc3NzEsKywsKywsKzYzNjc4Nzc1Kys4KzIsKzguNzc4LCwrLDc3OCs3KysrK//AABEIAHgAbAMBIgACEQEDEQH/xAAbAAEAAwEBAQEAAAAAAAAAAAAAAwQFAQYCB//EADwQAAIBAgMFBAcGBAcAAAAAAAECAAMRBBIhBRMxQVFhcYGRBiIycqGxwSNCYoKS0RRS0vAHQ3OTwtPh/8QAFwEBAQEBAAAAAAAAAAAAAAAAAAIBA//EAB8RAQEAAQIHAAAAAAAAAAAAAAABAhETBCExUZGx0f/aAAwDAQACEQMRAD8A/cYiVyzcrW7bwLESrWrlFLMVCgEk66Aak8JQwO3qNcqKNWm+dSyZS1mVSAzKbWIBI4dYGzErZn/D5n9p8iq2dVNtQ17dlrcu2BbiIgJG1UT4xVW2nMyFWgWBVHPSSiUy07hq2uXygW4iICVqJ0lmVMOdIDFvZGNiTlOgFydOAHOeL/w6wFfDYfC0q6Vw602R0ZU3dI3LZww1JOi2BPtcrGeg2zRetUorRqhcrMawD+tkNNlAKhgT6xU9lpzbmGqVmp7mqadNS+9qI4uosCNL2vcc+HQwNh2tyJ1A05X59wkLH7VO5/kskNS4BSzAkcDpa+pB521kRP2ydz/JYF+IEQMzadSzr2g/ORrWk+18Iaiep7a6jt6ieSrY9kJBBBHEHlA9O1aRUa16iDt+k8/R2gWnodh4Jr7x9Db1R2HiTA2oiICUsKdPGXZQwnA95gVH9SpiHWk7PukOh0qZA5WmnRtT33ErYXCLS3iU6NRb4dTcNf2Q6rRU29pRz/GJbKC50rH1y/E2uijQa6KeS89YakLk/bcc1rm2i5soHQ5iLdRApbLbcinTKOlNyDSUn1lYN6yEj7pAz9bZrian+enuv/xlTGYUPSZRvFbe3RiLlamYMrjX2AbeFxGycWazqxFnUOlRf5Ki5QV7ja47CIG4InJ81HsIHHqWnn/SzalDDUHr4pcyLlWwTMSWYAAf+6TSrYpQVW+pNvhf6TN9LqKPgsQKozJuzceGnxtAp+hu0sNiUcUKeQ02XMCoBuy5gQdb+c9UrmeT/wAN8GlLApkGrM5Yk3LMDluT1sAPCenvrAsq159SFW1k0BM7BnQ+800ZkrhsQtwu6sSTqzX1/JApV6OGLHOaWbMb3Wne+Ycb+PmekiOHwl+NG3TJS6HU69q/p7ZpbjEdKPmf6Jz+HxHSj+o/9c57WHaeEbHD3rh6+IMDulU7ki28W+7VeduIXl1PLWRuzrVZr1GW4soyKg0GtycznlLRw+J5bkfmb+iUB6NmpX3mKFJlyEADNfNcZW1A4a+cuSSaRUmOPLGaRrYXHZiQTqAptzF78fKMVilCkkjSYmE9HKyM+V0AYi7G7MbDTTT5zSw/o+gsarNVPQ6Lf3R9bzWoNmUS+eu3Aginf+W+r+OluwSH0yF8DiP9MnyIP0m/jFG7PdMzbWH3uGrUxxak4HeUNoFL0Go5cDh/xKX/ANwlh8CJsEXcdcpt5rINl0d3QpIPuU6a/pQL9J97olgczC3AA6G/Xr3QLTGw1limbgHsExNl49cWt09lXqI/Y1NyhHiVPhNwQOxEQEREBERAREQIMd7B8PnKovaTbRayd5Hzv9JWvcQKtavWFrU05XOc2tbkoW/xkFOlv3Va1iLNotwBpx43v2zv8OlNFpoLIoso10HjrJNlraop7/kYGpszZtPDpkorlW9+8nmTzlyIgIiICIiAiIgIiIFLaR0W/DNr5GV1YEXBBHUEW85Ntg2Qe8PkZhbFwKJiy6ixZHvbrdTf4QNR1B10/vrI8JXRqgWmys41IUgkC9je3fKnp3s9alGncaLVBP5lZT8SJ8ei1BabgKAPUI+IP0geqiIgIiICIiAiIgIicJtAqbTS6AfiEzsDTtXHut9Jfr1b9wlEVgrqx62P5tP2gXNvUs1CoOgv+k3+kydkoVqIeunmDNnGvdco+9p4c5SqHJlbkpB/vwgbUTitedgIiICIiAiIgJDiaZYWU2PaNO4zsQKbYSodLqO0An9p2jsmmCC13Ya3bgD1A4RECfE4XMQVaxF+Vwb9fKQts8t7bXXmAtr9hNzEQLwE7E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699792" y="692696"/>
            <a:ext cx="38519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NZIS</a:t>
            </a:r>
            <a:endParaRPr kumimoji="0" lang="cs-CZ" altLang="cs-CZ" sz="6000" b="0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36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56" y="908720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56" y="1061120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56" y="1213520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56" y="1061120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56" y="1213520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56" y="1213520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Přímá spojnice se šipkou 55"/>
          <p:cNvCxnSpPr/>
          <p:nvPr/>
        </p:nvCxnSpPr>
        <p:spPr bwMode="auto">
          <a:xfrm flipV="1">
            <a:off x="2174051" y="3822469"/>
            <a:ext cx="1784509" cy="5152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0" name="Přímá spojnice se šipkou 69"/>
          <p:cNvCxnSpPr/>
          <p:nvPr/>
        </p:nvCxnSpPr>
        <p:spPr bwMode="auto">
          <a:xfrm flipV="1">
            <a:off x="1835696" y="1844824"/>
            <a:ext cx="1647800" cy="18845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4" name="Text Box 20"/>
          <p:cNvSpPr txBox="1">
            <a:spLocks noChangeArrowheads="1"/>
          </p:cNvSpPr>
          <p:nvPr/>
        </p:nvSpPr>
        <p:spPr bwMode="auto">
          <a:xfrm>
            <a:off x="-80277" y="4912330"/>
            <a:ext cx="26437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Autoritativní registr zdravotnických</a:t>
            </a:r>
            <a:r>
              <a:rPr kumimoji="0" lang="cs-CZ" altLang="cs-CZ" sz="1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pracovníků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8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7" y="3825797"/>
            <a:ext cx="864096" cy="10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5" name="Přímá spojnice se šipkou 294"/>
          <p:cNvCxnSpPr/>
          <p:nvPr/>
        </p:nvCxnSpPr>
        <p:spPr bwMode="auto">
          <a:xfrm flipH="1" flipV="1">
            <a:off x="5669134" y="1700808"/>
            <a:ext cx="1397383" cy="203655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1" name="Přímá spojnice se šipkou 300"/>
          <p:cNvCxnSpPr/>
          <p:nvPr/>
        </p:nvCxnSpPr>
        <p:spPr bwMode="auto">
          <a:xfrm flipH="1">
            <a:off x="2554690" y="5373995"/>
            <a:ext cx="3673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5" name="Přímá spojnice se šipkou 304"/>
          <p:cNvCxnSpPr/>
          <p:nvPr/>
        </p:nvCxnSpPr>
        <p:spPr bwMode="auto">
          <a:xfrm flipH="1" flipV="1">
            <a:off x="5248711" y="3822469"/>
            <a:ext cx="1699554" cy="533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3" name="Přímá spojnice se šipkou 312"/>
          <p:cNvCxnSpPr>
            <a:stCxn id="296" idx="0"/>
          </p:cNvCxnSpPr>
          <p:nvPr/>
        </p:nvCxnSpPr>
        <p:spPr bwMode="auto">
          <a:xfrm flipV="1">
            <a:off x="4607296" y="1844824"/>
            <a:ext cx="36712" cy="91121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96" name="Text Box 17"/>
          <p:cNvSpPr txBox="1">
            <a:spLocks noChangeArrowheads="1"/>
          </p:cNvSpPr>
          <p:nvPr/>
        </p:nvSpPr>
        <p:spPr bwMode="auto">
          <a:xfrm>
            <a:off x="3545458" y="2756034"/>
            <a:ext cx="2123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AR-PZS</a:t>
            </a:r>
          </a:p>
        </p:txBody>
      </p:sp>
      <p:pic>
        <p:nvPicPr>
          <p:cNvPr id="297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11" y="3269658"/>
            <a:ext cx="805410" cy="9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Text Box 17"/>
          <p:cNvSpPr txBox="1">
            <a:spLocks noChangeArrowheads="1"/>
          </p:cNvSpPr>
          <p:nvPr/>
        </p:nvSpPr>
        <p:spPr bwMode="auto">
          <a:xfrm>
            <a:off x="-180528" y="3284984"/>
            <a:ext cx="2123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AR-ZP</a:t>
            </a:r>
            <a:endParaRPr kumimoji="0" lang="cs-CZ" altLang="cs-CZ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00" name="Nadpis 1"/>
          <p:cNvSpPr>
            <a:spLocks noGrp="1"/>
          </p:cNvSpPr>
          <p:nvPr>
            <p:ph type="title"/>
          </p:nvPr>
        </p:nvSpPr>
        <p:spPr>
          <a:xfrm>
            <a:off x="2484438" y="0"/>
            <a:ext cx="6591300" cy="774700"/>
          </a:xfrm>
        </p:spPr>
        <p:txBody>
          <a:bodyPr/>
          <a:lstStyle/>
          <a:p>
            <a:r>
              <a:rPr lang="cs-CZ" sz="2200" dirty="0" smtClean="0"/>
              <a:t>Autoritativní datová základna EZ</a:t>
            </a:r>
            <a:endParaRPr lang="cs-CZ" sz="2200" dirty="0"/>
          </a:p>
        </p:txBody>
      </p:sp>
      <p:sp>
        <p:nvSpPr>
          <p:cNvPr id="302" name="Text Box 20"/>
          <p:cNvSpPr txBox="1">
            <a:spLocks noChangeArrowheads="1"/>
          </p:cNvSpPr>
          <p:nvPr/>
        </p:nvSpPr>
        <p:spPr bwMode="auto">
          <a:xfrm>
            <a:off x="3196519" y="4307712"/>
            <a:ext cx="26437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Autoritativní registr </a:t>
            </a:r>
            <a:r>
              <a:rPr kumimoji="0" lang="cs-CZ" altLang="cs-CZ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poskytovatelů zdravotních služeb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80" y="3961721"/>
            <a:ext cx="805410" cy="9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" name="Text Box 17"/>
          <p:cNvSpPr txBox="1">
            <a:spLocks noChangeArrowheads="1"/>
          </p:cNvSpPr>
          <p:nvPr/>
        </p:nvSpPr>
        <p:spPr bwMode="auto">
          <a:xfrm>
            <a:off x="6666890" y="3279254"/>
            <a:ext cx="2123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AR-P</a:t>
            </a:r>
          </a:p>
        </p:txBody>
      </p:sp>
      <p:sp>
        <p:nvSpPr>
          <p:cNvPr id="311" name="Text Box 20"/>
          <p:cNvSpPr txBox="1">
            <a:spLocks noChangeArrowheads="1"/>
          </p:cNvSpPr>
          <p:nvPr/>
        </p:nvSpPr>
        <p:spPr bwMode="auto">
          <a:xfrm>
            <a:off x="6406843" y="5050829"/>
            <a:ext cx="2643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Autoritativní registr pacientů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2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76" y="826617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76" y="979017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76" y="1131417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76" y="979017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76" y="1131417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16" descr="http://t3.gstatic.com/images?q=tbn:ANd9GcQcJxskDqnVD5QpYG4wNPrHjkMQ3yWcw6e0BS11wFJM7mul-Om4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76" y="1131417"/>
            <a:ext cx="417140" cy="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395536" y="5877272"/>
            <a:ext cx="851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Autoritativní datová základna je nezbytná pro zajištění systému </a:t>
            </a:r>
          </a:p>
          <a:p>
            <a:pPr algn="ctr"/>
            <a:r>
              <a:rPr lang="cs-CZ" b="1" i="1" dirty="0" smtClean="0"/>
              <a:t>vysoce zabezpečené, autorizované a autentické komunikace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328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Autoritativní datová základna EZ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980728"/>
            <a:ext cx="86081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Služby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poskytování autoritativních údajů – PRINCIPY</a:t>
            </a:r>
            <a:r>
              <a:rPr kumimoji="0" lang="cs-CZ" sz="1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BUDOVÁNÍ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Obsah autoritativních registrů bude minimalizován </a:t>
            </a:r>
            <a:r>
              <a:rPr lang="cs-CZ" dirty="0"/>
              <a:t>tak, aby sloužil výhradně účelům EZ a nenahrazoval jiné funkce (např. statistické, monitorovací apod</a:t>
            </a:r>
            <a:r>
              <a:rPr lang="cs-CZ" dirty="0" smtClean="0"/>
              <a:t>.).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Nosným principem je </a:t>
            </a:r>
            <a:r>
              <a:rPr lang="cs-CZ" b="1" dirty="0" smtClean="0">
                <a:solidFill>
                  <a:srgbClr val="FF0000"/>
                </a:solidFill>
              </a:rPr>
              <a:t>plné napojení na služby </a:t>
            </a:r>
            <a:r>
              <a:rPr lang="cs-CZ" b="1" dirty="0" err="1" smtClean="0">
                <a:solidFill>
                  <a:srgbClr val="FF0000"/>
                </a:solidFill>
              </a:rPr>
              <a:t>eGovernmentu</a:t>
            </a:r>
            <a:r>
              <a:rPr lang="cs-CZ" b="1" dirty="0" smtClean="0"/>
              <a:t>.</a:t>
            </a:r>
            <a:endParaRPr lang="cs-CZ" b="1" dirty="0"/>
          </a:p>
          <a:p>
            <a:pPr marL="342900" lvl="0" indent="-342900"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Autoritativní </a:t>
            </a:r>
            <a:r>
              <a:rPr lang="cs-CZ" dirty="0"/>
              <a:t>registry vzniknou </a:t>
            </a:r>
            <a:r>
              <a:rPr lang="cs-CZ" b="1" dirty="0">
                <a:solidFill>
                  <a:srgbClr val="FF0000"/>
                </a:solidFill>
              </a:rPr>
              <a:t>na základě již existujících </a:t>
            </a:r>
            <a:r>
              <a:rPr lang="cs-CZ" b="1" dirty="0" err="1">
                <a:solidFill>
                  <a:srgbClr val="FF0000"/>
                </a:solidFill>
              </a:rPr>
              <a:t>agendových</a:t>
            </a:r>
            <a:r>
              <a:rPr lang="cs-CZ" b="1" dirty="0">
                <a:solidFill>
                  <a:srgbClr val="FF0000"/>
                </a:solidFill>
              </a:rPr>
              <a:t> referenčních registrů</a:t>
            </a:r>
            <a:r>
              <a:rPr lang="cs-CZ" dirty="0"/>
              <a:t>, avšak </a:t>
            </a:r>
            <a:r>
              <a:rPr lang="cs-CZ" b="1" dirty="0">
                <a:solidFill>
                  <a:srgbClr val="FF0000"/>
                </a:solidFill>
              </a:rPr>
              <a:t>autoritativní část bude od těchto systémů zcela oddělena</a:t>
            </a:r>
            <a:r>
              <a:rPr lang="cs-CZ" dirty="0"/>
              <a:t>, obsahem, funkčností i účelem</a:t>
            </a:r>
            <a:r>
              <a:rPr lang="cs-CZ" dirty="0" smtClean="0"/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Všechny tři navržené autoritativní registry budou </a:t>
            </a:r>
            <a:r>
              <a:rPr lang="cs-CZ" b="1" dirty="0">
                <a:solidFill>
                  <a:srgbClr val="FF0000"/>
                </a:solidFill>
              </a:rPr>
              <a:t>komunikovat jednotným způsobem a prostřednictvím stejné infrastruktury</a:t>
            </a:r>
            <a:r>
              <a:rPr lang="cs-CZ" dirty="0"/>
              <a:t> (IDRR</a:t>
            </a:r>
            <a:r>
              <a:rPr lang="cs-CZ" dirty="0" smtClean="0"/>
              <a:t>), </a:t>
            </a:r>
            <a:r>
              <a:rPr lang="cs-CZ" dirty="0"/>
              <a:t>s uplatněním </a:t>
            </a:r>
            <a:r>
              <a:rPr lang="cs-CZ" b="1" dirty="0">
                <a:solidFill>
                  <a:srgbClr val="FF0000"/>
                </a:solidFill>
              </a:rPr>
              <a:t>nejvyšších standardů kybernetické bezpečnosti</a:t>
            </a:r>
            <a:r>
              <a:rPr lang="cs-CZ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cs-CZ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Autoritativní </a:t>
            </a:r>
            <a:r>
              <a:rPr lang="cs-CZ" dirty="0"/>
              <a:t>registry budou </a:t>
            </a:r>
            <a:r>
              <a:rPr lang="cs-CZ" b="1" dirty="0">
                <a:solidFill>
                  <a:srgbClr val="FF0000"/>
                </a:solidFill>
              </a:rPr>
              <a:t>součástí Národního zdravotnického informačního systému</a:t>
            </a:r>
            <a:r>
              <a:rPr lang="cs-CZ" dirty="0"/>
              <a:t> a budou mít zákonem jasně určený obsah a účel vedení; k účelu budou vázány i odpovídající povinnosti editorů, správce a provozovatele a také pravidla práce s daty těchto registrů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22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Role IDRR pro autoritativní registry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1261784"/>
            <a:ext cx="877174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Autoritativní </a:t>
            </a:r>
            <a:r>
              <a:rPr lang="cs-CZ" b="1" i="1" dirty="0">
                <a:solidFill>
                  <a:srgbClr val="0000FF"/>
                </a:solidFill>
              </a:rPr>
              <a:t>registry využívají následující centrální služby elektronického zdravotnictví prostřednictvím </a:t>
            </a:r>
            <a:r>
              <a:rPr lang="cs-CZ" b="1" i="1" dirty="0" smtClean="0">
                <a:solidFill>
                  <a:srgbClr val="0000FF"/>
                </a:solidFill>
              </a:rPr>
              <a:t>integrovaného datového rozhraní resortu:</a:t>
            </a:r>
            <a:endParaRPr lang="cs-CZ" b="1" i="1" dirty="0">
              <a:solidFill>
                <a:srgbClr val="0000FF"/>
              </a:solidFill>
            </a:endParaRPr>
          </a:p>
          <a:p>
            <a:endParaRPr lang="cs-CZ" dirty="0"/>
          </a:p>
          <a:p>
            <a:pPr lvl="0" fontAlgn="base" hangingPunct="0"/>
            <a:r>
              <a:rPr lang="cs-CZ" dirty="0">
                <a:solidFill>
                  <a:srgbClr val="0000FF"/>
                </a:solidFill>
              </a:rPr>
              <a:t>Služby Základních registrů </a:t>
            </a:r>
            <a:r>
              <a:rPr lang="cs-CZ" dirty="0"/>
              <a:t>ROB, ROS, RUIAN, AIS C, AIS EO prostřednictvím </a:t>
            </a:r>
            <a:r>
              <a:rPr lang="cs-CZ" dirty="0" smtClean="0"/>
              <a:t>Integrovaného datového </a:t>
            </a:r>
            <a:r>
              <a:rPr lang="cs-CZ" dirty="0"/>
              <a:t>resortního rozhraní</a:t>
            </a:r>
          </a:p>
          <a:p>
            <a:pPr lvl="0" fontAlgn="base" hangingPunct="0"/>
            <a:endParaRPr lang="cs-CZ" dirty="0"/>
          </a:p>
          <a:p>
            <a:pPr lvl="0" fontAlgn="base" hangingPunct="0"/>
            <a:r>
              <a:rPr lang="cs-CZ" dirty="0">
                <a:solidFill>
                  <a:srgbClr val="0000FF"/>
                </a:solidFill>
              </a:rPr>
              <a:t>Služby autentizace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Autentizace zdravotnického </a:t>
            </a:r>
            <a:r>
              <a:rPr lang="cs-CZ" dirty="0" smtClean="0"/>
              <a:t>pracovníka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 smtClean="0"/>
              <a:t>Autentizace pacienta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Autentizace pověřené osoby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Autentizace systému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lvl="0" fontAlgn="base" hangingPunct="0"/>
            <a:r>
              <a:rPr lang="cs-CZ" dirty="0">
                <a:solidFill>
                  <a:srgbClr val="0000FF"/>
                </a:solidFill>
              </a:rPr>
              <a:t>Služby autorizace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Kontrola oprávnění zdravotnického subjektu na služby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Kontrola </a:t>
            </a:r>
            <a:r>
              <a:rPr lang="cs-CZ" dirty="0" smtClean="0"/>
              <a:t>mandátů, schválených/neschválených přístupů, rolí 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lvl="0" fontAlgn="base" hangingPunct="0"/>
            <a:r>
              <a:rPr lang="cs-CZ" dirty="0">
                <a:solidFill>
                  <a:srgbClr val="0000FF"/>
                </a:solidFill>
              </a:rPr>
              <a:t>Služby </a:t>
            </a:r>
            <a:r>
              <a:rPr lang="cs-CZ" dirty="0" smtClean="0">
                <a:solidFill>
                  <a:srgbClr val="0000FF"/>
                </a:solidFill>
              </a:rPr>
              <a:t>integrovaného datového </a:t>
            </a:r>
            <a:r>
              <a:rPr lang="cs-CZ" dirty="0">
                <a:solidFill>
                  <a:srgbClr val="0000FF"/>
                </a:solidFill>
              </a:rPr>
              <a:t>resortního rozhraní </a:t>
            </a:r>
            <a:r>
              <a:rPr lang="cs-CZ" dirty="0"/>
              <a:t>IDRR</a:t>
            </a:r>
          </a:p>
          <a:p>
            <a:pPr lvl="1"/>
            <a:endParaRPr lang="cs-CZ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20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Autoritativní registr </a:t>
            </a:r>
            <a:r>
              <a:rPr lang="cs-CZ" sz="2200" dirty="0" smtClean="0"/>
              <a:t>pacientů - ARP</a:t>
            </a:r>
            <a:endParaRPr lang="cs-CZ" sz="2200" dirty="0"/>
          </a:p>
        </p:txBody>
      </p:sp>
      <p:sp>
        <p:nvSpPr>
          <p:cNvPr id="7" name="Obdélník 6"/>
          <p:cNvSpPr/>
          <p:nvPr/>
        </p:nvSpPr>
        <p:spPr>
          <a:xfrm>
            <a:off x="336762" y="1196752"/>
            <a:ext cx="8771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Varianty řešení </a:t>
            </a:r>
            <a:r>
              <a:rPr lang="cs-CZ" b="1" dirty="0" smtClean="0">
                <a:solidFill>
                  <a:srgbClr val="0000FF"/>
                </a:solidFill>
              </a:rPr>
              <a:t>ARP </a:t>
            </a:r>
            <a:r>
              <a:rPr lang="cs-CZ" b="1" dirty="0">
                <a:solidFill>
                  <a:srgbClr val="0000FF"/>
                </a:solidFill>
              </a:rPr>
              <a:t>jsou závislé na budoucí roli CRP a jsou v zásadě dvě.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b="1" dirty="0">
                <a:solidFill>
                  <a:srgbClr val="0000FF"/>
                </a:solidFill>
              </a:rPr>
              <a:t>1. Plné převzetí CRP od současného provozovatele VZP, integrace do </a:t>
            </a:r>
            <a:r>
              <a:rPr lang="cs-CZ" b="1" dirty="0" smtClean="0">
                <a:solidFill>
                  <a:srgbClr val="0000FF"/>
                </a:solidFill>
              </a:rPr>
              <a:t>ARP.</a:t>
            </a:r>
            <a:endParaRPr lang="cs-CZ" b="1" dirty="0">
              <a:solidFill>
                <a:srgbClr val="0000FF"/>
              </a:solidFill>
            </a:endParaRPr>
          </a:p>
          <a:p>
            <a:pPr lvl="1"/>
            <a:r>
              <a:rPr lang="cs-CZ" u="sng" dirty="0">
                <a:solidFill>
                  <a:srgbClr val="0000FF"/>
                </a:solidFill>
              </a:rPr>
              <a:t>Preferovaná varianta</a:t>
            </a:r>
            <a:r>
              <a:rPr lang="cs-CZ" dirty="0">
                <a:solidFill>
                  <a:srgbClr val="0000FF"/>
                </a:solidFill>
              </a:rPr>
              <a:t>. </a:t>
            </a:r>
            <a:r>
              <a:rPr lang="cs-CZ" dirty="0" smtClean="0">
                <a:solidFill>
                  <a:srgbClr val="0000FF"/>
                </a:solidFill>
              </a:rPr>
              <a:t>ARP </a:t>
            </a:r>
            <a:r>
              <a:rPr lang="cs-CZ" dirty="0">
                <a:solidFill>
                  <a:srgbClr val="0000FF"/>
                </a:solidFill>
              </a:rPr>
              <a:t>by </a:t>
            </a:r>
            <a:r>
              <a:rPr lang="cs-CZ" dirty="0" smtClean="0">
                <a:solidFill>
                  <a:srgbClr val="0000FF"/>
                </a:solidFill>
              </a:rPr>
              <a:t>převzal </a:t>
            </a:r>
            <a:r>
              <a:rPr lang="cs-CZ" dirty="0">
                <a:solidFill>
                  <a:srgbClr val="0000FF"/>
                </a:solidFill>
              </a:rPr>
              <a:t>služby CRP a </a:t>
            </a:r>
            <a:r>
              <a:rPr lang="cs-CZ" dirty="0" smtClean="0">
                <a:solidFill>
                  <a:srgbClr val="0000FF"/>
                </a:solidFill>
              </a:rPr>
              <a:t>rozšířil </a:t>
            </a:r>
            <a:r>
              <a:rPr lang="cs-CZ" dirty="0">
                <a:solidFill>
                  <a:srgbClr val="0000FF"/>
                </a:solidFill>
              </a:rPr>
              <a:t>je. Pojišťovny by </a:t>
            </a:r>
            <a:r>
              <a:rPr lang="cs-CZ" dirty="0" smtClean="0">
                <a:solidFill>
                  <a:srgbClr val="0000FF"/>
                </a:solidFill>
              </a:rPr>
              <a:t>jako zákonem stanovení editoři hlásily </a:t>
            </a:r>
            <a:r>
              <a:rPr lang="cs-CZ" dirty="0">
                <a:solidFill>
                  <a:srgbClr val="0000FF"/>
                </a:solidFill>
              </a:rPr>
              <a:t>změny online </a:t>
            </a:r>
            <a:r>
              <a:rPr lang="cs-CZ" dirty="0" smtClean="0">
                <a:solidFill>
                  <a:srgbClr val="0000FF"/>
                </a:solidFill>
              </a:rPr>
              <a:t>ze </a:t>
            </a:r>
            <a:r>
              <a:rPr lang="cs-CZ" dirty="0">
                <a:solidFill>
                  <a:srgbClr val="0000FF"/>
                </a:solidFill>
              </a:rPr>
              <a:t>svých IS přímo do </a:t>
            </a:r>
            <a:r>
              <a:rPr lang="cs-CZ" dirty="0" smtClean="0">
                <a:solidFill>
                  <a:srgbClr val="0000FF"/>
                </a:solidFill>
              </a:rPr>
              <a:t>ARP</a:t>
            </a:r>
            <a:r>
              <a:rPr lang="cs-CZ" dirty="0">
                <a:solidFill>
                  <a:srgbClr val="0000FF"/>
                </a:solidFill>
              </a:rPr>
              <a:t>. Zasílané údaje jsou </a:t>
            </a:r>
            <a:r>
              <a:rPr lang="cs-CZ" dirty="0" smtClean="0">
                <a:solidFill>
                  <a:srgbClr val="0000FF"/>
                </a:solidFill>
              </a:rPr>
              <a:t>minimalizované rozsahem a jsou autoritativní </a:t>
            </a:r>
            <a:r>
              <a:rPr lang="cs-CZ" dirty="0">
                <a:solidFill>
                  <a:srgbClr val="0000FF"/>
                </a:solidFill>
              </a:rPr>
              <a:t>povahy – zejména ztotožňování a online změny (jména, úmrtí</a:t>
            </a:r>
            <a:r>
              <a:rPr lang="cs-CZ" dirty="0" smtClean="0">
                <a:solidFill>
                  <a:srgbClr val="0000FF"/>
                </a:solidFill>
              </a:rPr>
              <a:t>,…).Pojišťovny </a:t>
            </a:r>
            <a:r>
              <a:rPr lang="cs-CZ" dirty="0">
                <a:solidFill>
                  <a:srgbClr val="0000FF"/>
                </a:solidFill>
              </a:rPr>
              <a:t>by dále vedly své (lokální) registry pojištěnců s funkčností vyžadovanou pro činnost pojišťoven. </a:t>
            </a:r>
            <a:r>
              <a:rPr lang="cs-CZ" dirty="0" smtClean="0">
                <a:solidFill>
                  <a:srgbClr val="0000FF"/>
                </a:solidFill>
              </a:rPr>
              <a:t>Varianta </a:t>
            </a:r>
            <a:r>
              <a:rPr lang="cs-CZ" dirty="0">
                <a:solidFill>
                  <a:srgbClr val="0000FF"/>
                </a:solidFill>
              </a:rPr>
              <a:t>předpokládá změnu legislativy a procesů zdravotních pojišťoven.</a:t>
            </a:r>
          </a:p>
          <a:p>
            <a:pPr lvl="1"/>
            <a:endParaRPr lang="cs-CZ" dirty="0"/>
          </a:p>
          <a:p>
            <a:pPr lvl="0"/>
            <a:r>
              <a:rPr lang="cs-CZ" b="1" dirty="0"/>
              <a:t>2. Zachování CRP a předávání dat z CRP do </a:t>
            </a:r>
            <a:r>
              <a:rPr lang="cs-CZ" b="1" dirty="0" smtClean="0"/>
              <a:t>ARP. </a:t>
            </a:r>
            <a:endParaRPr lang="cs-CZ" b="1" dirty="0"/>
          </a:p>
          <a:p>
            <a:pPr lvl="1"/>
            <a:r>
              <a:rPr lang="cs-CZ" dirty="0" smtClean="0"/>
              <a:t>Pojišťovny </a:t>
            </a:r>
            <a:r>
              <a:rPr lang="cs-CZ" dirty="0"/>
              <a:t>posílají data nadále do CRP. CRP zasílá data do </a:t>
            </a:r>
            <a:r>
              <a:rPr lang="cs-CZ" dirty="0" smtClean="0"/>
              <a:t>ARP. </a:t>
            </a:r>
            <a:endParaRPr lang="cs-CZ" dirty="0"/>
          </a:p>
          <a:p>
            <a:pPr lvl="1"/>
            <a:r>
              <a:rPr lang="cs-CZ" dirty="0"/>
              <a:t>Varianta může mít opodstatnění pouze v případě, že VZP najde speciální účel pro který bude registr provozovat jako agendový IS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00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Autoritativní registr </a:t>
            </a:r>
            <a:r>
              <a:rPr lang="cs-CZ" sz="2200" dirty="0" smtClean="0"/>
              <a:t>pacientů - ARP</a:t>
            </a:r>
            <a:endParaRPr lang="cs-CZ" sz="2200" dirty="0"/>
          </a:p>
        </p:txBody>
      </p:sp>
      <p:sp>
        <p:nvSpPr>
          <p:cNvPr id="4" name="Vývojový diagram: magnetický disk 3"/>
          <p:cNvSpPr/>
          <p:nvPr/>
        </p:nvSpPr>
        <p:spPr>
          <a:xfrm>
            <a:off x="3635896" y="4103759"/>
            <a:ext cx="2100970" cy="757026"/>
          </a:xfrm>
          <a:prstGeom prst="flowChartMagneticDisk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ARP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Přímá spojnice se šipkou 13"/>
          <p:cNvCxnSpPr>
            <a:stCxn id="23" idx="2"/>
            <a:endCxn id="4" idx="4"/>
          </p:cNvCxnSpPr>
          <p:nvPr/>
        </p:nvCxnSpPr>
        <p:spPr bwMode="auto">
          <a:xfrm flipH="1">
            <a:off x="5736866" y="2204865"/>
            <a:ext cx="1521680" cy="22774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Přímá spojnice se šipkou 15"/>
          <p:cNvCxnSpPr>
            <a:stCxn id="4" idx="3"/>
            <a:endCxn id="25" idx="0"/>
          </p:cNvCxnSpPr>
          <p:nvPr/>
        </p:nvCxnSpPr>
        <p:spPr bwMode="auto">
          <a:xfrm>
            <a:off x="4686381" y="4860785"/>
            <a:ext cx="11909" cy="751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Přímá spojnice se šipkou 20"/>
          <p:cNvCxnSpPr>
            <a:stCxn id="22" idx="3"/>
            <a:endCxn id="4" idx="2"/>
          </p:cNvCxnSpPr>
          <p:nvPr/>
        </p:nvCxnSpPr>
        <p:spPr bwMode="auto">
          <a:xfrm>
            <a:off x="2652155" y="1978198"/>
            <a:ext cx="983741" cy="250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Zaoblený obdélník 21"/>
          <p:cNvSpPr/>
          <p:nvPr/>
        </p:nvSpPr>
        <p:spPr>
          <a:xfrm>
            <a:off x="1115616" y="1556792"/>
            <a:ext cx="1536539" cy="8428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 zdravotní pojišťovny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3834194" y="5612784"/>
            <a:ext cx="1728192" cy="6965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Poskytovatelé zdravotních služeb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85398" y="3279512"/>
            <a:ext cx="2112603" cy="52322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pacientů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599811" y="1153697"/>
            <a:ext cx="1317467" cy="27699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 Obyvatel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867548" y="5283715"/>
            <a:ext cx="1368152" cy="101566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Přístup k elektronické identitě klientů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doplňujícím atributům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715089" y="3001302"/>
            <a:ext cx="1980728" cy="646331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Ztotožnění osob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Překlad AIFO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Notifikace změn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115615" y="2481657"/>
            <a:ext cx="1536539" cy="8428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 zdravotní pojišťovny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7" name="Přímá spojnice se šipkou 16"/>
          <p:cNvCxnSpPr>
            <a:stCxn id="15" idx="3"/>
            <a:endCxn id="4" idx="2"/>
          </p:cNvCxnSpPr>
          <p:nvPr/>
        </p:nvCxnSpPr>
        <p:spPr bwMode="auto">
          <a:xfrm>
            <a:off x="2652154" y="2903063"/>
            <a:ext cx="983742" cy="1579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Zaoblený obdélník 18"/>
          <p:cNvSpPr/>
          <p:nvPr/>
        </p:nvSpPr>
        <p:spPr>
          <a:xfrm>
            <a:off x="1115615" y="3396424"/>
            <a:ext cx="1536539" cy="8428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 zdravotní pojišťovny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20" name="Přímá spojnice se šipkou 19"/>
          <p:cNvCxnSpPr>
            <a:stCxn id="19" idx="3"/>
            <a:endCxn id="4" idx="2"/>
          </p:cNvCxnSpPr>
          <p:nvPr/>
        </p:nvCxnSpPr>
        <p:spPr bwMode="auto">
          <a:xfrm>
            <a:off x="2652154" y="3817830"/>
            <a:ext cx="983742" cy="664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aoblený obdélník 22"/>
          <p:cNvSpPr/>
          <p:nvPr/>
        </p:nvSpPr>
        <p:spPr>
          <a:xfrm>
            <a:off x="6490276" y="1596419"/>
            <a:ext cx="1536539" cy="608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ISZR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6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1124744"/>
            <a:ext cx="8964487" cy="1896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IV.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Řízení identit zdrav. pracovníků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 pacientů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0"/>
            <a:ext cx="6952010" cy="774700"/>
          </a:xfrm>
        </p:spPr>
        <p:txBody>
          <a:bodyPr/>
          <a:lstStyle/>
          <a:p>
            <a:r>
              <a:rPr lang="cs-CZ" sz="2200" dirty="0"/>
              <a:t>Řízení elektronických </a:t>
            </a:r>
            <a:r>
              <a:rPr lang="cs-CZ" sz="2200" dirty="0" smtClean="0"/>
              <a:t>identit </a:t>
            </a:r>
            <a:br>
              <a:rPr lang="cs-CZ" sz="2200" dirty="0" smtClean="0"/>
            </a:br>
            <a:r>
              <a:rPr lang="cs-CZ" sz="2200" dirty="0" smtClean="0"/>
              <a:t>zdravotnických pracovníků</a:t>
            </a: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334373"/>
            <a:ext cx="88924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Klíčovou podmínkou pro rozvoj elektronizace je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zavedení elektronické identity zdravotnických pracovníků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(lékaři, sestry atd.) a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cs-CZ" sz="2400" dirty="0">
              <a:solidFill>
                <a:srgbClr val="292929"/>
              </a:solidFill>
              <a:latin typeface="Trebuchet M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 nutné vytvořit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jednotný způsob identifikace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která zdravotníkům umožní přístup ke službám elektronického zdravotnictví bez nutnosti vlastnit a spravovat řadu karet, certifikátů nebo hesel pro přístup ke zdravotním pojišťovnám, k ePreskripci, zdravotním, hygienickým a dalším registrům, k SÚKL, ČSSZ,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ÚZIS ČR...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2" descr="https://pbs.twimg.com/profile_images/468353379350376449/rkVYPseT_400x4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1" y="2637865"/>
            <a:ext cx="1001688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brazky.superia.cz/800/zdravotni_sestric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2598" y="2888911"/>
            <a:ext cx="347378" cy="13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95" y="2511921"/>
            <a:ext cx="2562225" cy="1781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25" y="2095388"/>
            <a:ext cx="1307120" cy="1307120"/>
          </a:xfrm>
          <a:prstGeom prst="rect">
            <a:avLst/>
          </a:prstGeom>
          <a:ln>
            <a:noFill/>
          </a:ln>
        </p:spPr>
      </p:pic>
      <p:sp>
        <p:nvSpPr>
          <p:cNvPr id="9" name="Obousměrná vodorovná šipka 8"/>
          <p:cNvSpPr/>
          <p:nvPr/>
        </p:nvSpPr>
        <p:spPr bwMode="auto">
          <a:xfrm>
            <a:off x="2012723" y="3407514"/>
            <a:ext cx="4320480" cy="1494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84790" y="3068960"/>
            <a:ext cx="4208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Zabezpečená komunikace</a:t>
            </a:r>
            <a:endParaRPr lang="en-US" sz="16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029250" y="3551530"/>
            <a:ext cx="420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Autentický (u ZP dále autorizovaný)</a:t>
            </a:r>
          </a:p>
          <a:p>
            <a:pPr algn="ctr"/>
            <a:r>
              <a:rPr lang="cs-CZ" sz="1600" i="1" dirty="0" smtClean="0"/>
              <a:t>přístup ke službám EZ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4137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Elektronické identity </a:t>
            </a:r>
            <a:r>
              <a:rPr lang="cs-CZ" sz="2200" dirty="0"/>
              <a:t>zdravotnických pracovníků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1196752"/>
            <a:ext cx="882421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sz="2000" b="1" dirty="0" smtClean="0">
                <a:solidFill>
                  <a:srgbClr val="0000FF"/>
                </a:solidFill>
              </a:rPr>
              <a:t>Garance státu:</a:t>
            </a:r>
            <a:r>
              <a:rPr lang="cs-CZ" sz="2000" dirty="0" smtClean="0">
                <a:solidFill>
                  <a:srgbClr val="292929"/>
                </a:solidFill>
              </a:rPr>
              <a:t> zdravotničtí </a:t>
            </a:r>
            <a:r>
              <a:rPr lang="cs-CZ" sz="2000" dirty="0">
                <a:solidFill>
                  <a:srgbClr val="292929"/>
                </a:solidFill>
              </a:rPr>
              <a:t>pracovníci dostanou identifikační prostředek nejvyšší úrovně důvěry.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zřízení identit zdravotnických pracovníků bylo zvoleno nejefektivnější řešení založené na vydávání profesních karet s využitím existující infrastruktury pro vydávání elektronických občanských průkazů.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Pracovníci primární péče (malé organizace) </a:t>
            </a:r>
          </a:p>
          <a:p>
            <a:pPr marL="817563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Využívají existující procesy vydávání elektronických OP prostřednictvím obcí s rozšířenou působností. Výrobu karet zajistí STC. Distribuci karet zajistí STC ve spolupráci s MV ČR, které disponuje procesem distribuce.</a:t>
            </a:r>
          </a:p>
          <a:p>
            <a:pPr marL="6372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Vydání karty a personifikace (nahrání údajů do karty při osobní návštěvě) zprostředkují ORP, které disponují příslušným výrobním zařízením (cca 258 obcí).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12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Navržené cíle řízení identit</a:t>
            </a:r>
            <a:endParaRPr lang="cs-CZ" sz="2200" dirty="0"/>
          </a:p>
        </p:txBody>
      </p:sp>
      <p:sp>
        <p:nvSpPr>
          <p:cNvPr id="3" name="Obdélník 2"/>
          <p:cNvSpPr/>
          <p:nvPr/>
        </p:nvSpPr>
        <p:spPr>
          <a:xfrm>
            <a:off x="6742299" y="853200"/>
            <a:ext cx="1767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ea typeface="MS Mincho"/>
                <a:cs typeface="Times New Roman" panose="02020603050405020304" pitchFamily="18" charset="0"/>
              </a:rPr>
              <a:t>Identifikace (Autentizace)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612" y="1268760"/>
            <a:ext cx="6120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+mn-cs"/>
              </a:rPr>
              <a:t>Cíle řízení identit v systému EZ: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cs-CZ" sz="1600" b="1" i="1" dirty="0" smtClean="0">
                <a:solidFill>
                  <a:srgbClr val="0000FF"/>
                </a:solidFill>
              </a:rPr>
              <a:t>Zajistit jednotný prostředek pro elektronickou identifikaci</a:t>
            </a:r>
            <a:r>
              <a:rPr lang="cs-CZ" sz="1600" dirty="0" smtClean="0"/>
              <a:t> – čipovou kartu obsahující osobní identifikační údaje, která se používá k prokázání identity - autentizaci k on-line službám. Čipová karta bude na nejvyšší úrovni důvěry.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cs-CZ" sz="1600" dirty="0" smtClean="0"/>
              <a:t>Nastavit systém a procesy pro vydávání karet </a:t>
            </a:r>
            <a:r>
              <a:rPr lang="cs-CZ" sz="1600" b="1" i="1" dirty="0" smtClean="0">
                <a:solidFill>
                  <a:srgbClr val="0000FF"/>
                </a:solidFill>
              </a:rPr>
              <a:t>co nejjednodušším</a:t>
            </a:r>
            <a:r>
              <a:rPr lang="cs-CZ" sz="1600" dirty="0" smtClean="0"/>
              <a:t> a nejméně zatěžujícím způsobem zdravotnickým pracovníkům v primární péči a dále pracovníkům v zaměstnaneckém poměru a maximálně využít existující infrastrukturu a procesy, jimiž poskytovatel zdravotních služeb disponuje.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cs-CZ" sz="1600" dirty="0" smtClean="0"/>
              <a:t>Využít </a:t>
            </a:r>
            <a:r>
              <a:rPr lang="cs-CZ" sz="1600" b="1" dirty="0" smtClean="0">
                <a:solidFill>
                  <a:srgbClr val="0000FF"/>
                </a:solidFill>
              </a:rPr>
              <a:t>existující infastrukturu </a:t>
            </a:r>
            <a:r>
              <a:rPr lang="cs-CZ" sz="1600" b="1" dirty="0" err="1" smtClean="0">
                <a:solidFill>
                  <a:srgbClr val="0000FF"/>
                </a:solidFill>
              </a:rPr>
              <a:t>eGovernmentu</a:t>
            </a:r>
            <a:r>
              <a:rPr lang="cs-CZ" sz="1600" b="1" dirty="0" smtClean="0">
                <a:solidFill>
                  <a:srgbClr val="0000FF"/>
                </a:solidFill>
              </a:rPr>
              <a:t> </a:t>
            </a:r>
            <a:r>
              <a:rPr lang="cs-CZ" sz="1600" dirty="0" smtClean="0"/>
              <a:t>a existující mechanismy vydávání a správy prostředků elektronické identifikace dle zákona o elektronické identifikaci.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cs-CZ" sz="1600" b="1" dirty="0" smtClean="0">
                <a:solidFill>
                  <a:srgbClr val="0000FF"/>
                </a:solidFill>
              </a:rPr>
              <a:t>Provázat zdroje údajů </a:t>
            </a:r>
            <a:r>
              <a:rPr lang="cs-CZ" sz="1600" dirty="0" smtClean="0"/>
              <a:t>(autoritativní registry resortu zdravotnictví) se systémy a procesy vydávání prostředků elektronické identifikace.</a:t>
            </a:r>
            <a:endParaRPr lang="cs-CZ" sz="1600" dirty="0"/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6283215" y="764704"/>
            <a:ext cx="16977" cy="5616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Šipka dolů 8"/>
          <p:cNvSpPr/>
          <p:nvPr/>
        </p:nvSpPr>
        <p:spPr bwMode="auto">
          <a:xfrm>
            <a:off x="7501621" y="1737683"/>
            <a:ext cx="235645" cy="14401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65006" y="3286725"/>
            <a:ext cx="1767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ea typeface="MS Mincho"/>
                <a:cs typeface="Times New Roman" panose="02020603050405020304" pitchFamily="18" charset="0"/>
              </a:rPr>
              <a:t>El. </a:t>
            </a:r>
            <a:r>
              <a:rPr lang="cs-CZ" dirty="0">
                <a:ea typeface="MS Mincho"/>
                <a:cs typeface="Times New Roman" panose="02020603050405020304" pitchFamily="18" charset="0"/>
              </a:rPr>
              <a:t>p</a:t>
            </a:r>
            <a:r>
              <a:rPr lang="cs-CZ" dirty="0" smtClean="0">
                <a:ea typeface="MS Mincho"/>
                <a:cs typeface="Times New Roman" panose="02020603050405020304" pitchFamily="18" charset="0"/>
              </a:rPr>
              <a:t>odpis</a:t>
            </a:r>
          </a:p>
          <a:p>
            <a:pPr algn="ctr"/>
            <a:r>
              <a:rPr lang="cs-CZ" dirty="0" smtClean="0"/>
              <a:t>(Autorizace)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360627" y="4005064"/>
            <a:ext cx="2715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500"/>
              </a:spcAft>
            </a:pPr>
            <a:r>
              <a:rPr lang="cs-CZ" sz="1600" kern="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budoucna bude nutné </a:t>
            </a:r>
            <a:r>
              <a:rPr lang="cs-CZ" sz="1600" b="1" kern="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zavést prostředky s vysokou úrovní záruky pro elektronický podpis </a:t>
            </a:r>
            <a:r>
              <a:rPr lang="cs-CZ" sz="1600" kern="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stejně jako pro elektronickou </a:t>
            </a:r>
            <a:r>
              <a:rPr lang="cs-CZ" sz="1600" kern="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identifikaci. Tento </a:t>
            </a:r>
            <a:r>
              <a:rPr lang="cs-CZ" sz="1600" kern="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požadavek je odůvodněn tím, že v běžné praxi existuje minimálně jedno zpracování s vysokým až velmi vysokým rizikem.</a:t>
            </a:r>
            <a:endParaRPr lang="cs-CZ" sz="16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7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72009" y="548680"/>
            <a:ext cx="8964487" cy="1896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endParaRPr lang="cs-CZ" sz="4000" dirty="0"/>
          </a:p>
          <a:p>
            <a:endParaRPr lang="cs-CZ" sz="4000" dirty="0"/>
          </a:p>
          <a:p>
            <a:endParaRPr lang="cs-CZ" sz="4000" dirty="0"/>
          </a:p>
          <a:p>
            <a:endParaRPr lang="cs-CZ" sz="4000" dirty="0"/>
          </a:p>
          <a:p>
            <a:endParaRPr lang="cs-CZ" sz="4000" dirty="0"/>
          </a:p>
          <a:p>
            <a:endParaRPr lang="cs-CZ" sz="4000" dirty="0"/>
          </a:p>
          <a:p>
            <a:r>
              <a:rPr lang="cs-CZ" sz="3600" i="1" dirty="0" smtClean="0"/>
              <a:t>Věcný záměr </a:t>
            </a:r>
            <a:r>
              <a:rPr lang="cs-CZ" sz="3600" i="1" dirty="0"/>
              <a:t>zákona o </a:t>
            </a:r>
            <a:r>
              <a:rPr lang="cs-CZ" sz="3600" i="1" dirty="0" smtClean="0"/>
              <a:t>EZ</a:t>
            </a:r>
          </a:p>
          <a:p>
            <a:endParaRPr lang="cs-CZ" sz="4000" dirty="0" smtClean="0"/>
          </a:p>
          <a:p>
            <a:r>
              <a:rPr lang="cs-CZ" sz="4800" dirty="0"/>
              <a:t>I</a:t>
            </a:r>
            <a:r>
              <a:rPr lang="cs-CZ" sz="4800" dirty="0" smtClean="0"/>
              <a:t>.</a:t>
            </a:r>
          </a:p>
          <a:p>
            <a:r>
              <a:rPr lang="cs-CZ" sz="4200" dirty="0" smtClean="0"/>
              <a:t>Cíle a principy</a:t>
            </a:r>
            <a:endParaRPr lang="cs-CZ" sz="4200" dirty="0"/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Řízení elektronických identit zdravotnických pracovníků – možná řešení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4744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Legislativní opatření umožní jednotlivým subjektům používat navržené procesy autentizace a autorizace a zajistí všem zdravotnickým pracovníkům nosič identity (kartičku, Token, atd.), která bude vydávaná státem a bude v souladu s oborovými standardy typu QSCD.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V nemocnicích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Možnost: certifikáty by mohly být umístěny na technických prostředcích (kartách) poskytovaných již nyní lékařům v nemocnicích, kde jednotlivá zdravotnická zařízení mají uzavřeny komerční smlouvy s poskytovateli kvalifikovaných certifikátů a tito tak mají v nemocnicích své pobočky pro vydávání certifikátů lékařům. Je jistě účelné, aby se tato místa (kontaktní body certifikačních autorit), která vznikají již nyní, využila pro vydávání certifikátů a prostředků. Avšak je třeba si uvědomit, ž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 služba je komerční a musí se posoudit, jak zajistit její financování tak, aby byla ideálně zcela zdarma pro lékaře, zdravotnické pracovníky i poskytovatele a přijatelně nákladná pro stát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neboť kvalifikované certifikáty jsou dosud vydávány pouze na komerční bázi.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B. Pro primární péči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Vydávání těchto prostředků a certifikátů na pobočkách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check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-point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8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Elektronické identity v praxi </a:t>
            </a:r>
            <a:endParaRPr lang="cs-CZ" sz="2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4744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Ideální postup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identifikace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autentizace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 </a:t>
            </a:r>
            <a:r>
              <a:rPr kumimoji="0" 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autorizace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zdravotnického pracovníka by mohl následně vypadat takto: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Zdravotnický pracovník se přihlašuje k poskytovateli služby (do systému poskytovatele zdravotních služeb, propojeného s NIA), například do systému pro vytvoření elektronické neschopenky.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Systém poskytovatele zdravotních služeb si vyžádá od NIA informaci o identitě zdravotnického pracovníka, nebo tuto službu zprostředkuje IDRR. NIA ve spolupráci s poskytovatelem zdravotnického prostředku provede identifikaci a autentizaci (zkontroluje fyzický prostředek, zeptá se na PIN atd.) a jako výstup předá unikátní bezvýznamový identifikátor autentizované osoby BSI, ve formě tzv. SAML tokenu spolu se jménem, příjmením, datem narození atd., zpět dotazujícímu se systému PZS.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Systém poskytovatele zdravotních služeb se po obdržení základních informací od NIA zeptá ve své režii ARZP a ARPZS na další doplňující atributy a role v registru </a:t>
            </a: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práv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+mn-cs"/>
              </a:rPr>
              <a:t>a mandátů. K identifikaci zdravotnického pracovníka v ARZP si Systém poskytovatele zdravotních služeb prostřednictvím IDRR nejprve převede BSI na AIFO a s jeho pomocí adresuje zdravotnického pracovníka v systému.</a:t>
            </a:r>
          </a:p>
        </p:txBody>
      </p:sp>
    </p:spTree>
    <p:extLst>
      <p:ext uri="{BB962C8B-B14F-4D97-AF65-F5344CB8AC3E}">
        <p14:creationId xmlns:p14="http://schemas.microsoft.com/office/powerpoint/2010/main" val="39827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1124744"/>
            <a:ext cx="8964487" cy="1896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Elektronická zdravotnická dokumentace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7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err="1" smtClean="0"/>
              <a:t>eZD</a:t>
            </a:r>
            <a:r>
              <a:rPr lang="cs-CZ" sz="2200" dirty="0" smtClean="0"/>
              <a:t>: základní principy 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7522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Základní principy vztahující</a:t>
            </a:r>
            <a:r>
              <a:rPr kumimoji="0" lang="cs-CZ" sz="1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se k </a:t>
            </a:r>
            <a:r>
              <a:rPr kumimoji="0" lang="cs-CZ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eZD</a:t>
            </a:r>
            <a:r>
              <a:rPr kumimoji="0" lang="cs-CZ" sz="1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</a:rPr>
              <a:t>V rámci systému EZ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nebude budován žádný centrální sklad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</a:rPr>
              <a:t>(centrální úložiště) s obsahem zdravotnické dokumentace 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solidFill>
                  <a:srgbClr val="292929"/>
                </a:solidFill>
              </a:rPr>
              <a:t>	-&gt; </a:t>
            </a:r>
            <a:r>
              <a:rPr lang="cs-CZ" sz="1600" dirty="0" err="1" smtClean="0">
                <a:solidFill>
                  <a:srgbClr val="292929"/>
                </a:solidFill>
              </a:rPr>
              <a:t>eZD</a:t>
            </a:r>
            <a:r>
              <a:rPr lang="cs-CZ" sz="1600" dirty="0" smtClean="0">
                <a:solidFill>
                  <a:srgbClr val="292929"/>
                </a:solidFill>
              </a:rPr>
              <a:t> uložená </a:t>
            </a:r>
            <a:r>
              <a:rPr lang="cs-CZ" sz="1600" dirty="0">
                <a:solidFill>
                  <a:srgbClr val="292929"/>
                </a:solidFill>
              </a:rPr>
              <a:t>v IS poskytovatelů ZS a správců osobních zdravotních záznamů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</a:rPr>
              <a:t>eZD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</a:rPr>
              <a:t> bude ustanovena jako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rovnocenná s listinnou formou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solidFill>
                  <a:srgbClr val="292929"/>
                </a:solidFill>
                <a:latin typeface="Trebuchet MS"/>
              </a:rPr>
              <a:t>-&gt;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</a:rPr>
              <a:t>včetně všech procesů,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</a:rPr>
              <a:t> odpovědností při správě a zabezpečení</a:t>
            </a:r>
            <a:endParaRPr lang="cs-CZ" sz="1600" dirty="0">
              <a:solidFill>
                <a:srgbClr val="292929"/>
              </a:solidFill>
              <a:latin typeface="Trebuchet MS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sz="1600" dirty="0" smtClean="0">
                <a:solidFill>
                  <a:srgbClr val="292929"/>
                </a:solidFill>
              </a:rPr>
              <a:t>Elektronický </a:t>
            </a:r>
            <a:r>
              <a:rPr lang="cs-CZ" sz="1600" dirty="0">
                <a:solidFill>
                  <a:srgbClr val="292929"/>
                </a:solidFill>
              </a:rPr>
              <a:t>dokument je považován za součást </a:t>
            </a:r>
            <a:r>
              <a:rPr lang="cs-CZ" sz="1600" dirty="0" err="1">
                <a:solidFill>
                  <a:srgbClr val="292929"/>
                </a:solidFill>
              </a:rPr>
              <a:t>eZD</a:t>
            </a:r>
            <a:r>
              <a:rPr lang="cs-CZ" sz="1600" dirty="0">
                <a:solidFill>
                  <a:srgbClr val="292929"/>
                </a:solidFill>
              </a:rPr>
              <a:t> jen v případě, že je </a:t>
            </a:r>
            <a:r>
              <a:rPr lang="cs-CZ" sz="1600" b="1" dirty="0">
                <a:solidFill>
                  <a:srgbClr val="FF0000"/>
                </a:solidFill>
              </a:rPr>
              <a:t>elektronicky podepsán </a:t>
            </a:r>
            <a:r>
              <a:rPr lang="cs-CZ" sz="1600" dirty="0">
                <a:solidFill>
                  <a:srgbClr val="292929"/>
                </a:solidFill>
              </a:rPr>
              <a:t>kvalifikovaným elektronickým podpisem osoby oprávněné k vedení </a:t>
            </a:r>
            <a:r>
              <a:rPr lang="cs-CZ" sz="1600" dirty="0" err="1">
                <a:solidFill>
                  <a:srgbClr val="292929"/>
                </a:solidFill>
              </a:rPr>
              <a:t>eZD</a:t>
            </a:r>
            <a:r>
              <a:rPr lang="cs-CZ" sz="1600" dirty="0">
                <a:solidFill>
                  <a:srgbClr val="292929"/>
                </a:solidFill>
              </a:rPr>
              <a:t> a elektronickou pečetí poskytovatele zdravotních služeb.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sz="1600" b="1" dirty="0" smtClean="0">
                <a:solidFill>
                  <a:srgbClr val="FF0000"/>
                </a:solidFill>
              </a:rPr>
              <a:t>Budou zachována všechna práva pacientů</a:t>
            </a:r>
            <a:r>
              <a:rPr lang="cs-CZ" sz="1600" dirty="0" smtClean="0">
                <a:solidFill>
                  <a:srgbClr val="292929"/>
                </a:solidFill>
              </a:rPr>
              <a:t> upravit a nastavit viditelnost své dokumentace a nastavit pravidla jejího sdílení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sz="1600" b="1" dirty="0">
                <a:solidFill>
                  <a:srgbClr val="FF0000"/>
                </a:solidFill>
              </a:rPr>
              <a:t>Vybrané typy </a:t>
            </a:r>
            <a:r>
              <a:rPr lang="cs-CZ" sz="1600" b="1" dirty="0" err="1">
                <a:solidFill>
                  <a:srgbClr val="FF0000"/>
                </a:solidFill>
              </a:rPr>
              <a:t>eZD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292929"/>
                </a:solidFill>
              </a:rPr>
              <a:t>(např. propouštěcí zpráva, laboratorní výsledky) </a:t>
            </a:r>
            <a:r>
              <a:rPr lang="cs-CZ" sz="1600" dirty="0">
                <a:solidFill>
                  <a:srgbClr val="000000"/>
                </a:solidFill>
              </a:rPr>
              <a:t>bude </a:t>
            </a:r>
            <a:r>
              <a:rPr lang="cs-CZ" sz="1600" dirty="0" smtClean="0">
                <a:solidFill>
                  <a:srgbClr val="000000"/>
                </a:solidFill>
              </a:rPr>
              <a:t>PZS </a:t>
            </a:r>
            <a:r>
              <a:rPr lang="cs-CZ" sz="1600" b="1" dirty="0" smtClean="0">
                <a:solidFill>
                  <a:srgbClr val="FF0000"/>
                </a:solidFill>
              </a:rPr>
              <a:t>povinen </a:t>
            </a:r>
            <a:r>
              <a:rPr lang="cs-CZ" sz="1600" b="1" dirty="0">
                <a:solidFill>
                  <a:srgbClr val="FF0000"/>
                </a:solidFill>
              </a:rPr>
              <a:t>evidovat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b="1" dirty="0">
                <a:solidFill>
                  <a:srgbClr val="FF0000"/>
                </a:solidFill>
              </a:rPr>
              <a:t>v centrálním indexu </a:t>
            </a:r>
            <a:r>
              <a:rPr lang="cs-CZ" sz="1600" b="1" dirty="0" err="1">
                <a:solidFill>
                  <a:srgbClr val="FF0000"/>
                </a:solidFill>
              </a:rPr>
              <a:t>eZD</a:t>
            </a:r>
            <a:endParaRPr lang="cs-CZ" sz="1600" b="1" dirty="0">
              <a:solidFill>
                <a:srgbClr val="FF0000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Elektronická zdravotnická dokumentace </a:t>
            </a:r>
            <a:br>
              <a:rPr lang="cs-CZ" sz="2200" dirty="0"/>
            </a:br>
            <a:r>
              <a:rPr lang="cs-CZ" sz="2200" dirty="0"/>
              <a:t>- definice a atributy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412776"/>
            <a:ext cx="828092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Primární využití eZD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odpovídá využití současné listinné podoby ZD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Mezi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sekundární použití eZD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patří: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cs-CZ" b="1" dirty="0" smtClean="0">
                <a:solidFill>
                  <a:srgbClr val="0000FF"/>
                </a:solidFill>
                <a:latin typeface="Trebuchet MS"/>
              </a:rPr>
              <a:t>Sdílení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/poskytování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kopií a výpisů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eZD mezi poskytovateli ZS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Přenos eZD do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osobního úložiště zdravotních záznamů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pacienta (osobní EHR systém)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Vzdálený přístup k eZD (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sdílení eZD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Poskytování dat pro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statistická hodnocení a analýzu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FF0000"/>
                </a:solidFill>
              </a:rPr>
              <a:t>Nárok </a:t>
            </a:r>
            <a:r>
              <a:rPr lang="cs-CZ" b="1" dirty="0">
                <a:solidFill>
                  <a:srgbClr val="FF0000"/>
                </a:solidFill>
              </a:rPr>
              <a:t>na kopii </a:t>
            </a:r>
            <a:r>
              <a:rPr lang="cs-CZ" b="1" dirty="0" err="1">
                <a:solidFill>
                  <a:srgbClr val="FF0000"/>
                </a:solidFill>
              </a:rPr>
              <a:t>eZD</a:t>
            </a:r>
            <a:r>
              <a:rPr lang="cs-CZ" b="1" dirty="0">
                <a:solidFill>
                  <a:srgbClr val="FF0000"/>
                </a:solidFill>
              </a:rPr>
              <a:t> má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Pacient, o němž je </a:t>
            </a:r>
            <a:r>
              <a:rPr lang="cs-CZ" sz="1600" dirty="0" smtClean="0"/>
              <a:t>vedena, </a:t>
            </a:r>
            <a:r>
              <a:rPr lang="cs-CZ" sz="1600" dirty="0"/>
              <a:t>ve stejném rozsahu jako má nárok na nahlížení do listinné ZD.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Registrující lékař pacienta ve stejném rozsahu jako v případě listinné podoby ZD. 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Jiný ošetřující lékař pacienta v rozsahu potřebném pro poskytnutí zdravotní služby.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600" dirty="0"/>
              <a:t>Zdravotní záchranná služba (ZZS</a:t>
            </a:r>
            <a:r>
              <a:rPr lang="cs-CZ" sz="1600" dirty="0" smtClean="0"/>
              <a:t>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71047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Elektronická zdravotnická dokumentace </a:t>
            </a:r>
            <a:br>
              <a:rPr lang="cs-CZ" sz="2200" dirty="0"/>
            </a:br>
            <a:r>
              <a:rPr lang="cs-CZ" sz="2200" dirty="0"/>
              <a:t>- potřebná úprava legislativy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1290" y="1268760"/>
            <a:ext cx="86044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00FF"/>
                </a:solidFill>
              </a:rPr>
              <a:t>Zákon musí upravit tyto oblasti vedení </a:t>
            </a:r>
            <a:r>
              <a:rPr lang="cs-CZ" b="1" dirty="0" err="1">
                <a:solidFill>
                  <a:srgbClr val="0000FF"/>
                </a:solidFill>
              </a:rPr>
              <a:t>eZD</a:t>
            </a:r>
            <a:r>
              <a:rPr lang="cs-CZ" b="1" dirty="0">
                <a:solidFill>
                  <a:srgbClr val="0000FF"/>
                </a:solidFill>
              </a:rPr>
              <a:t>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Definice nezbytných náležitostí a minimálního rozsahu (struktura, povinné číselníky, metody identifikace a hlášení)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Definice zodpovědnosti za správu </a:t>
            </a:r>
            <a:r>
              <a:rPr lang="cs-CZ" dirty="0" err="1"/>
              <a:t>eZD</a:t>
            </a:r>
            <a:r>
              <a:rPr lang="cs-CZ" dirty="0"/>
              <a:t> (povinnosti registrujícího lékaře, povinnosti správce </a:t>
            </a:r>
            <a:r>
              <a:rPr lang="cs-CZ" dirty="0" err="1"/>
              <a:t>eZD</a:t>
            </a:r>
            <a:r>
              <a:rPr lang="cs-CZ" dirty="0"/>
              <a:t>, povinnosti PZS, …..)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Určení formy zajištění autenticity </a:t>
            </a:r>
            <a:r>
              <a:rPr lang="cs-CZ" dirty="0" smtClean="0"/>
              <a:t>a autorizace záznamu </a:t>
            </a:r>
            <a:r>
              <a:rPr lang="cs-CZ" dirty="0"/>
              <a:t>v </a:t>
            </a:r>
            <a:r>
              <a:rPr lang="cs-CZ" dirty="0" err="1"/>
              <a:t>eZD</a:t>
            </a:r>
            <a:r>
              <a:rPr lang="cs-CZ" dirty="0"/>
              <a:t> (elektronické podepisování a pečetění)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Definice pravidel pro zpřístupnění </a:t>
            </a:r>
            <a:r>
              <a:rPr lang="cs-CZ" dirty="0" err="1"/>
              <a:t>eZD</a:t>
            </a:r>
            <a:r>
              <a:rPr lang="cs-CZ" dirty="0"/>
              <a:t> a sdílení </a:t>
            </a:r>
            <a:r>
              <a:rPr lang="cs-CZ" dirty="0" err="1"/>
              <a:t>eZD</a:t>
            </a:r>
            <a:endParaRPr lang="cs-CZ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Definice úrovně zabezpečení systému, ve kterém je vedena </a:t>
            </a:r>
            <a:r>
              <a:rPr lang="cs-CZ" dirty="0" err="1"/>
              <a:t>eZD</a:t>
            </a:r>
            <a:endParaRPr lang="cs-CZ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Stanovení procesu archivace a skartace </a:t>
            </a:r>
            <a:r>
              <a:rPr lang="cs-CZ" dirty="0" err="1"/>
              <a:t>eZD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0000FF"/>
                </a:solidFill>
              </a:rPr>
              <a:t>Stanovení rozsahu povinnosti PZS evidovat vybrané typy </a:t>
            </a:r>
            <a:r>
              <a:rPr lang="cs-CZ" b="1" dirty="0" err="1">
                <a:solidFill>
                  <a:srgbClr val="0000FF"/>
                </a:solidFill>
              </a:rPr>
              <a:t>eZD</a:t>
            </a:r>
            <a:r>
              <a:rPr lang="cs-CZ" b="1" dirty="0">
                <a:solidFill>
                  <a:srgbClr val="0000FF"/>
                </a:solidFill>
              </a:rPr>
              <a:t> v centrálním indexu </a:t>
            </a:r>
            <a:r>
              <a:rPr lang="cs-CZ" b="1" dirty="0" err="1">
                <a:solidFill>
                  <a:srgbClr val="0000FF"/>
                </a:solidFill>
              </a:rPr>
              <a:t>eZD</a:t>
            </a:r>
            <a:endParaRPr lang="cs-CZ" b="1" dirty="0">
              <a:solidFill>
                <a:srgbClr val="0000FF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212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Index elektronické zdravotnické dokumentace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215362"/>
            <a:ext cx="83529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Právním předpisem bude vybrané typy EZD poskytovatel zdravotních služeb povinen evidovat v centrálním indexu EZD (do 24 hodin od jejího vzniku). </a:t>
            </a:r>
          </a:p>
          <a:p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V indexu EZD je evidována jednoznačná identifikace EZD, identifikace pacienta, identifikace poskytovatele, kde EZD vnikla, časový údaj pořízení EZD a popisná </a:t>
            </a:r>
            <a:r>
              <a:rPr lang="cs-CZ" dirty="0" err="1"/>
              <a:t>metadata</a:t>
            </a:r>
            <a:r>
              <a:rPr lang="cs-CZ" dirty="0"/>
              <a:t> dle typu EZD</a:t>
            </a:r>
            <a:r>
              <a:rPr lang="en-US" dirty="0"/>
              <a:t> </a:t>
            </a:r>
            <a:r>
              <a:rPr lang="cs-CZ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V případě, že jde o sdílenou EZD, je uvedena informace o přístupovém místě k EZD.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Přesnou podobu záznamu v indexu definuje právní předpis.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Index EZD je součástí IDRR a je komponentou NZIS.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 smtClean="0">
                <a:solidFill>
                  <a:srgbClr val="FF0000"/>
                </a:solidFill>
              </a:rPr>
              <a:t>Pacient nebude </a:t>
            </a:r>
            <a:r>
              <a:rPr lang="cs-CZ" i="1" dirty="0">
                <a:solidFill>
                  <a:srgbClr val="FF0000"/>
                </a:solidFill>
              </a:rPr>
              <a:t>mít možnost prostřednictvím Registru </a:t>
            </a:r>
            <a:r>
              <a:rPr lang="cs-CZ" i="1" dirty="0" smtClean="0">
                <a:solidFill>
                  <a:srgbClr val="FF0000"/>
                </a:solidFill>
              </a:rPr>
              <a:t>práv a mandátů zakázat </a:t>
            </a:r>
            <a:r>
              <a:rPr lang="cs-CZ" i="1" dirty="0">
                <a:solidFill>
                  <a:srgbClr val="FF0000"/>
                </a:solidFill>
              </a:rPr>
              <a:t>tvorbu indexu své EZD. </a:t>
            </a:r>
            <a:r>
              <a:rPr lang="cs-CZ" i="1" dirty="0" smtClean="0">
                <a:solidFill>
                  <a:srgbClr val="FF0000"/>
                </a:solidFill>
              </a:rPr>
              <a:t>PZS bude mít povinnost </a:t>
            </a:r>
            <a:r>
              <a:rPr lang="cs-CZ" i="1" dirty="0" err="1">
                <a:solidFill>
                  <a:srgbClr val="FF0000"/>
                </a:solidFill>
              </a:rPr>
              <a:t>zaindexovat</a:t>
            </a:r>
            <a:r>
              <a:rPr lang="cs-CZ" i="1" dirty="0">
                <a:solidFill>
                  <a:srgbClr val="FF0000"/>
                </a:solidFill>
              </a:rPr>
              <a:t> vytvořené </a:t>
            </a:r>
            <a:r>
              <a:rPr lang="cs-CZ" i="1" dirty="0" err="1" smtClean="0">
                <a:solidFill>
                  <a:srgbClr val="FF0000"/>
                </a:solidFill>
              </a:rPr>
              <a:t>eZD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bude </a:t>
            </a:r>
            <a:r>
              <a:rPr lang="cs-CZ" i="1" dirty="0" smtClean="0">
                <a:solidFill>
                  <a:srgbClr val="FF0000"/>
                </a:solidFill>
              </a:rPr>
              <a:t>plošná. Pacient bude mít plné právo nastavit viditelnost a pravidla sdílení indexu </a:t>
            </a:r>
            <a:r>
              <a:rPr lang="cs-CZ" i="1" dirty="0" err="1" smtClean="0">
                <a:solidFill>
                  <a:srgbClr val="FF0000"/>
                </a:solidFill>
              </a:rPr>
              <a:t>eZD</a:t>
            </a:r>
            <a:r>
              <a:rPr lang="cs-CZ" i="1" dirty="0" smtClean="0">
                <a:solidFill>
                  <a:srgbClr val="FF0000"/>
                </a:solidFill>
              </a:rPr>
              <a:t>, stejně jako vlastní </a:t>
            </a:r>
            <a:r>
              <a:rPr lang="cs-CZ" i="1" dirty="0" err="1" smtClean="0">
                <a:solidFill>
                  <a:srgbClr val="FF0000"/>
                </a:solidFill>
              </a:rPr>
              <a:t>eZD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endParaRPr lang="cs-CZ" i="1" dirty="0">
              <a:solidFill>
                <a:srgbClr val="FF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49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Index elektronické zdravotnické dokumentace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215362"/>
            <a:ext cx="8352928" cy="544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Referenční údaje vedené v centrálním indexu ZD</a:t>
            </a:r>
            <a:endParaRPr lang="cs-CZ" dirty="0">
              <a:solidFill>
                <a:srgbClr val="0000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identifikační údaje zprávy </a:t>
            </a:r>
            <a:r>
              <a:rPr lang="cs-CZ" sz="1600" dirty="0"/>
              <a:t>(indexované části ZD) umožňující její jednoznačnou identifikaci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interní identifikátory zprávy </a:t>
            </a:r>
            <a:r>
              <a:rPr lang="cs-CZ" sz="1600" dirty="0"/>
              <a:t>umožňující zprávu určit v IS poskytovatele zprávy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identifikační údaje osoby, </a:t>
            </a:r>
            <a:r>
              <a:rPr lang="cs-CZ" sz="1600" dirty="0"/>
              <a:t>ke které se vztahuje daná datová zpráva (pacienta, pojištěnce, občana), umožňující její jednoznačnou identifikaci prostřednictvím služeb autoritativních registrů resortu MZ a základních registrů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identifikační údaje poskytovatele zdravotních služeb </a:t>
            </a:r>
            <a:r>
              <a:rPr lang="cs-CZ" sz="1600" dirty="0"/>
              <a:t>umožňující jeho jednoznačnou identifikaci prostřednictvím služeb autoritativních registrů resortu MZ a základních registrů, který zprávu vytvořil či pozměnil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identifikační údaje zdravotnického pracovníka </a:t>
            </a:r>
            <a:r>
              <a:rPr lang="cs-CZ" sz="1600" dirty="0"/>
              <a:t>umožňující jeho jednoznačnou identifikaci prostřednictvím služeb autoritativních registrů resortu MZ a základních registrů, který zprávu vytvořil či pozměnil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Datum a čas vytvoření </a:t>
            </a:r>
            <a:r>
              <a:rPr lang="cs-CZ" sz="1600" dirty="0"/>
              <a:t>datové zprávy, datum a čas pozměnění datové zprávy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Typ datové zprávy </a:t>
            </a:r>
            <a:r>
              <a:rPr lang="cs-CZ" sz="1600" dirty="0"/>
              <a:t>rozlišující její charakter ve vztahu k ZD, dle číselníku ZD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FF"/>
                </a:solidFill>
              </a:rPr>
              <a:t>Metadata</a:t>
            </a:r>
            <a:r>
              <a:rPr lang="cs-CZ" sz="1600" dirty="0">
                <a:solidFill>
                  <a:srgbClr val="0000FF"/>
                </a:solidFill>
              </a:rPr>
              <a:t> datové zprávy</a:t>
            </a:r>
            <a:r>
              <a:rPr lang="cs-CZ" sz="1600" dirty="0"/>
              <a:t>, dle typu datové zprávy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Kontrolní data datové zprávy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600" dirty="0"/>
              <a:t>V případě sdílené EZD jednoznačnou </a:t>
            </a:r>
            <a:r>
              <a:rPr lang="cs-CZ" sz="1600" dirty="0">
                <a:solidFill>
                  <a:srgbClr val="0000FF"/>
                </a:solidFill>
              </a:rPr>
              <a:t>cestu do sdíleného úložiště EZD</a:t>
            </a:r>
            <a:r>
              <a:rPr lang="cs-CZ" sz="1600" dirty="0"/>
              <a:t>, kde je zpráva uložena</a:t>
            </a:r>
          </a:p>
          <a:p>
            <a:r>
              <a:rPr lang="cs-CZ" dirty="0"/>
              <a:t> 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12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Navržené služby EZ ve vztahu k </a:t>
            </a:r>
            <a:r>
              <a:rPr lang="cs-CZ" sz="2200" dirty="0" err="1" smtClean="0"/>
              <a:t>eZD</a:t>
            </a:r>
            <a:endParaRPr lang="cs-CZ" sz="22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48695"/>
              </p:ext>
            </p:extLst>
          </p:nvPr>
        </p:nvGraphicFramePr>
        <p:xfrm>
          <a:off x="323528" y="1670671"/>
          <a:ext cx="8496945" cy="4685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837705583"/>
                    </a:ext>
                  </a:extLst>
                </a:gridCol>
                <a:gridCol w="1133190">
                  <a:extLst>
                    <a:ext uri="{9D8B030D-6E8A-4147-A177-3AD203B41FA5}">
                      <a16:colId xmlns:a16="http://schemas.microsoft.com/office/drawing/2014/main" val="380827011"/>
                    </a:ext>
                  </a:extLst>
                </a:gridCol>
                <a:gridCol w="2035162">
                  <a:extLst>
                    <a:ext uri="{9D8B030D-6E8A-4147-A177-3AD203B41FA5}">
                      <a16:colId xmlns:a16="http://schemas.microsoft.com/office/drawing/2014/main" val="3254287532"/>
                    </a:ext>
                  </a:extLst>
                </a:gridCol>
                <a:gridCol w="1758972">
                  <a:extLst>
                    <a:ext uri="{9D8B030D-6E8A-4147-A177-3AD203B41FA5}">
                      <a16:colId xmlns:a16="http://schemas.microsoft.com/office/drawing/2014/main" val="2618419796"/>
                    </a:ext>
                  </a:extLst>
                </a:gridCol>
                <a:gridCol w="2273477">
                  <a:extLst>
                    <a:ext uri="{9D8B030D-6E8A-4147-A177-3AD203B41FA5}">
                      <a16:colId xmlns:a16="http://schemas.microsoft.com/office/drawing/2014/main" val="682050392"/>
                    </a:ext>
                  </a:extLst>
                </a:gridCol>
              </a:tblGrid>
              <a:tr h="76006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err="1">
                          <a:effectLst/>
                        </a:rPr>
                        <a:t>eHealth</a:t>
                      </a:r>
                      <a:r>
                        <a:rPr lang="cs-CZ" sz="1400" dirty="0">
                          <a:effectLst/>
                        </a:rPr>
                        <a:t> služba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Pacient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Poskytovatel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56060"/>
                  </a:ext>
                </a:extLst>
              </a:tr>
              <a:tr h="184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Slovní popis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Slovní popis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extLst>
                  <a:ext uri="{0D108BD9-81ED-4DB2-BD59-A6C34878D82A}">
                    <a16:rowId xmlns:a16="http://schemas.microsoft.com/office/drawing/2014/main" val="3159605133"/>
                  </a:ext>
                </a:extLst>
              </a:tr>
              <a:tr h="857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Sdílení </a:t>
                      </a:r>
                      <a:r>
                        <a:rPr lang="cs-CZ" sz="1400" dirty="0" err="1">
                          <a:effectLst/>
                        </a:rPr>
                        <a:t>eZD</a:t>
                      </a:r>
                      <a:r>
                        <a:rPr lang="cs-CZ" sz="1400" dirty="0">
                          <a:effectLst/>
                        </a:rPr>
                        <a:t> mezi PZS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Povinné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Povinnost předávání je zakotvena v zákoně o zdravotních službách. Pacient nemá právo rozhodovat ani o elektronické formě </a:t>
                      </a:r>
                      <a:r>
                        <a:rPr lang="cs-CZ" sz="1400" dirty="0" smtClean="0">
                          <a:effectLst/>
                        </a:rPr>
                        <a:t>sdílení.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Povinné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Budou platit stejná pravidla jako pro listinnou ZD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extLst>
                  <a:ext uri="{0D108BD9-81ED-4DB2-BD59-A6C34878D82A}">
                    <a16:rowId xmlns:a16="http://schemas.microsoft.com/office/drawing/2014/main" val="1871877253"/>
                  </a:ext>
                </a:extLst>
              </a:tr>
              <a:tr h="857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Index zdravotnické dokumentace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Povinné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Index je veden automaticky pro každého pacienta. Pacient má možnost omezit přístup ke svým záznamům v indexu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Povinné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Poskytovatelé a „poskytovatelé SZZ“ mají povinnost do indexu zapisovat informace o stanovených typech zdravotnické dokumentace v rozsahu určených </a:t>
                      </a:r>
                      <a:r>
                        <a:rPr lang="cs-CZ" sz="1400" dirty="0" err="1">
                          <a:effectLst/>
                        </a:rPr>
                        <a:t>metadat</a:t>
                      </a:r>
                      <a:r>
                        <a:rPr lang="cs-CZ" sz="1400" dirty="0">
                          <a:effectLst/>
                        </a:rPr>
                        <a:t>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extLst>
                  <a:ext uri="{0D108BD9-81ED-4DB2-BD59-A6C34878D82A}">
                    <a16:rowId xmlns:a16="http://schemas.microsoft.com/office/drawing/2014/main" val="2404137274"/>
                  </a:ext>
                </a:extLst>
              </a:tr>
            </a:tbl>
          </a:graphicData>
        </a:graphic>
      </p:graphicFrame>
      <p:pic>
        <p:nvPicPr>
          <p:cNvPr id="7" name="Picture 28" descr="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839787" cy="792162"/>
          </a:xfrm>
          <a:prstGeom prst="rect">
            <a:avLst/>
          </a:prstGeom>
          <a:noFill/>
          <a:ln w="38100">
            <a:solidFill>
              <a:srgbClr val="7DA7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Letecký snímek Nemocnice Blansk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5015"/>
            <a:ext cx="798512" cy="763587"/>
          </a:xfrm>
          <a:prstGeom prst="rect">
            <a:avLst/>
          </a:prstGeom>
          <a:noFill/>
          <a:ln w="38100">
            <a:solidFill>
              <a:srgbClr val="7DA7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21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Navržené služby EZ ve vztahu k </a:t>
            </a:r>
            <a:r>
              <a:rPr lang="cs-CZ" sz="2200" dirty="0" err="1" smtClean="0"/>
              <a:t>eZD</a:t>
            </a:r>
            <a:endParaRPr lang="cs-CZ" sz="22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61655"/>
              </p:ext>
            </p:extLst>
          </p:nvPr>
        </p:nvGraphicFramePr>
        <p:xfrm>
          <a:off x="251520" y="1340769"/>
          <a:ext cx="8496945" cy="5193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837705583"/>
                    </a:ext>
                  </a:extLst>
                </a:gridCol>
                <a:gridCol w="1133190">
                  <a:extLst>
                    <a:ext uri="{9D8B030D-6E8A-4147-A177-3AD203B41FA5}">
                      <a16:colId xmlns:a16="http://schemas.microsoft.com/office/drawing/2014/main" val="380827011"/>
                    </a:ext>
                  </a:extLst>
                </a:gridCol>
                <a:gridCol w="2395202">
                  <a:extLst>
                    <a:ext uri="{9D8B030D-6E8A-4147-A177-3AD203B41FA5}">
                      <a16:colId xmlns:a16="http://schemas.microsoft.com/office/drawing/2014/main" val="325428753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18419796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val="682050392"/>
                    </a:ext>
                  </a:extLst>
                </a:gridCol>
              </a:tblGrid>
              <a:tr h="56567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err="1">
                          <a:effectLst/>
                        </a:rPr>
                        <a:t>eHealth</a:t>
                      </a:r>
                      <a:r>
                        <a:rPr lang="cs-CZ" sz="1400" dirty="0">
                          <a:effectLst/>
                        </a:rPr>
                        <a:t> služba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Pacient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Poskytovatel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56060"/>
                  </a:ext>
                </a:extLst>
              </a:tr>
              <a:tr h="236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Slovní popis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Slovní popis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extLst>
                  <a:ext uri="{0D108BD9-81ED-4DB2-BD59-A6C34878D82A}">
                    <a16:rowId xmlns:a16="http://schemas.microsoft.com/office/drawing/2014/main" val="3159605133"/>
                  </a:ext>
                </a:extLst>
              </a:tr>
              <a:tr h="2038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Sdílený souhrn a </a:t>
                      </a:r>
                      <a:r>
                        <a:rPr lang="cs-CZ" sz="1400" dirty="0" err="1">
                          <a:effectLst/>
                        </a:rPr>
                        <a:t>emergentní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smtClean="0">
                          <a:effectLst/>
                        </a:rPr>
                        <a:t>záznam (EMZ)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err="1">
                          <a:effectLst/>
                        </a:rPr>
                        <a:t>Opt-out</a:t>
                      </a:r>
                      <a:r>
                        <a:rPr lang="cs-CZ" sz="1400" dirty="0">
                          <a:effectLst/>
                        </a:rPr>
                        <a:t> varianta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Bude předpokládán souhlas pacienta s vedením souhrnu, pacient má možnost </a:t>
                      </a:r>
                      <a:r>
                        <a:rPr lang="cs-CZ" sz="1400" dirty="0" err="1" smtClean="0">
                          <a:effectLst/>
                        </a:rPr>
                        <a:t>opt</a:t>
                      </a:r>
                      <a:r>
                        <a:rPr lang="cs-CZ" sz="1400" dirty="0" err="1">
                          <a:effectLst/>
                        </a:rPr>
                        <a:t>-</a:t>
                      </a:r>
                      <a:r>
                        <a:rPr lang="cs-CZ" sz="1400" dirty="0" err="1" smtClean="0">
                          <a:effectLst/>
                        </a:rPr>
                        <a:t>outu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Povinné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Registrující všeobecní praktičtí lékaři a praktičtí lékaři pro děti a dorost mají povinnost udržovat </a:t>
                      </a:r>
                      <a:r>
                        <a:rPr lang="cs-CZ" sz="1400" dirty="0" err="1">
                          <a:effectLst/>
                        </a:rPr>
                        <a:t>emergentní</a:t>
                      </a:r>
                      <a:r>
                        <a:rPr lang="cs-CZ" sz="1400" dirty="0">
                          <a:effectLst/>
                        </a:rPr>
                        <a:t> záznam o pacientovi, pokud je o pacientovi veden. Stát motivuje lékaře k vedení tohoto záznamu.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extLst>
                  <a:ext uri="{0D108BD9-81ED-4DB2-BD59-A6C34878D82A}">
                    <a16:rowId xmlns:a16="http://schemas.microsoft.com/office/drawing/2014/main" val="3030593612"/>
                  </a:ext>
                </a:extLst>
              </a:tr>
              <a:tr h="2343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Osobní zdravotní </a:t>
                      </a:r>
                      <a:r>
                        <a:rPr lang="cs-CZ" sz="1400" dirty="0" smtClean="0">
                          <a:effectLst/>
                        </a:rPr>
                        <a:t>záznam (OZZ)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Volitelné s nárokem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Stát umožní službu OZZ a zajistí i infrastrukturu pro její vedení v základním rozsahu, pacient se může rozhodnout, zda tuto službu nabízenou státem, nebo certifikovanými komerčními subjekty využije či ne.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Povinné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Poskytovatelé budou mít povinnost předávat </a:t>
                      </a:r>
                      <a:r>
                        <a:rPr lang="cs-CZ" sz="1400" dirty="0" smtClean="0">
                          <a:effectLst/>
                        </a:rPr>
                        <a:t>zdravotnickou </a:t>
                      </a:r>
                      <a:r>
                        <a:rPr lang="cs-CZ" sz="1400" dirty="0">
                          <a:effectLst/>
                        </a:rPr>
                        <a:t>dokumentaci ve státem stanoveném rozsahu.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2152" marR="62152" marT="0" marB="0" anchor="ctr"/>
                </a:tc>
                <a:extLst>
                  <a:ext uri="{0D108BD9-81ED-4DB2-BD59-A6C34878D82A}">
                    <a16:rowId xmlns:a16="http://schemas.microsoft.com/office/drawing/2014/main" val="3892480214"/>
                  </a:ext>
                </a:extLst>
              </a:tr>
            </a:tbl>
          </a:graphicData>
        </a:graphic>
      </p:graphicFrame>
      <p:pic>
        <p:nvPicPr>
          <p:cNvPr id="4" name="Picture 28" descr="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839787" cy="792162"/>
          </a:xfrm>
          <a:prstGeom prst="rect">
            <a:avLst/>
          </a:prstGeom>
          <a:noFill/>
          <a:ln w="38100">
            <a:solidFill>
              <a:srgbClr val="7DA7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 descr="Letecký snímek Nemocnice Blansk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4975"/>
            <a:ext cx="798512" cy="763587"/>
          </a:xfrm>
          <a:prstGeom prst="rect">
            <a:avLst/>
          </a:prstGeom>
          <a:noFill/>
          <a:ln w="38100">
            <a:solidFill>
              <a:srgbClr val="7DA7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7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0"/>
            <a:ext cx="7240042" cy="774700"/>
          </a:xfrm>
        </p:spPr>
        <p:txBody>
          <a:bodyPr/>
          <a:lstStyle/>
          <a:p>
            <a:r>
              <a:rPr lang="cs-CZ" dirty="0" err="1" smtClean="0"/>
              <a:t>eGovernment</a:t>
            </a:r>
            <a:r>
              <a:rPr lang="cs-CZ" dirty="0" smtClean="0"/>
              <a:t> – ochrana dat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0495" y="1484784"/>
            <a:ext cx="88204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Předkládaný návrh věcného záměru zákona o elektronizaci zdravotnictví se přímo i nepřímo dotýká zpracování osobních údajů, a to zvláštní kategorie osobních údajů, kam bezesporu ve smyslu platné právní úpravy EU spadají údaje o zdravotním stavu. </a:t>
            </a:r>
            <a:endParaRPr lang="cs-CZ" sz="2000" b="1" i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cs-CZ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Vzhledem </a:t>
            </a:r>
            <a:r>
              <a:rPr lang="cs-CZ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 tomu, že právní úprava ochrany osobních údajů je provedena jak v právním řádu České republiky, tak i </a:t>
            </a:r>
            <a:r>
              <a:rPr lang="cs-CZ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Obecném </a:t>
            </a:r>
            <a:r>
              <a:rPr lang="cs-CZ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nařízení o ochraně osobních údajů na úrovni EU, byla </a:t>
            </a:r>
            <a:r>
              <a:rPr lang="cs-CZ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zvolena </a:t>
            </a:r>
            <a:r>
              <a:rPr lang="cs-CZ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explicitní </a:t>
            </a:r>
            <a:r>
              <a:rPr lang="cs-CZ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úprava zákonem</a:t>
            </a:r>
            <a:r>
              <a:rPr lang="cs-CZ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Nastavením pravidel zákonem tak bude plně zajištěna ochrana soukromí a osobních údajů.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navrhované právní úpravě bude </a:t>
            </a:r>
            <a:r>
              <a:rPr lang="cs-CZ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přesně vymezen rozsah zpracovávaných údajů</a:t>
            </a:r>
            <a:r>
              <a:rPr lang="cs-CZ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respektována zásada přiměřenosti rozsahu ve vazbě na explicitně stanovený účel</a:t>
            </a:r>
            <a:r>
              <a:rPr lang="cs-CZ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zpracování osobních údajů, kterými jsou zejména splnění následujících celospolečenských potřeb kladených na rezort zdravotnictví</a:t>
            </a:r>
            <a:r>
              <a:rPr lang="cs-CZ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20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Cílem elektronického zdravotnictví je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používání pouze bezvýznamových identifikátorů AIFO případně bezvýznamového identifikátoru elektronického zdravotnictví</a:t>
            </a:r>
            <a:r>
              <a:rPr lang="cs-CZ" sz="20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 to unikátních pro každý jednotlivý zdravotní registr či informační systém nebo agendu.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692696"/>
            <a:ext cx="8964487" cy="1896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VI.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Registr práv a mandátů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Řízení přístupů a ochrany dat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9" y="1124744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práv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mandátů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Zásadní prostředek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pacienta k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udělení souhlasu/nesouhlasu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přístupem k registrovaným eHealth službám pro jiné osoby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může přístup udělit/zakázat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Lékařům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PZS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Příbuzným, resp. </a:t>
            </a:r>
            <a:r>
              <a:rPr lang="cs-CZ" dirty="0">
                <a:solidFill>
                  <a:srgbClr val="292929"/>
                </a:solidFill>
                <a:latin typeface="Trebuchet MS"/>
              </a:rPr>
              <a:t>o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sobám blízkým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Řešení pro zastupování např. rodič – dítě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Počítá se zvolenou výchozí politikou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opt-out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12278" y="5247334"/>
            <a:ext cx="8824218" cy="12780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 nebude mít vliv na stávající procesy vyžádání a předání dokumentace mezi poskytovateli.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 může udělit dalším osobám mandát k nakládání s jeho zdravotnickou dokumentací.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721536" cy="7215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7" y="27247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75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Registr </a:t>
            </a:r>
            <a:r>
              <a:rPr lang="cs-CZ" sz="2200" dirty="0" smtClean="0"/>
              <a:t>práv a mandátů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96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Systém v sobě bude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sdružovat možnost řídit práva přístupů ke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všem</a:t>
            </a:r>
            <a:r>
              <a:rPr kumimoji="0" lang="cs-CZ" sz="1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službám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datům EZ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a to včetně elektronické zdravotnické dokumentace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případně dostupné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 sdílených úložištích.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rgbClr val="292929"/>
              </a:solidFill>
              <a:latin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Systém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umožní jednomu subjektu delegovat práva na jiný subjekt –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správa mandátů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Systém bude součástí IDRR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bez této komponenty by nebylo možné řízení přístupů v rámci 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Systém umožní: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 má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možnost rozhodnout o nastavení přístupu k centrálním službám elektronického zdravotnictví pro definované kategorie zdravotnických pracovníků (ošetřující lékař,  lékárník, atp.). Má možnost přístup k centrálním službám a datovým zdrojům kdykoliv modifikovat.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Pacient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má možnost udělit/zakázat přístup ke svému záznamu v centrálních službách i jiné osobě (např. rodinnému příslušníkovi). Přístup může být trvalý, jednorázový či časově omezený (například pro vydávajícího lékárníka). </a:t>
            </a:r>
          </a:p>
        </p:txBody>
      </p:sp>
    </p:spTree>
    <p:extLst>
      <p:ext uri="{BB962C8B-B14F-4D97-AF65-F5344CB8AC3E}">
        <p14:creationId xmlns:p14="http://schemas.microsoft.com/office/powerpoint/2010/main" val="338462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Registr </a:t>
            </a:r>
            <a:r>
              <a:rPr lang="cs-CZ" sz="2200" dirty="0" smtClean="0"/>
              <a:t>práv a mandátů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96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Referenční údaje vedené v registru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práv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mandátů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identifikační údaje všech subjektů údajů umožňující jejich jednoznačnou identifikaci prostřednictvím služeb autoritativních registrů resortu MZ a základních registrů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identifikaci agend, kterou dané subjekty ve vztahu ke službám resortu vykonávají a identifikaci informačních systémů, prostřednictvím kterých je agenda vykonávána. Tato část může být technicky realizována jako samostatná komponenta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registru.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identifikaci služeb a datových zdrojů a jejich kategorie poskytovaných službami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eHealth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, kterých se souhlasy a nastavení přístupů a rolí týkají, včetně centrálního indexu zdravotnické dokumentace. Seznam těchto služeb je popsána jako samostatná komponenta IDRR – katalog služeb elektronického zdravotnictví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vazby, atributy a role, které umožňují definovat pro subjekty pravidla přístupu k údajům a službám, a to včetně údajů definujících a identifikujících případné zastupující osoby (mandáty), vykonávající tyto role</a:t>
            </a:r>
          </a:p>
        </p:txBody>
      </p:sp>
    </p:spTree>
    <p:extLst>
      <p:ext uri="{BB962C8B-B14F-4D97-AF65-F5344CB8AC3E}">
        <p14:creationId xmlns:p14="http://schemas.microsoft.com/office/powerpoint/2010/main" val="1688457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620688"/>
            <a:ext cx="8964487" cy="2304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VII.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Integrované datové rozhraní</a:t>
            </a:r>
            <a:r>
              <a:rPr kumimoji="0" lang="cs-CZ" sz="4200" b="1" i="0" u="none" strike="noStrike" kern="1200" cap="none" spc="0" normalizeH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resortu (IDRR)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 smtClean="0"/>
              <a:t>Integrované datové </a:t>
            </a:r>
            <a:r>
              <a:rPr lang="cs-CZ" sz="2200" dirty="0"/>
              <a:t>rozhraní resortu (IDRR)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340768"/>
            <a:ext cx="849694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Představuje základní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centrální infrastrukturní komponentu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Poskytuje infrastrukturu nezbytnou pro provoz a rozvoj služeb elektronického zdravotnictví, </a:t>
            </a:r>
            <a:r>
              <a:rPr kumimoji="0" lang="cs-CZ" sz="1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bez </a:t>
            </a:r>
            <a:r>
              <a:rPr kumimoji="0" lang="cs-CZ" sz="1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IDRR není </a:t>
            </a:r>
            <a:r>
              <a:rPr kumimoji="0" lang="cs-CZ" sz="1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možný plnohodnotný vznik a řízení služeb EZ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Poskytuje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údaje a sdílené služby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Umožňuje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zabezpečené sdílení dat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informací napříč poskytovateli zdravotní péče a zdravotnickými pracovníky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Zajišťuje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interoperabilitu systémů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služeb v resortu zdravotnictví a napojení na služby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eGovernmentu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97152"/>
            <a:ext cx="1396863" cy="13267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1986" y="5301208"/>
            <a:ext cx="5832648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IDRR je již budováno v rámci řešení projektu.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Termín kompletního dokončení: 31.12.2021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93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IDRR a jeho komponenty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688"/>
            <a:ext cx="1756903" cy="16687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980728"/>
            <a:ext cx="82809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Součástí IDRR budou: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Registr </a:t>
            </a:r>
            <a:r>
              <a:rPr lang="cs-CZ" dirty="0" smtClean="0"/>
              <a:t>práv </a:t>
            </a:r>
            <a:r>
              <a:rPr lang="cs-CZ" dirty="0"/>
              <a:t>a mandátů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Katalog služeb elektronického zdravotnictví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Datová rozhraní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Rozhraní pro výměnu dat a jejich dočasné úložiště, včetně ZD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Rozhraní pro komunikaci s dalšími komponentami </a:t>
            </a:r>
            <a:r>
              <a:rPr lang="cs-CZ" dirty="0" err="1"/>
              <a:t>EZd</a:t>
            </a:r>
            <a:r>
              <a:rPr lang="cs-CZ" dirty="0"/>
              <a:t>, zejména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Rozhraní pro komunikaci s autoritativním registrem PZS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Rozhraní pro komunikaci s autoritativním registrem ZP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Rozhraní pro komunikaci s autoritativním registrem </a:t>
            </a:r>
            <a:r>
              <a:rPr lang="cs-CZ" dirty="0" smtClean="0"/>
              <a:t>pacientů</a:t>
            </a: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Rozhraní pro komunikaci s centrálním indexem ZD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další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Autorizační brána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Notifikační služby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Bezpečnostní služby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Další infrastrukturní služby nezbytné pro běh služeb </a:t>
            </a:r>
            <a:r>
              <a:rPr lang="cs-CZ" dirty="0" err="1"/>
              <a:t>EZd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Propojení na základní registry státu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</a:rPr>
              <a:t>Zprostředkování přístupů poskytovatelům zdravotních služeb a dalším oprávněným subjektům v rámci </a:t>
            </a:r>
            <a:r>
              <a:rPr lang="cs-CZ" dirty="0" err="1">
                <a:solidFill>
                  <a:srgbClr val="FF0000"/>
                </a:solidFill>
              </a:rPr>
              <a:t>EZd</a:t>
            </a:r>
            <a:r>
              <a:rPr lang="cs-CZ" dirty="0">
                <a:solidFill>
                  <a:srgbClr val="FF0000"/>
                </a:solidFill>
              </a:rPr>
              <a:t> ke službám základních registrů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</a:rPr>
              <a:t>Vydávání vlastního resortního identifikátoru fyzické osoby (analogie ke službám ZR, resortní </a:t>
            </a:r>
            <a:r>
              <a:rPr lang="cs-CZ" dirty="0" err="1">
                <a:solidFill>
                  <a:srgbClr val="FF0000"/>
                </a:solidFill>
              </a:rPr>
              <a:t>eGovernment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258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260648"/>
            <a:ext cx="8964487" cy="2304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VIII.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Institucionalizace EZ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0"/>
            <a:ext cx="6952010" cy="774700"/>
          </a:xfrm>
        </p:spPr>
        <p:txBody>
          <a:bodyPr/>
          <a:lstStyle/>
          <a:p>
            <a:r>
              <a:rPr lang="cs-CZ" sz="2200" dirty="0"/>
              <a:t>Institucionalizace elektronického zdravotnictví I.</a:t>
            </a:r>
          </a:p>
        </p:txBody>
      </p:sp>
      <p:sp>
        <p:nvSpPr>
          <p:cNvPr id="3" name="Obdélník 2"/>
          <p:cNvSpPr/>
          <p:nvPr/>
        </p:nvSpPr>
        <p:spPr>
          <a:xfrm>
            <a:off x="-180528" y="1052736"/>
            <a:ext cx="8985751" cy="590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Ministerstvo zdravotnictví ČR </a:t>
            </a: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Zřizuje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NCeZ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 ÚZIS ČR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Odpovídá za řízení a poskytuje garance v oblasti EZ, garantuje legislativní zázemí EZ, pověřuje další instituce potřebnými mandáty pro elektronizaci</a:t>
            </a:r>
          </a:p>
          <a:p>
            <a:pPr marL="514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centrum pro elektronické zdravotnictví (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NCeZ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rgbClr val="292929"/>
                </a:solidFill>
              </a:rPr>
              <a:t>Koncepční, strategické a programové řízení elektronizace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rgbClr val="292929"/>
                </a:solidFill>
              </a:rPr>
              <a:t>Zajištění interoperability, standardizace, certifikačního procesu pro dodavatele … garant standardizace v oblasti </a:t>
            </a:r>
            <a:r>
              <a:rPr lang="cs-CZ" dirty="0" smtClean="0">
                <a:solidFill>
                  <a:srgbClr val="292929"/>
                </a:solidFill>
              </a:rPr>
              <a:t>EZ (</a:t>
            </a:r>
            <a:r>
              <a:rPr lang="cs-CZ" b="1" dirty="0" smtClean="0">
                <a:solidFill>
                  <a:srgbClr val="FF0000"/>
                </a:solidFill>
              </a:rPr>
              <a:t>certifikační autorita</a:t>
            </a:r>
            <a:r>
              <a:rPr lang="cs-CZ" dirty="0" smtClean="0">
                <a:solidFill>
                  <a:srgbClr val="292929"/>
                </a:solidFill>
              </a:rPr>
              <a:t>)</a:t>
            </a:r>
            <a:endParaRPr lang="cs-CZ" dirty="0">
              <a:solidFill>
                <a:srgbClr val="292929"/>
              </a:solidFill>
            </a:endParaRP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dirty="0" smtClean="0">
                <a:solidFill>
                  <a:srgbClr val="292929"/>
                </a:solidFill>
              </a:rPr>
              <a:t>Udržování </a:t>
            </a:r>
            <a:r>
              <a:rPr lang="cs-CZ" dirty="0">
                <a:solidFill>
                  <a:srgbClr val="292929"/>
                </a:solidFill>
              </a:rPr>
              <a:t>efektivního legislativního rámce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rgbClr val="292929"/>
                </a:solidFill>
              </a:rPr>
              <a:t>Získání a udržování společenského konsensu a podpory ze strany účastníků systému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cs-CZ" dirty="0">
                <a:solidFill>
                  <a:srgbClr val="292929"/>
                </a:solidFill>
              </a:rPr>
              <a:t>Správa informační architektury resortu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Metodické vedení rozvoje EZ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14" descr="https://encrypted-tbn0.gstatic.com/images?q=tbn:ANd9GcSGSRoGMu0TlCRBZQioYL2jBYMv_ynj9IHg4PY9OHI-v7v3bl_tPlAPaZ6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27" y="980728"/>
            <a:ext cx="694929" cy="7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logo_mz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07" y="1052736"/>
            <a:ext cx="2744795" cy="2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11" y="1355539"/>
            <a:ext cx="530591" cy="3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1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6454" y="62012"/>
            <a:ext cx="7384058" cy="774700"/>
          </a:xfrm>
        </p:spPr>
        <p:txBody>
          <a:bodyPr/>
          <a:lstStyle/>
          <a:p>
            <a:r>
              <a:rPr lang="cs-CZ" sz="2200" dirty="0"/>
              <a:t>Institucionalizace elektronického zdravotnictví II.</a:t>
            </a:r>
          </a:p>
        </p:txBody>
      </p:sp>
      <p:sp>
        <p:nvSpPr>
          <p:cNvPr id="3" name="Obdélník 2"/>
          <p:cNvSpPr/>
          <p:nvPr/>
        </p:nvSpPr>
        <p:spPr>
          <a:xfrm>
            <a:off x="-36512" y="1186581"/>
            <a:ext cx="7488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ÚZIS ČR</a:t>
            </a: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Správce a provozovatel Národního zdravotnického informačního systému (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NZIS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Řešitel projektu centrální infrastruktury (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IDRR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</a:t>
            </a: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Správce a provozovatel autoritativních zdrojů dat ve zdravotnictví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autoritativních registrů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Správce agendových registrů NRPZS, NRZP, NRHZS</a:t>
            </a: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centrum medicínských klasifikací a nomenklatury</a:t>
            </a: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Garant standardizace medicínských klasifikací, terminologie a nomenklatury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9715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Ustaveno při ÚZIS ČR na základě spolupráce s významnými univerzitami</a:t>
            </a:r>
          </a:p>
          <a:p>
            <a:pPr marL="514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14" descr="https://encrypted-tbn0.gstatic.com/images?q=tbn:ANd9GcSGSRoGMu0TlCRBZQioYL2jBYMv_ynj9IHg4PY9OHI-v7v3bl_tPlAPaZ6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27" y="980728"/>
            <a:ext cx="694929" cy="7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logo_mz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07" y="1052736"/>
            <a:ext cx="2744795" cy="2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411" y="1355539"/>
            <a:ext cx="530591" cy="3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4438" y="-27384"/>
            <a:ext cx="6591300" cy="774700"/>
          </a:xfrm>
        </p:spPr>
        <p:txBody>
          <a:bodyPr/>
          <a:lstStyle/>
          <a:p>
            <a:r>
              <a:rPr lang="cs-CZ" sz="2000" dirty="0"/>
              <a:t>Koncepce elektronického zdravotnictví 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dirty="0" smtClean="0"/>
              <a:t>architektura a priority</a:t>
            </a:r>
            <a:endParaRPr lang="cs-CZ" sz="2000" dirty="0"/>
          </a:p>
        </p:txBody>
      </p:sp>
      <p:sp>
        <p:nvSpPr>
          <p:cNvPr id="4" name="Zaoblený obdélník 3"/>
          <p:cNvSpPr/>
          <p:nvPr/>
        </p:nvSpPr>
        <p:spPr bwMode="auto">
          <a:xfrm>
            <a:off x="1043608" y="5373216"/>
            <a:ext cx="3528392" cy="1368152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>
                <a:latin typeface="Arial" charset="0"/>
              </a:rPr>
              <a:t>eG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overnment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cs-CZ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identita právnických i fyzických osob 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cs-CZ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elektronické prokázání identity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cs-CZ" sz="1400" baseline="0" dirty="0">
                <a:latin typeface="Arial" charset="0"/>
              </a:rPr>
              <a:t>zabezpečená komunikace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cs-CZ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ochrana dat a soukromí</a:t>
            </a:r>
            <a:endParaRPr kumimoji="0" lang="cs-CZ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aoblený obdélník 4"/>
          <p:cNvSpPr/>
          <p:nvPr/>
        </p:nvSpPr>
        <p:spPr bwMode="auto">
          <a:xfrm>
            <a:off x="5642944" y="3040570"/>
            <a:ext cx="3432794" cy="1656184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2"/>
                </a:solidFill>
                <a:latin typeface="Arial" charset="0"/>
              </a:rPr>
              <a:t>Základní komponenty EZ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>
                <a:latin typeface="Arial" charset="0"/>
              </a:rPr>
              <a:t>Identita </a:t>
            </a:r>
            <a:r>
              <a:rPr lang="cs-CZ" sz="1200" dirty="0" smtClean="0">
                <a:latin typeface="Arial" charset="0"/>
              </a:rPr>
              <a:t>zdravotnických pracovníků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 smtClean="0">
                <a:latin typeface="Arial" charset="0"/>
              </a:rPr>
              <a:t>Autoritativní zdroje dat</a:t>
            </a:r>
            <a:endParaRPr lang="cs-CZ" sz="1200" dirty="0">
              <a:latin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>
                <a:latin typeface="Arial" charset="0"/>
              </a:rPr>
              <a:t>Technická infrastruktura (IDRR)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 smtClean="0">
                <a:latin typeface="Arial" charset="0"/>
              </a:rPr>
              <a:t>e-zdravotnická </a:t>
            </a:r>
            <a:r>
              <a:rPr lang="cs-CZ" sz="1200" dirty="0">
                <a:latin typeface="Arial" charset="0"/>
              </a:rPr>
              <a:t>dokumentace a její index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cs-CZ" sz="1200" dirty="0" smtClean="0">
                <a:latin typeface="Arial" charset="0"/>
              </a:rPr>
              <a:t>Registr práv </a:t>
            </a:r>
            <a:r>
              <a:rPr lang="cs-CZ" sz="1200" dirty="0">
                <a:latin typeface="Arial" charset="0"/>
              </a:rPr>
              <a:t>a </a:t>
            </a:r>
            <a:r>
              <a:rPr lang="cs-CZ" sz="1200" dirty="0" smtClean="0">
                <a:latin typeface="Arial" charset="0"/>
              </a:rPr>
              <a:t>mandátů (součást IDRR)</a:t>
            </a:r>
            <a:endParaRPr lang="cs-CZ" sz="1200" dirty="0">
              <a:latin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>
                <a:latin typeface="Arial" charset="0"/>
              </a:rPr>
              <a:t>Standardizace </a:t>
            </a:r>
            <a:r>
              <a:rPr lang="en-US" sz="1200" dirty="0">
                <a:latin typeface="Arial" charset="0"/>
              </a:rPr>
              <a:t>&amp; </a:t>
            </a:r>
            <a:r>
              <a:rPr lang="en-US" sz="1200" dirty="0" err="1">
                <a:latin typeface="Arial" charset="0"/>
              </a:rPr>
              <a:t>nomenklatura</a:t>
            </a:r>
            <a:endParaRPr lang="cs-CZ" sz="1200" dirty="0"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cs-CZ" sz="1200" dirty="0">
              <a:latin typeface="Arial" charset="0"/>
            </a:endParaRP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cs-CZ" sz="1400" dirty="0">
              <a:latin typeface="Arial" charset="0"/>
            </a:endParaRP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cs-CZ" sz="14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aoblený obdélník 5"/>
          <p:cNvSpPr/>
          <p:nvPr/>
        </p:nvSpPr>
        <p:spPr bwMode="auto">
          <a:xfrm>
            <a:off x="5642944" y="1556792"/>
            <a:ext cx="3432794" cy="1399158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2"/>
                </a:solidFill>
                <a:latin typeface="Arial" charset="0"/>
              </a:rPr>
              <a:t>Služby EZ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 err="1">
                <a:latin typeface="Arial" charset="0"/>
              </a:rPr>
              <a:t>ePreskripce</a:t>
            </a:r>
            <a:endParaRPr lang="cs-CZ" sz="1200" dirty="0">
              <a:latin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 err="1">
                <a:latin typeface="Arial" charset="0"/>
              </a:rPr>
              <a:t>eŽádanka</a:t>
            </a:r>
            <a:endParaRPr lang="cs-CZ" sz="1200" dirty="0">
              <a:latin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 smtClean="0">
                <a:latin typeface="Arial" charset="0"/>
              </a:rPr>
              <a:t>Osobní zdravotní záznam</a:t>
            </a:r>
            <a:endParaRPr lang="cs-CZ" sz="1200" dirty="0">
              <a:latin typeface="Arial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>
                <a:latin typeface="Arial" charset="0"/>
              </a:rPr>
              <a:t>Úložiště zdravotnické dokumentace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cs-CZ" sz="1200" dirty="0" err="1">
                <a:latin typeface="Arial" charset="0"/>
              </a:rPr>
              <a:t>ePACS</a:t>
            </a:r>
            <a:endParaRPr lang="cs-CZ" sz="14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ravá složená závorka 6"/>
          <p:cNvSpPr/>
          <p:nvPr/>
        </p:nvSpPr>
        <p:spPr bwMode="auto">
          <a:xfrm>
            <a:off x="5331651" y="1556792"/>
            <a:ext cx="227916" cy="154317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ravá složená závorka 8"/>
          <p:cNvSpPr/>
          <p:nvPr/>
        </p:nvSpPr>
        <p:spPr bwMode="auto">
          <a:xfrm>
            <a:off x="5331651" y="3171974"/>
            <a:ext cx="264492" cy="155317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ravá složená závorka 9"/>
          <p:cNvSpPr/>
          <p:nvPr/>
        </p:nvSpPr>
        <p:spPr bwMode="auto">
          <a:xfrm rot="16200000" flipH="1">
            <a:off x="2580460" y="2702107"/>
            <a:ext cx="238668" cy="4896545"/>
          </a:xfrm>
          <a:prstGeom prst="rightBrace">
            <a:avLst>
              <a:gd name="adj1" fmla="val 8333"/>
              <a:gd name="adj2" fmla="val 5294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557" y="5673442"/>
            <a:ext cx="90204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08663" y="4764360"/>
            <a:ext cx="90204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136646" y="1089839"/>
            <a:ext cx="90204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737824"/>
            <a:ext cx="5569031" cy="404641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84" y="5085184"/>
            <a:ext cx="1924158" cy="14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260648"/>
            <a:ext cx="8964487" cy="27363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IX.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Portál EZ, služby EZ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 katalog služeb EZ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Katalog služeb elektronického zdravotnictví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82628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Služba EZ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Certifikovaná elektronická služba v oblasti elektronického zdravotnictví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Provozovaná státem nebo i komerčním subjektem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Např. eRecept, Lékový záznam, Index eZD, Pacientský souhrn, úložiště eZD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Katalog služeb EZ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Veřejně dostupný katalog spravovaný NCeZ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Zařazeny mohou být jen certifikované služby a systémy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Vstupní soubor pro Registr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práv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mandátů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11240"/>
            <a:ext cx="233168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00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Vybrané nadstavbové funkce </a:t>
            </a:r>
            <a:r>
              <a:rPr lang="cs-CZ" sz="2200" dirty="0" smtClean="0"/>
              <a:t>/ služby EZ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64096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eRecept </a:t>
            </a:r>
            <a:r>
              <a:rPr lang="cs-CZ" b="1" dirty="0"/>
              <a:t>(první a druhá etapa – lékový záznam)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Budoucí ePreskripce - služba využívající základní komponenty eHealth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eŽádanka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Elektronická žádanka na vyšetření u specialisty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eNeschopenka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Propojení resortních agend s využitím údajů autoritativních registrů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00FF"/>
                </a:solidFill>
              </a:rPr>
              <a:t>Pacientské přehledy </a:t>
            </a:r>
            <a:endParaRPr lang="cs-CZ" b="1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Postupné zavádění online </a:t>
            </a:r>
            <a:r>
              <a:rPr lang="cs-CZ" dirty="0" smtClean="0"/>
              <a:t>dostupných přehledů dat jako služba pro pacienty – formy osobních zdravotních záznamů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Úložiště osobních zdravotních záznamů </a:t>
            </a:r>
            <a:r>
              <a:rPr lang="cs-CZ" dirty="0"/>
              <a:t>(poskytovatelé, správci EHR)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Nová služba pro klienty zdravotních služeb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Může být nabízena komerčními subjekty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dirty="0"/>
              <a:t>Certifikovaná řešení budou mít přístup k centrální infrastruktuře eHealth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5681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Portál elektronického zdravotnictví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32605" y="1491904"/>
            <a:ext cx="63505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Vstupní brána ke službám EZ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poskytovatele zdravotních služeb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zdravotnické pracovníky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</a:t>
            </a:r>
            <a:r>
              <a:rPr lang="cs-CZ" sz="2000" dirty="0" smtClean="0">
                <a:solidFill>
                  <a:srgbClr val="292929"/>
                </a:solidFill>
                <a:latin typeface="Trebuchet MS"/>
              </a:rPr>
              <a:t>pacienty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jejich rodiny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zdravotní pojišťovny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oprávněné čtenáře autoritativních registrů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editory agendových registrů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veřejnost – OpenData, reporting, publikace</a:t>
            </a:r>
          </a:p>
        </p:txBody>
      </p:sp>
      <p:pic>
        <p:nvPicPr>
          <p:cNvPr id="4" name="Picture 2" descr="https://pbs.twimg.com/profile_images/468353379350376449/rkVYPseT_400x4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5" y="1389025"/>
            <a:ext cx="1035871" cy="10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brazky.superia.cz/800/zdravotni_sestric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768" y="3152399"/>
            <a:ext cx="347378" cy="13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brazky.superia.cz/800/zdravotni_sestric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146" y="2780928"/>
            <a:ext cx="347378" cy="13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obrazky.superia.cz/800/zdravotni_sestric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524" y="3200064"/>
            <a:ext cx="347378" cy="13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79" y="900896"/>
            <a:ext cx="1459992" cy="1524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273546"/>
            <a:ext cx="1110162" cy="11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92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Portál elektronického zdravotnictví </a:t>
            </a:r>
            <a:br>
              <a:rPr lang="cs-CZ" sz="2200" dirty="0"/>
            </a:br>
            <a:r>
              <a:rPr lang="cs-CZ" sz="2200" dirty="0"/>
              <a:t>– portál pacienta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08770" y="1196752"/>
            <a:ext cx="8771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Portál umožňující pacientům např. výpisy z vyjmenovaných registrů, výpisy z IS elektronického zdravotnictví, vstup do registru </a:t>
            </a:r>
            <a:r>
              <a:rPr lang="cs-CZ" b="1" dirty="0" smtClean="0">
                <a:solidFill>
                  <a:srgbClr val="0000FF"/>
                </a:solidFill>
              </a:rPr>
              <a:t>práv </a:t>
            </a:r>
            <a:r>
              <a:rPr lang="cs-CZ" b="1" dirty="0">
                <a:solidFill>
                  <a:srgbClr val="0000FF"/>
                </a:solidFill>
              </a:rPr>
              <a:t>a mandátů … </a:t>
            </a:r>
          </a:p>
          <a:p>
            <a:endParaRPr lang="cs-CZ" b="1" dirty="0">
              <a:solidFill>
                <a:srgbClr val="0000FF"/>
              </a:solidFill>
            </a:endParaRPr>
          </a:p>
          <a:p>
            <a:r>
              <a:rPr lang="cs-CZ" b="1" dirty="0">
                <a:solidFill>
                  <a:srgbClr val="0000FF"/>
                </a:solidFill>
              </a:rPr>
              <a:t>Služby portálu se budou rozvíjet a přibývat s postupující elektronizací zdravotnictví, krok za krokem ….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Nutná vazba na portál občana a </a:t>
            </a:r>
            <a:r>
              <a:rPr lang="cs-CZ" dirty="0" err="1"/>
              <a:t>eID</a:t>
            </a:r>
            <a:r>
              <a:rPr lang="cs-CZ" dirty="0"/>
              <a:t>/NIA (federalizace, poskytování služeb výpisu z </a:t>
            </a:r>
            <a:r>
              <a:rPr lang="cs-CZ" dirty="0" err="1"/>
              <a:t>eZD</a:t>
            </a:r>
            <a:r>
              <a:rPr lang="cs-CZ" dirty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Příklad služeb: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Nástroje pro naplnění povinností GDPR ve zdravotnictví – výpis seznamu správců osobních údajů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Funkce změny registrujícího praktického lékaře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Žádost o zaslání výpisu ze ZD do datové schránky pacienta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Přehled poskytovatelů zdravotnických služeb a jejich kapacit (např. včetně praktických zubních lékařů)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Správa dat pacientského souhrnu v definovaném rozsahu</a:t>
            </a:r>
          </a:p>
        </p:txBody>
      </p:sp>
    </p:spTree>
    <p:extLst>
      <p:ext uri="{BB962C8B-B14F-4D97-AF65-F5344CB8AC3E}">
        <p14:creationId xmlns:p14="http://schemas.microsoft.com/office/powerpoint/2010/main" val="2708983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89756" y="44624"/>
            <a:ext cx="8964487" cy="27363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X.</a:t>
            </a:r>
          </a:p>
          <a:p>
            <a:pPr lvl="0">
              <a:defRPr/>
            </a:pPr>
            <a:r>
              <a:rPr lang="cs-CZ" sz="4400" dirty="0" smtClean="0"/>
              <a:t>Nová legislativní </a:t>
            </a:r>
            <a:r>
              <a:rPr lang="cs-CZ" sz="4400" dirty="0"/>
              <a:t>úprava NZIS</a:t>
            </a: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Nová legislativní úprava NZIS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916832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Vymezení NZIS (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integrace roztříštěných datových 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zdrojů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Role a úkoly NZIS, zmocnění k plnění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Vymezení role a odpovědnosti správce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Datová základna NZIS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Ochrana osobních dat a zabezpečení NZIS,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principy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eGovernmentu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v NZIS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referenční (administrativní) 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registry, IDRR a jeho komponenty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zdravotní registry </a:t>
            </a: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Zpřístupňování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údajů z NZIS a koncepce otevřených dat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Sekundární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využití dat NZIS a publikace resortních referenčních statistik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Indikátory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kvality péče, 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ukazatele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zdravotního stavu obyvatel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Klinické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doporučené postupy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" y="4293096"/>
            <a:ext cx="577270" cy="5351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7624" y="43651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ZCELA NOVÉ KAPITOLY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8" y="1340768"/>
            <a:ext cx="577270" cy="5351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92016" y="1412776"/>
            <a:ext cx="503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NOVELIZACE STÁVAJÍCÍ PRÁVNÍ REGULACE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90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00FF"/>
                </a:solidFill>
              </a:rPr>
              <a:t>Zpřístupňování údajů z </a:t>
            </a:r>
            <a:r>
              <a:rPr lang="cs-CZ" sz="2000" dirty="0" smtClean="0">
                <a:solidFill>
                  <a:srgbClr val="0000FF"/>
                </a:solidFill>
              </a:rPr>
              <a:t>NZIS a </a:t>
            </a:r>
            <a:r>
              <a:rPr lang="cs-CZ" sz="2000" dirty="0">
                <a:solidFill>
                  <a:srgbClr val="0000FF"/>
                </a:solidFill>
              </a:rPr>
              <a:t>koncepce </a:t>
            </a:r>
            <a:r>
              <a:rPr lang="cs-CZ" sz="2000" dirty="0" smtClean="0">
                <a:solidFill>
                  <a:srgbClr val="0000FF"/>
                </a:solidFill>
              </a:rPr>
              <a:t/>
            </a:r>
            <a:br>
              <a:rPr lang="cs-CZ" sz="2000" dirty="0" smtClean="0">
                <a:solidFill>
                  <a:srgbClr val="0000FF"/>
                </a:solidFill>
              </a:rPr>
            </a:br>
            <a:r>
              <a:rPr lang="cs-CZ" sz="2000" dirty="0" smtClean="0">
                <a:solidFill>
                  <a:srgbClr val="0000FF"/>
                </a:solidFill>
              </a:rPr>
              <a:t>otevřených </a:t>
            </a:r>
            <a:r>
              <a:rPr lang="cs-CZ" sz="2000" dirty="0">
                <a:solidFill>
                  <a:srgbClr val="0000FF"/>
                </a:solidFill>
              </a:rPr>
              <a:t>dat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6150" y="1988840"/>
            <a:ext cx="8872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Datové zdroje neveřejné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(typicky všechny autoritativní registry, Národní registr hrazených zdravotních služeb, databáze Listů o prohlídce zemřelého, apod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Datové zdroje zpřístupňované pouze zákonem vymezeným skupinám uživatelů, kteří jsou tak v roli čtenářů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 například Národní registr zdravotnických pracovníků je již dle současné právní úpravy zpřístupněn poskytovatelům, kteří daného pracovníka zaměstnávají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Datové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zdroje zpřístupňované žadatelům na základě žádosti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 například Národní onkologický registr či jiné epidemiologické registry umožní poskytování dat pro epidemiologické analýzy, vždy však pouze v konkrétně daném rozsahu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Datové zdroje veřejné, publikovatelné ve formátu otevřených dat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 například Národní registr poskytovatelů zdravotních služeb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1196752"/>
            <a:ext cx="8824218" cy="71508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Každému centrálnímu zdroji NZIS bude přiřazen režim zveřejňování a zákonem regulované dostupnosti dat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17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rgbClr val="0000FF"/>
                </a:solidFill>
              </a:rPr>
              <a:t>Sekundární využití dat NZIS</a:t>
            </a:r>
            <a:br>
              <a:rPr lang="cs-CZ" sz="2000" dirty="0" smtClean="0">
                <a:solidFill>
                  <a:srgbClr val="0000FF"/>
                </a:solidFill>
              </a:rPr>
            </a:br>
            <a:r>
              <a:rPr lang="cs-CZ" sz="2000" dirty="0" smtClean="0">
                <a:solidFill>
                  <a:srgbClr val="0000FF"/>
                </a:solidFill>
              </a:rPr>
              <a:t>Referenční resortní statistické ukazatele 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2922" y="1268760"/>
            <a:ext cx="88728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Zákon bude nově definovat </a:t>
            </a:r>
            <a:r>
              <a:rPr lang="cs-CZ" b="1" dirty="0">
                <a:solidFill>
                  <a:srgbClr val="FF0000"/>
                </a:solidFill>
              </a:rPr>
              <a:t>Referenční resortní statistické ukazatele </a:t>
            </a:r>
            <a:r>
              <a:rPr lang="cs-CZ" dirty="0"/>
              <a:t>jako zvláštní kategorii údajů, výstupů, z NZIS, které:</a:t>
            </a:r>
            <a:endParaRPr lang="cs-CZ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jsou vždy generovány na základě centrálních datových zdrojů NZIS</a:t>
            </a:r>
            <a:endParaRPr lang="cs-CZ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jsou povinně v nastaveném režimu publikovány statistickým ústavem a publikace je doplněna interpretací statistického ústavu</a:t>
            </a:r>
            <a:endParaRPr lang="cs-CZ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jsou statistickým ústavem poskytovány jako národní referenční údaje do mezinárodních statistických šetření či mezinárodních srovnávacích zdrojů dat   </a:t>
            </a:r>
            <a:endParaRPr lang="cs-CZ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cs-CZ" sz="1600" dirty="0"/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Zákon </a:t>
            </a:r>
            <a:r>
              <a:rPr lang="cs-CZ" b="1" dirty="0">
                <a:solidFill>
                  <a:srgbClr val="FF0000"/>
                </a:solidFill>
              </a:rPr>
              <a:t>stanoví obecné okruhy (oblasti), </a:t>
            </a:r>
            <a:r>
              <a:rPr lang="cs-CZ" dirty="0"/>
              <a:t>ve kterých jsou referenční resortní statistické ukazatele generovány a nadefinuje obecná pravidla pro jejich publikaci. Konkrétní ukazatele budou následně pro dané oblasti určeny v prováděcím předpise a detailněji specifikovány (zdroj dat, metodika výpočtu, určení statistické spolehlivosti, interpretace) v metodickém předpise statistického ústavu. Seznam a metodická definice referenčních resortních statistických ukazatelů budou statistickým ústavem zveřejňovány v </a:t>
            </a:r>
            <a:r>
              <a:rPr lang="cs-CZ" b="1" dirty="0">
                <a:solidFill>
                  <a:srgbClr val="FF0000"/>
                </a:solidFill>
              </a:rPr>
              <a:t>Katalogu referenčních zdravotnických ukazatelů.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cs-CZ" sz="1600" dirty="0">
              <a:solidFill>
                <a:srgbClr val="29292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5115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rgbClr val="0000FF"/>
                </a:solidFill>
              </a:rPr>
              <a:t>Sekundární využití dat NZIS</a:t>
            </a:r>
            <a:br>
              <a:rPr lang="cs-CZ" sz="2000" dirty="0" smtClean="0">
                <a:solidFill>
                  <a:srgbClr val="0000FF"/>
                </a:solidFill>
              </a:rPr>
            </a:br>
            <a:r>
              <a:rPr lang="cs-CZ" sz="2000" dirty="0" smtClean="0">
                <a:solidFill>
                  <a:srgbClr val="0000FF"/>
                </a:solidFill>
              </a:rPr>
              <a:t>Referenční resortní statistické ukazatele 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2922" y="1268760"/>
            <a:ext cx="8872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Vyhodnocené referenční ukazatele budou publikovány minimálně jednou ročně </a:t>
            </a:r>
            <a:r>
              <a:rPr lang="cs-CZ" dirty="0"/>
              <a:t>a budou definovány zejména </a:t>
            </a:r>
            <a:r>
              <a:rPr lang="cs-CZ" b="1" dirty="0">
                <a:solidFill>
                  <a:srgbClr val="FF0000"/>
                </a:solidFill>
              </a:rPr>
              <a:t>v následujících oblastech</a:t>
            </a:r>
            <a:r>
              <a:rPr lang="cs-CZ" dirty="0"/>
              <a:t>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makroekonomická charakteristika zdravotnictví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dostupnost zdravotních služeb ve smyslu geograficko-časovém, kapacitním (kapacita poskytovatelů, personální zajištění, přístrojové zajištění apod.) a finančním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indikátory kvality zdravotních služeb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indikátory výkonnosti sítě poskytovatelů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dirty="0"/>
              <a:t>ukazatele zdravotního stavu obyvatel. </a:t>
            </a:r>
          </a:p>
          <a:p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základě ustanovení zákona o elektronickém zdravotnictví bude v části zákoně regulující NZIS určena povinnost statistickému ústavu publikovat každoročně </a:t>
            </a:r>
            <a:r>
              <a:rPr lang="cs-CZ" b="1" dirty="0">
                <a:solidFill>
                  <a:srgbClr val="FF0000"/>
                </a:solidFill>
              </a:rPr>
              <a:t>Zprávu o stavu zdravotnictví ČR</a:t>
            </a:r>
            <a:r>
              <a:rPr lang="cs-CZ" b="1" dirty="0"/>
              <a:t>, která bude obsahovat vyhodnocení všech určených referenčních resortních statistických ukazatelů. </a:t>
            </a:r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08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72009" y="668066"/>
            <a:ext cx="8964487" cy="1896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66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Věcný záměr </a:t>
            </a:r>
            <a:r>
              <a:rPr kumimoji="0" lang="cs-CZ" sz="3600" b="1" i="1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zákona o </a:t>
            </a: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EZ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II.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Hlavní</a:t>
            </a:r>
            <a:r>
              <a:rPr kumimoji="0" lang="cs-CZ" sz="4200" b="1" i="0" u="none" strike="noStrike" kern="1200" cap="none" spc="0" normalizeH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kapitoly věcného záměru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Obrázek 8" descr="cid:image001.jpg@01CED555.8CFAB4A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3204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ogo_mz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3738"/>
            <a:ext cx="3896923" cy="3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0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rgbClr val="0000FF"/>
                </a:solidFill>
              </a:rPr>
              <a:t>Měření kvality – indikátory kvality ZS 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5833" y="1340768"/>
            <a:ext cx="8872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Zákon bude definovat </a:t>
            </a:r>
            <a:r>
              <a:rPr lang="cs-CZ" b="1" dirty="0">
                <a:solidFill>
                  <a:srgbClr val="FF0000"/>
                </a:solidFill>
              </a:rPr>
              <a:t>indikátory kvality jako zvláštní kategorii referenčních resortních statistických ukazatelů</a:t>
            </a:r>
            <a:r>
              <a:rPr lang="cs-CZ" dirty="0"/>
              <a:t> a proces jejich metodické definice, zveřejňování a publikování bude plně podřízen pravidlům definovaným pro tyto referenční ukazatele jako celek.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Nad </a:t>
            </a:r>
            <a:r>
              <a:rPr lang="cs-CZ" dirty="0"/>
              <a:t>rámec toho budou pro hlavní segmenty péče (akutní lůžková péče, následná a dlouhodobá péče, péče paliativní, péče ambulantní, primární péče registrujících lékařů, atd.) zákonem vymezeny oblasti, na které se kvantitativní hodnocení kvality pomocí indikátorů bude vztahovat. 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Konkrétní </a:t>
            </a:r>
            <a:r>
              <a:rPr lang="cs-CZ" b="1" dirty="0"/>
              <a:t>určení hodnocených parametrů a jejich každoroční aktualizace bude zajišťována prováděcím předpisem. </a:t>
            </a:r>
            <a:endParaRPr lang="cs-CZ" b="1" dirty="0" smtClean="0"/>
          </a:p>
          <a:p>
            <a:endParaRPr lang="cs-CZ" dirty="0"/>
          </a:p>
          <a:p>
            <a:r>
              <a:rPr lang="cs-CZ" dirty="0"/>
              <a:t>Povinnost daná statistickému ústavu bude doplněna </a:t>
            </a:r>
            <a:r>
              <a:rPr lang="cs-CZ" b="1" dirty="0">
                <a:solidFill>
                  <a:srgbClr val="FF0000"/>
                </a:solidFill>
              </a:rPr>
              <a:t>povinnostmi uloženými poskytovatelům v daných segmentech péče indikátory kvality zveřejňovat </a:t>
            </a:r>
            <a:r>
              <a:rPr lang="cs-CZ" dirty="0"/>
              <a:t>a </a:t>
            </a:r>
            <a:r>
              <a:rPr lang="cs-CZ" dirty="0" smtClean="0"/>
              <a:t>poskytovat součinnost při jejich </a:t>
            </a:r>
            <a:r>
              <a:rPr lang="cs-CZ" dirty="0"/>
              <a:t>hodnocení.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cs-CZ" sz="1600" dirty="0">
              <a:solidFill>
                <a:srgbClr val="29292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2633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Hlavní kapitoly věcného záměru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0260"/>
            <a:ext cx="577270" cy="535152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1619672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Služby poskytování autoritativních údajů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 poskytovatelů zdravotnických služeb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 zdravotnických pracovníků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 pacientů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Řízení identit zdravotnických pracovníků a pacientů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Řízení identit zdravotnických pracovníků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Řízení identit pacientů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Institucionalizace elektronického zdravotnictví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centrum elektronického zdravotnictví (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NCeZ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kontaktní místo pro elektronické zdravotnictví (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NCPeH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centrum medicínských klasifikací a nomenklatur (NCMKN)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Sdílení zdravotnické dokumentace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Elektronická zdravotnická dokumentace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Index zdravotnické dokumentace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Propojení výměnných sítí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Osobní zdravotní záznam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Emergentní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záznam  	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3" y="2626404"/>
            <a:ext cx="577270" cy="53515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3" y="3778532"/>
            <a:ext cx="577270" cy="53515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3" y="5362708"/>
            <a:ext cx="577270" cy="5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5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Hlavní kapitoly věcného záměru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5656"/>
            <a:ext cx="577270" cy="535152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1115616" y="1158999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Standardy elektronického zdravotnictví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Portál elektronického zdravotnictví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Integrované datové rozhraní resortu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Katalog služeb elektronického zdravotnictví –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KseZ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(součást IDRR)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Práva a povinnosti subjektů (zdravotníků a pacientů) při sdílení údajů o zdravotním stavu –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 práv a mandátů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(součást IDRR)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Národní zdravotnický informační systém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Postupy při zpřístupňování údajů z NZIS, včetně vědeckého využití dat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Problematika meziresortní dostupnosti dat pro validaci a informační obohacení dat NZIS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Koncepce otevřených dat („Open data“) zveřejňovaných ze zdrojů NZIS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Forenzní postupy validace údajů v NZIS, zejména verifikace klíčových dat poskytovatelů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Indikátory kvality péče, klinické doporučené postupy  	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577270" cy="535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577270" cy="5351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3888"/>
            <a:ext cx="577270" cy="5351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577270" cy="5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Hlavní </a:t>
            </a:r>
            <a:r>
              <a:rPr lang="cs-CZ" sz="2200" u="sng" dirty="0"/>
              <a:t>pilíře</a:t>
            </a:r>
            <a:r>
              <a:rPr lang="cs-CZ" sz="2200" dirty="0"/>
              <a:t> elektronického zdravotnictví ČR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6" y="1124744"/>
            <a:ext cx="8784976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Elektronická, státem garantovaná, identita a prostředek pro její prokázání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(vzdálená i prezenční komunikace)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Zdravotnického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pracovníka (ZP)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Klienta zdravotních služeb (KZS)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státem garantovaná, online dostupná datová základna EZ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 poskytovatelů ZS (ARPZS)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registr ZP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(ARZP)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Autoritativní registr </a:t>
            </a:r>
            <a:r>
              <a:rPr lang="cs-CZ" sz="1600" dirty="0" smtClean="0">
                <a:solidFill>
                  <a:srgbClr val="292929"/>
                </a:solidFill>
                <a:latin typeface="Trebuchet MS"/>
              </a:rPr>
              <a:t>pacientů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ARP)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Elektronická</a:t>
            </a:r>
            <a:r>
              <a:rPr kumimoji="0" lang="cs-CZ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zdravotnická dokumentace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Centrální</a:t>
            </a:r>
            <a:r>
              <a:rPr kumimoji="0" lang="cs-CZ" sz="1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indexace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 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efinice včetně procesů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zakládání,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aktualizace, archivace, sdílení, …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34" y="1977265"/>
            <a:ext cx="564654" cy="4705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64536" y="206258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7014" y="1977265"/>
            <a:ext cx="234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Nutná legislativa a  meziresortní spolupráce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06" y="4005064"/>
            <a:ext cx="564654" cy="47054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09808" y="409038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82286" y="3789040"/>
            <a:ext cx="2470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Připraveno v podobě statistických registrů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Nutná legislativa a nové povinnosti editorů AR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33" y="5517232"/>
            <a:ext cx="564654" cy="4705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228184" y="560724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82286" y="5535235"/>
            <a:ext cx="2470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Nedostatečná legislativa 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a definice pravidel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0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Hlavní pilíře elektronického zdravotnictví ČR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3675" y="1087189"/>
            <a:ext cx="605428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Centrální technická infrastruktura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00FF"/>
                </a:solidFill>
              </a:rPr>
              <a:t>	</a:t>
            </a:r>
            <a:r>
              <a:rPr lang="cs-CZ" dirty="0"/>
              <a:t>– </a:t>
            </a:r>
            <a:r>
              <a:rPr lang="cs-CZ" dirty="0" smtClean="0"/>
              <a:t>integrované </a:t>
            </a:r>
            <a:r>
              <a:rPr lang="cs-CZ" dirty="0"/>
              <a:t>a datové rozhraní resortu </a:t>
            </a:r>
            <a:r>
              <a:rPr lang="cs-CZ" dirty="0" smtClean="0"/>
              <a:t>(IDRR</a:t>
            </a:r>
            <a:r>
              <a:rPr lang="cs-CZ" dirty="0"/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Prostředí základních služeb EZ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Zprostředkovává autorizované a zabezpečené sdílení dat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Napojení na datový fond ČR (základní registry)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Rozvoj dalších eHealth služeb</a:t>
            </a:r>
            <a:endParaRPr lang="en-GB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14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Centrální Registr </a:t>
            </a:r>
            <a:r>
              <a:rPr lang="cs-CZ" b="1" dirty="0" smtClean="0">
                <a:solidFill>
                  <a:srgbClr val="0000FF"/>
                </a:solidFill>
              </a:rPr>
              <a:t>práv </a:t>
            </a:r>
            <a:r>
              <a:rPr lang="cs-CZ" b="1" dirty="0">
                <a:solidFill>
                  <a:srgbClr val="0000FF"/>
                </a:solidFill>
              </a:rPr>
              <a:t>a mandátů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Řízení přístupu ke zdravotním </a:t>
            </a:r>
            <a:r>
              <a:rPr lang="cs-CZ" sz="1400" dirty="0" smtClean="0"/>
              <a:t>údajům jako realizace hlavních práv pacientů; </a:t>
            </a:r>
            <a:r>
              <a:rPr lang="cs-CZ" sz="1400" dirty="0"/>
              <a:t>zprostředkování mandátů pro přístup</a:t>
            </a:r>
            <a:endParaRPr lang="en-GB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1400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00FF"/>
                </a:solidFill>
              </a:rPr>
              <a:t>Standardizace v oblasti elektronické </a:t>
            </a:r>
            <a:r>
              <a:rPr lang="cs-CZ" b="1" dirty="0" smtClean="0">
                <a:solidFill>
                  <a:srgbClr val="0000FF"/>
                </a:solidFill>
              </a:rPr>
              <a:t>komunikace Možná certifikace IS a služeb EZ</a:t>
            </a:r>
            <a:endParaRPr lang="cs-CZ" b="1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Formáty datových zpráv, datové komunikační protokoly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Klasifikační systémy, terminologie, nomenklatury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400" dirty="0" smtClean="0"/>
              <a:t>Bezpečnostní </a:t>
            </a:r>
            <a:r>
              <a:rPr lang="cs-CZ" sz="1400" dirty="0"/>
              <a:t>zásady při zacházení s citlivými údaji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58" y="2265297"/>
            <a:ext cx="564654" cy="47054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580560" y="235062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84616" y="2257708"/>
            <a:ext cx="23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Projekt IDRR schválen, přidělen a řešen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01" y="3921481"/>
            <a:ext cx="564654" cy="47054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508552" y="400680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17381" y="4006310"/>
            <a:ext cx="234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Řešení v rámci IDRR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4" y="5649673"/>
            <a:ext cx="564654" cy="470545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516216" y="573499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957329" y="5427221"/>
            <a:ext cx="2343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Nutné ustavení řídících struktur (</a:t>
            </a:r>
            <a:r>
              <a:rPr lang="cs-CZ" sz="1400" b="1" dirty="0" err="1">
                <a:solidFill>
                  <a:srgbClr val="FF0000"/>
                </a:solidFill>
              </a:rPr>
              <a:t>NCeZ</a:t>
            </a:r>
            <a:r>
              <a:rPr lang="cs-CZ" sz="1400" b="1" dirty="0">
                <a:solidFill>
                  <a:srgbClr val="FF0000"/>
                </a:solidFill>
              </a:rPr>
              <a:t>) 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a zahájení vývoje (NCMKN)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1038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lónky">
  <a:themeElements>
    <a:clrScheme name="1_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1_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1">
  <a:themeElements>
    <a:clrScheme name="Balónky 12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4C9ED0"/>
      </a:accent2>
      <a:accent3>
        <a:srgbClr val="FFFFFF"/>
      </a:accent3>
      <a:accent4>
        <a:srgbClr val="212121"/>
      </a:accent4>
      <a:accent5>
        <a:srgbClr val="CEC4B9"/>
      </a:accent5>
      <a:accent6>
        <a:srgbClr val="448FBC"/>
      </a:accent6>
      <a:hlink>
        <a:srgbClr val="0C419A"/>
      </a:hlink>
      <a:folHlink>
        <a:srgbClr val="7DA7FB"/>
      </a:folHlink>
    </a:clrScheme>
    <a:fontScheme name="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lónky">
  <a:themeElements>
    <a:clrScheme name="1_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1_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7_Retrospektiv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1_Motiv1">
  <a:themeElements>
    <a:clrScheme name="Balónky 12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4C9ED0"/>
      </a:accent2>
      <a:accent3>
        <a:srgbClr val="FFFFFF"/>
      </a:accent3>
      <a:accent4>
        <a:srgbClr val="212121"/>
      </a:accent4>
      <a:accent5>
        <a:srgbClr val="CEC4B9"/>
      </a:accent5>
      <a:accent6>
        <a:srgbClr val="448FBC"/>
      </a:accent6>
      <a:hlink>
        <a:srgbClr val="0C419A"/>
      </a:hlink>
      <a:folHlink>
        <a:srgbClr val="7DA7FB"/>
      </a:folHlink>
    </a:clrScheme>
    <a:fontScheme name="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alónky">
  <a:themeElements>
    <a:clrScheme name="2_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Motiv1">
  <a:themeElements>
    <a:clrScheme name="Balónky 12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4C9ED0"/>
      </a:accent2>
      <a:accent3>
        <a:srgbClr val="FFFFFF"/>
      </a:accent3>
      <a:accent4>
        <a:srgbClr val="212121"/>
      </a:accent4>
      <a:accent5>
        <a:srgbClr val="CEC4B9"/>
      </a:accent5>
      <a:accent6>
        <a:srgbClr val="448FBC"/>
      </a:accent6>
      <a:hlink>
        <a:srgbClr val="0C419A"/>
      </a:hlink>
      <a:folHlink>
        <a:srgbClr val="7DA7FB"/>
      </a:folHlink>
    </a:clrScheme>
    <a:fontScheme name="Balónk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2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4C9ED0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448FBC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</a:themeOverride>
</file>

<file path=ppt/theme/themeOverride2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</a:themeOverride>
</file>

<file path=ppt/theme/themeOverride3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2271</Words>
  <Application>Microsoft Office PowerPoint</Application>
  <PresentationFormat>Předvádění na obrazovce (4:3)</PresentationFormat>
  <Paragraphs>603</Paragraphs>
  <Slides>50</Slides>
  <Notes>12</Notes>
  <HiddenSlides>1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10</vt:i4>
      </vt:variant>
      <vt:variant>
        <vt:lpstr>Nadpisy snímků</vt:lpstr>
      </vt:variant>
      <vt:variant>
        <vt:i4>50</vt:i4>
      </vt:variant>
    </vt:vector>
  </HeadingPairs>
  <TitlesOfParts>
    <vt:vector size="71" baseType="lpstr">
      <vt:lpstr>Algerian</vt:lpstr>
      <vt:lpstr>Arial</vt:lpstr>
      <vt:lpstr>Arial Black</vt:lpstr>
      <vt:lpstr>Calibri</vt:lpstr>
      <vt:lpstr>Calibri Light</vt:lpstr>
      <vt:lpstr>Courier New</vt:lpstr>
      <vt:lpstr>MS Mincho</vt:lpstr>
      <vt:lpstr>Times New Roman</vt:lpstr>
      <vt:lpstr>Trebuchet MS</vt:lpstr>
      <vt:lpstr>Verdana</vt:lpstr>
      <vt:lpstr>Wingdings</vt:lpstr>
      <vt:lpstr>Vlastní návrh</vt:lpstr>
      <vt:lpstr>1_Balónky</vt:lpstr>
      <vt:lpstr>Motiv1</vt:lpstr>
      <vt:lpstr>3_Balónky</vt:lpstr>
      <vt:lpstr>7_Retrospektiva</vt:lpstr>
      <vt:lpstr>1_Motiv1</vt:lpstr>
      <vt:lpstr>1_Vlastní návrh</vt:lpstr>
      <vt:lpstr>2_Balónky</vt:lpstr>
      <vt:lpstr>2_Motiv1</vt:lpstr>
      <vt:lpstr>1_Motiv systému Office</vt:lpstr>
      <vt:lpstr>Prezentace aplikace PowerPoint</vt:lpstr>
      <vt:lpstr>Prezentace aplikace PowerPoint</vt:lpstr>
      <vt:lpstr>eGovernment – ochrana dat </vt:lpstr>
      <vt:lpstr>Koncepce elektronického zdravotnictví  - architektura a priority</vt:lpstr>
      <vt:lpstr>Prezentace aplikace PowerPoint</vt:lpstr>
      <vt:lpstr>Hlavní kapitoly věcného záměru </vt:lpstr>
      <vt:lpstr>Hlavní kapitoly věcného záměru </vt:lpstr>
      <vt:lpstr>Hlavní pilíře elektronického zdravotnictví ČR</vt:lpstr>
      <vt:lpstr>Hlavní pilíře elektronického zdravotnictví ČR</vt:lpstr>
      <vt:lpstr>Prezentace aplikace PowerPoint</vt:lpstr>
      <vt:lpstr>Autoritativní datová základna EZ</vt:lpstr>
      <vt:lpstr>Autoritativní datová základna EZ</vt:lpstr>
      <vt:lpstr>Role IDRR pro autoritativní registry</vt:lpstr>
      <vt:lpstr>Autoritativní registr pacientů - ARP</vt:lpstr>
      <vt:lpstr>Autoritativní registr pacientů - ARP</vt:lpstr>
      <vt:lpstr>Prezentace aplikace PowerPoint</vt:lpstr>
      <vt:lpstr>Řízení elektronických identit  zdravotnických pracovníků</vt:lpstr>
      <vt:lpstr>Elektronické identity zdravotnických pracovníků</vt:lpstr>
      <vt:lpstr>Navržené cíle řízení identit</vt:lpstr>
      <vt:lpstr>Řízení elektronických identit zdravotnických pracovníků – možná řešení</vt:lpstr>
      <vt:lpstr>Elektronické identity v praxi </vt:lpstr>
      <vt:lpstr>Prezentace aplikace PowerPoint</vt:lpstr>
      <vt:lpstr>eZD: základní principy </vt:lpstr>
      <vt:lpstr>Elektronická zdravotnická dokumentace  - definice a atributy</vt:lpstr>
      <vt:lpstr>Elektronická zdravotnická dokumentace  - potřebná úprava legislativy </vt:lpstr>
      <vt:lpstr>Index elektronické zdravotnické dokumentace</vt:lpstr>
      <vt:lpstr>Index elektronické zdravotnické dokumentace</vt:lpstr>
      <vt:lpstr>Navržené služby EZ ve vztahu k eZD</vt:lpstr>
      <vt:lpstr>Navržené služby EZ ve vztahu k eZD</vt:lpstr>
      <vt:lpstr>Prezentace aplikace PowerPoint</vt:lpstr>
      <vt:lpstr>Řízení přístupů a ochrany dat</vt:lpstr>
      <vt:lpstr>Registr práv a mandátů</vt:lpstr>
      <vt:lpstr>Registr práv a mandátů</vt:lpstr>
      <vt:lpstr>Prezentace aplikace PowerPoint</vt:lpstr>
      <vt:lpstr>Integrované datové rozhraní resortu (IDRR)</vt:lpstr>
      <vt:lpstr>IDRR a jeho komponenty</vt:lpstr>
      <vt:lpstr>Prezentace aplikace PowerPoint</vt:lpstr>
      <vt:lpstr>Institucionalizace elektronického zdravotnictví I.</vt:lpstr>
      <vt:lpstr>Institucionalizace elektronického zdravotnictví II.</vt:lpstr>
      <vt:lpstr>Prezentace aplikace PowerPoint</vt:lpstr>
      <vt:lpstr>Katalog služeb elektronického zdravotnictví</vt:lpstr>
      <vt:lpstr>Vybrané nadstavbové funkce / služby EZ</vt:lpstr>
      <vt:lpstr>Portál elektronického zdravotnictví</vt:lpstr>
      <vt:lpstr>Portál elektronického zdravotnictví  – portál pacienta</vt:lpstr>
      <vt:lpstr>Prezentace aplikace PowerPoint</vt:lpstr>
      <vt:lpstr>Nová legislativní úprava NZIS </vt:lpstr>
      <vt:lpstr>Zpřístupňování údajů z NZIS a koncepce  otevřených dat </vt:lpstr>
      <vt:lpstr>Sekundární využití dat NZIS Referenční resortní statistické ukazatele </vt:lpstr>
      <vt:lpstr>Sekundární využití dat NZIS Referenční resortní statistické ukazatele </vt:lpstr>
      <vt:lpstr>Měření kvality – indikátory kvality ZS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Jiráková Klára Mgr.</cp:lastModifiedBy>
  <cp:revision>653</cp:revision>
  <dcterms:created xsi:type="dcterms:W3CDTF">2013-01-03T07:30:47Z</dcterms:created>
  <dcterms:modified xsi:type="dcterms:W3CDTF">2019-08-23T07:22:38Z</dcterms:modified>
</cp:coreProperties>
</file>