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7" r:id="rId2"/>
    <p:sldId id="486" r:id="rId3"/>
    <p:sldId id="485" r:id="rId4"/>
    <p:sldId id="542" r:id="rId5"/>
    <p:sldId id="543" r:id="rId6"/>
    <p:sldId id="546" r:id="rId7"/>
    <p:sldId id="544" r:id="rId8"/>
    <p:sldId id="545" r:id="rId9"/>
    <p:sldId id="547" r:id="rId10"/>
    <p:sldId id="541" r:id="rId11"/>
    <p:sldId id="272" r:id="rId12"/>
  </p:sldIdLst>
  <p:sldSz cx="9144000" cy="5143500" type="screen16x9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BA6E5"/>
    <a:srgbClr val="003557"/>
    <a:srgbClr val="53BCEB"/>
    <a:srgbClr val="6FC6EE"/>
    <a:srgbClr val="5AB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>
      <p:cViewPr>
        <p:scale>
          <a:sx n="90" d="100"/>
          <a:sy n="90" d="100"/>
        </p:scale>
        <p:origin x="624" y="10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B54D3-E997-A94F-953B-8318D6EC1364}" type="datetimeFigureOut">
              <a:t>08.12.2025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3212C-E799-714A-9D59-ECEAF242FD6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520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AB7C2F2-2648-4E3E-AFDD-B30CE3FD472A}" type="datetimeFigureOut">
              <a:rPr lang="cs-CZ"/>
              <a:pPr>
                <a:defRPr/>
              </a:pPr>
              <a:t>08.12.2025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A26419B-4114-4337-9A75-D4C4E71C62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38168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ulni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699542"/>
            <a:ext cx="3541222" cy="367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2317595"/>
            <a:ext cx="8229600" cy="378042"/>
          </a:xfrm>
        </p:spPr>
        <p:txBody>
          <a:bodyPr>
            <a:normAutofit/>
          </a:bodyPr>
          <a:lstStyle>
            <a:lvl1pPr algn="ctr">
              <a:defRPr sz="2000" b="0" cap="all" spc="600">
                <a:solidFill>
                  <a:srgbClr val="1BA6E5"/>
                </a:solidFill>
              </a:defRPr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11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marL="0"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A297DA-4966-460A-8864-1FBF8E8711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94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A297DA-4966-460A-8864-1FBF8E8711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756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ez grafi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936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 marL="0" algn="ctr">
              <a:defRPr sz="4400"/>
            </a:lvl1pPr>
          </a:lstStyle>
          <a:p>
            <a:r>
              <a:rPr lang="cs-CZ" altLang="cs-CZ" sz="3700" b="1" dirty="0" err="1">
                <a:solidFill>
                  <a:srgbClr val="003557"/>
                </a:solidFill>
                <a:latin typeface="+mj-lt"/>
                <a:ea typeface="Calibri" panose="020F0502020204030204" pitchFamily="34" charset="0"/>
                <a:cs typeface="Open Sans Light" panose="020B0306030504020204" pitchFamily="34" charset="0"/>
              </a:rPr>
              <a:t>Titul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>
                <a:solidFill>
                  <a:srgbClr val="1BA6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2B0B1-F9C8-4C32-84F8-62A4B0239C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8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05" y="1462664"/>
            <a:ext cx="732559" cy="732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2501870"/>
            <a:ext cx="240030" cy="24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ázek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3689" y="-20538"/>
            <a:ext cx="1059873" cy="689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163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A297DA-4966-460A-8864-1FBF8E8711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40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obsah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A297DA-4966-460A-8864-1FBF8E8711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504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AF324-F9A8-4F73-A8C5-CD5568E3C2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 sz="37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3"/>
          </p:nvPr>
        </p:nvSpPr>
        <p:spPr>
          <a:xfrm>
            <a:off x="457731" y="1199754"/>
            <a:ext cx="8231186" cy="3396059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9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A297DA-4966-460A-8864-1FBF8E8711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577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A297DA-4966-460A-8864-1FBF8E8711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58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A297DA-4966-460A-8864-1FBF8E8711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3172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467544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A297DA-4966-460A-8864-1FBF8E8711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8" name="Obrázek 1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4707508"/>
            <a:ext cx="240030" cy="24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899592" y="4721479"/>
            <a:ext cx="1777410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cs-CZ" altLang="cs-CZ" sz="1600" kern="1200" dirty="0">
                <a:solidFill>
                  <a:srgbClr val="1BA6E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</a:t>
            </a:r>
            <a:r>
              <a:rPr lang="cs-CZ" altLang="cs-CZ" sz="1600" kern="1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cs-CZ" altLang="cs-CZ" sz="1600" kern="1200" dirty="0">
                <a:solidFill>
                  <a:srgbClr val="1BA6E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iczgroup</a:t>
            </a:r>
            <a:r>
              <a:rPr lang="cs-CZ" altLang="cs-CZ" sz="1600" kern="1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cs-CZ" altLang="cs-CZ" sz="1600" kern="1200" dirty="0">
                <a:solidFill>
                  <a:srgbClr val="1BA6E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</a:t>
            </a:r>
          </a:p>
        </p:txBody>
      </p:sp>
      <p:pic>
        <p:nvPicPr>
          <p:cNvPr id="13" name="Obrázek 1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3689" y="-20538"/>
            <a:ext cx="1059873" cy="689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ázek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195486"/>
            <a:ext cx="732559" cy="732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endParaRPr lang="en-US" dirty="0"/>
          </a:p>
        </p:txBody>
      </p:sp>
      <p:sp>
        <p:nvSpPr>
          <p:cNvPr id="15" name="Title Placeholder 14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49" r:id="rId3"/>
    <p:sldLayoutId id="2147483654" r:id="rId4"/>
    <p:sldLayoutId id="2147483655" r:id="rId5"/>
    <p:sldLayoutId id="2147483650" r:id="rId6"/>
    <p:sldLayoutId id="2147483652" r:id="rId7"/>
    <p:sldLayoutId id="2147483653" r:id="rId8"/>
    <p:sldLayoutId id="2147483656" r:id="rId9"/>
    <p:sldLayoutId id="2147483657" r:id="rId10"/>
    <p:sldLayoutId id="2147483658" r:id="rId11"/>
  </p:sldLayoutIdLst>
  <p:hf hdr="0" ftr="0" dt="0"/>
  <p:txStyles>
    <p:titleStyle>
      <a:lvl1pPr marL="360000" algn="l" rtl="0" eaLnBrk="1" fontAlgn="base" hangingPunct="1">
        <a:spcBef>
          <a:spcPct val="0"/>
        </a:spcBef>
        <a:spcAft>
          <a:spcPct val="0"/>
        </a:spcAft>
        <a:defRPr sz="3700" b="1" kern="1200">
          <a:solidFill>
            <a:srgbClr val="003557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1BA6E5"/>
        </a:buClr>
        <a:buSzPct val="80000"/>
        <a:buFont typeface="Lucida Grande"/>
        <a:buChar char="▶"/>
        <a:defRPr lang="cs-CZ" sz="2500" b="1" kern="1200" dirty="0" smtClean="0">
          <a:solidFill>
            <a:schemeClr val="tx1"/>
          </a:solidFill>
          <a:latin typeface="+mn-lt"/>
          <a:ea typeface="Calibri" panose="020F0502020204030204" pitchFamily="34" charset="0"/>
          <a:cs typeface="Open Sans Light" panose="020B0306030504020204" pitchFamily="34" charset="0"/>
        </a:defRPr>
      </a:lvl1pPr>
      <a:lvl2pPr marL="800100" indent="-342900" algn="l" rtl="0" eaLnBrk="1" fontAlgn="auto" hangingPunct="1">
        <a:spcBef>
          <a:spcPct val="20000"/>
        </a:spcBef>
        <a:spcAft>
          <a:spcPts val="0"/>
        </a:spcAft>
        <a:buClr>
          <a:schemeClr val="bg1">
            <a:lumMod val="65000"/>
          </a:schemeClr>
        </a:buClr>
        <a:buSzPct val="100000"/>
        <a:buFont typeface="Arial"/>
        <a:buChar char="•"/>
        <a:defRPr lang="cs-CZ" sz="1900" b="1" kern="1200">
          <a:solidFill>
            <a:schemeClr val="tx1"/>
          </a:solidFill>
          <a:latin typeface="+mn-lt"/>
          <a:ea typeface="Calibri" panose="020F0502020204030204" pitchFamily="34" charset="0"/>
          <a:cs typeface="Open Sans Light" panose="020B0306030504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1">
            <a:lumMod val="65000"/>
          </a:schemeClr>
        </a:buClr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None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Novinky v ISAC a síti </a:t>
            </a:r>
            <a:r>
              <a:rPr lang="cs-CZ" cap="none" dirty="0"/>
              <a:t>eMeDocS</a:t>
            </a:r>
            <a:endParaRPr lang="en-US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AC0C2D0-709D-4756-AC6E-81FB60563965}"/>
              </a:ext>
            </a:extLst>
          </p:cNvPr>
          <p:cNvSpPr txBox="1">
            <a:spLocks/>
          </p:cNvSpPr>
          <p:nvPr/>
        </p:nvSpPr>
        <p:spPr>
          <a:xfrm>
            <a:off x="539552" y="4299942"/>
            <a:ext cx="7848872" cy="378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marL="3600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0" kern="1200" cap="all" spc="600">
                <a:solidFill>
                  <a:srgbClr val="1BA6E5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cs-CZ" sz="900" b="1" dirty="0"/>
              <a:t>Michal </a:t>
            </a:r>
            <a:r>
              <a:rPr lang="cs-CZ" sz="900" b="1" dirty="0" err="1"/>
              <a:t>schmidt</a:t>
            </a:r>
            <a:r>
              <a:rPr lang="cs-CZ" sz="900" b="1" dirty="0"/>
              <a:t>, </a:t>
            </a:r>
            <a:r>
              <a:rPr lang="cs-CZ" sz="900" b="1" dirty="0" err="1"/>
              <a:t>icz</a:t>
            </a:r>
            <a:endParaRPr lang="cs-CZ" sz="900" b="1" dirty="0"/>
          </a:p>
          <a:p>
            <a:r>
              <a:rPr lang="cs-CZ" sz="900" b="1" dirty="0"/>
              <a:t>10.12.2025</a:t>
            </a:r>
          </a:p>
        </p:txBody>
      </p:sp>
    </p:spTree>
    <p:extLst>
      <p:ext uri="{BB962C8B-B14F-4D97-AF65-F5344CB8AC3E}">
        <p14:creationId xmlns:p14="http://schemas.microsoft.com/office/powerpoint/2010/main" val="1221746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F324-F9A8-4F73-A8C5-CD5568E3C227}" type="slidenum">
              <a:rPr lang="cs-CZ"/>
              <a:pPr>
                <a:defRPr/>
              </a:pPr>
              <a:t>10</a:t>
            </a:fld>
            <a:endParaRPr lang="cs-CZ" dirty="0"/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buClr>
                <a:srgbClr val="0070C0"/>
              </a:buClr>
            </a:pPr>
            <a:r>
              <a:rPr lang="cs-CZ" sz="4000" dirty="0"/>
              <a:t>A co nás čeká v březnu</a:t>
            </a:r>
            <a:endParaRPr lang="en-US" sz="4000" dirty="0"/>
          </a:p>
        </p:txBody>
      </p:sp>
      <p:sp>
        <p:nvSpPr>
          <p:cNvPr id="21" name="Content Placeholder 20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800" kern="0" dirty="0">
              <a:solidFill>
                <a:srgbClr val="000000"/>
              </a:solidFill>
              <a:latin typeface="Verdana"/>
            </a:endParaRP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200" kern="0" dirty="0">
              <a:solidFill>
                <a:srgbClr val="000000"/>
              </a:solidFill>
              <a:latin typeface="Verdana"/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5B2B8-19F0-477B-8E13-42CFB44928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53738"/>
            <a:ext cx="3960440" cy="2970330"/>
          </a:xfrm>
          <a:prstGeom prst="rect">
            <a:avLst/>
          </a:prstGeom>
        </p:spPr>
      </p:pic>
      <p:pic>
        <p:nvPicPr>
          <p:cNvPr id="2" name="Obrázek 1" descr="Obsah obrázku text, snímek obrazovky, software, Počítačová ikona&#10;&#10;Popis byl vytvořen automaticky">
            <a:extLst>
              <a:ext uri="{FF2B5EF4-FFF2-40B4-BE49-F238E27FC236}">
                <a16:creationId xmlns:a16="http://schemas.microsoft.com/office/drawing/2014/main" id="{D2C3DE20-E0FE-D6A8-0D1F-4D2F13845F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573" t="29585" r="26276" b="10618"/>
          <a:stretch/>
        </p:blipFill>
        <p:spPr bwMode="auto">
          <a:xfrm>
            <a:off x="4923120" y="2283718"/>
            <a:ext cx="3342668" cy="205424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A6654C48-E51E-1052-B1C5-D6ED8AC2D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975" y="1251995"/>
            <a:ext cx="4067944" cy="832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9560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4"/>
          <p:cNvSpPr>
            <a:spLocks noChangeArrowheads="1"/>
          </p:cNvSpPr>
          <p:nvPr/>
        </p:nvSpPr>
        <p:spPr bwMode="auto">
          <a:xfrm>
            <a:off x="3768577" y="2791687"/>
            <a:ext cx="1676036" cy="328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cs-CZ" altLang="cs-CZ" sz="1500" dirty="0">
                <a:solidFill>
                  <a:srgbClr val="1BA6E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www</a:t>
            </a:r>
            <a:r>
              <a:rPr lang="cs-CZ" altLang="cs-CZ" sz="15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cs-CZ" altLang="cs-CZ" sz="1500" dirty="0">
                <a:solidFill>
                  <a:srgbClr val="1BA6E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iczgroup</a:t>
            </a:r>
            <a:r>
              <a:rPr lang="cs-CZ" altLang="cs-CZ" sz="15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cs-CZ" altLang="cs-CZ" sz="1500" dirty="0">
                <a:solidFill>
                  <a:srgbClr val="1BA6E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com</a:t>
            </a:r>
          </a:p>
        </p:txBody>
      </p:sp>
      <p:pic>
        <p:nvPicPr>
          <p:cNvPr id="11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" y="2438400"/>
            <a:ext cx="912812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Obráze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9143" y="1921669"/>
            <a:ext cx="794905" cy="51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F324-F9A8-4F73-A8C5-CD5568E3C227}" type="slidenum">
              <a:rPr lang="cs-CZ"/>
              <a:pPr>
                <a:defRPr/>
              </a:pPr>
              <a:t>2</a:t>
            </a:fld>
            <a:endParaRPr lang="cs-CZ" dirty="0"/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Clr>
                <a:srgbClr val="0070C0"/>
              </a:buClr>
            </a:pPr>
            <a:r>
              <a:rPr lang="cs-CZ" sz="4000" dirty="0"/>
              <a:t>Novinky v ISAC a síti eMeDocS</a:t>
            </a:r>
            <a:endParaRPr lang="cs-CZ" sz="40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21" name="Content Placeholder 20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800" kern="0" dirty="0">
              <a:solidFill>
                <a:srgbClr val="000000"/>
              </a:solidFill>
              <a:latin typeface="Verdana"/>
            </a:endParaRP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200" kern="0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8F13F26-A1B9-4468-91CB-E2035E25F127}"/>
              </a:ext>
            </a:extLst>
          </p:cNvPr>
          <p:cNvSpPr txBox="1">
            <a:spLocks noChangeArrowheads="1"/>
          </p:cNvSpPr>
          <p:nvPr/>
        </p:nvSpPr>
        <p:spPr>
          <a:xfrm>
            <a:off x="683568" y="1318023"/>
            <a:ext cx="7632848" cy="324036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70C0"/>
              </a:buClr>
            </a:pPr>
            <a:r>
              <a:rPr lang="cs-CZ" sz="2400" b="1" dirty="0">
                <a:solidFill>
                  <a:srgbClr val="0070C0"/>
                </a:solidFill>
                <a:latin typeface="Arial"/>
                <a:cs typeface="Arial"/>
              </a:rPr>
              <a:t>Aktuální stav sítě eMeDocS</a:t>
            </a:r>
          </a:p>
          <a:p>
            <a:pPr>
              <a:buClr>
                <a:srgbClr val="0070C0"/>
              </a:buClr>
            </a:pPr>
            <a:r>
              <a:rPr lang="cs-CZ" sz="2400" b="1" dirty="0">
                <a:solidFill>
                  <a:srgbClr val="0070C0"/>
                </a:solidFill>
                <a:latin typeface="Arial"/>
                <a:cs typeface="Arial"/>
              </a:rPr>
              <a:t>Nároky na výměnné sítě</a:t>
            </a:r>
          </a:p>
          <a:p>
            <a:pPr>
              <a:buClr>
                <a:srgbClr val="0070C0"/>
              </a:buClr>
            </a:pPr>
            <a:r>
              <a:rPr lang="cs-CZ" sz="2400" b="1" dirty="0">
                <a:solidFill>
                  <a:srgbClr val="0070C0"/>
                </a:solidFill>
                <a:latin typeface="Arial"/>
                <a:cs typeface="Arial"/>
              </a:rPr>
              <a:t>Aktuální novinky v ISAC</a:t>
            </a:r>
          </a:p>
          <a:p>
            <a:pPr>
              <a:buClr>
                <a:srgbClr val="0070C0"/>
              </a:buClr>
            </a:pPr>
            <a:r>
              <a:rPr lang="cs-CZ" sz="2400" b="1" dirty="0">
                <a:solidFill>
                  <a:srgbClr val="0070C0"/>
                </a:solidFill>
                <a:latin typeface="Arial"/>
                <a:cs typeface="Arial"/>
              </a:rPr>
              <a:t>Plánované novinky ve verzi 5</a:t>
            </a:r>
          </a:p>
          <a:p>
            <a:pPr>
              <a:buClr>
                <a:srgbClr val="0070C0"/>
              </a:buClr>
            </a:pPr>
            <a:r>
              <a:rPr lang="cs-CZ" sz="2400" b="1" dirty="0">
                <a:solidFill>
                  <a:srgbClr val="0070C0"/>
                </a:solidFill>
                <a:latin typeface="Arial"/>
                <a:cs typeface="Arial"/>
              </a:rPr>
              <a:t>Plán na generační upgrade ISAC 6 (2026)</a:t>
            </a:r>
          </a:p>
        </p:txBody>
      </p:sp>
    </p:spTree>
    <p:extLst>
      <p:ext uri="{BB962C8B-B14F-4D97-AF65-F5344CB8AC3E}">
        <p14:creationId xmlns:p14="http://schemas.microsoft.com/office/powerpoint/2010/main" val="406080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F324-F9A8-4F73-A8C5-CD5568E3C227}" type="slidenum">
              <a:rPr lang="cs-CZ"/>
              <a:pPr>
                <a:defRPr/>
              </a:pPr>
              <a:t>3</a:t>
            </a:fld>
            <a:endParaRPr lang="cs-CZ" dirty="0"/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Aktuální stav sítě eMeDocS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Výměnná síť eMeDocS s rysy afinitní domény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200" kern="0" dirty="0">
                <a:solidFill>
                  <a:srgbClr val="000000"/>
                </a:solidFill>
                <a:latin typeface="Verdana"/>
              </a:rPr>
              <a:t>Smluvní společenství poskytovatelů zdravotních služeb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200" kern="0" dirty="0">
                <a:solidFill>
                  <a:srgbClr val="000000"/>
                </a:solidFill>
                <a:latin typeface="Verdana"/>
              </a:rPr>
              <a:t>Řízení výměnné sítě (technické, organizační, rozvojové)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200" kern="0" dirty="0">
                <a:solidFill>
                  <a:srgbClr val="000000"/>
                </a:solidFill>
                <a:latin typeface="Verdana"/>
              </a:rPr>
              <a:t>Projektové řízení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200" kern="0" dirty="0">
                <a:solidFill>
                  <a:srgbClr val="000000"/>
                </a:solidFill>
                <a:latin typeface="Verdana"/>
              </a:rPr>
              <a:t>Plánování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200" kern="0" dirty="0">
                <a:solidFill>
                  <a:srgbClr val="000000"/>
                </a:solidFill>
                <a:latin typeface="Verdana"/>
              </a:rPr>
              <a:t>Finanční modelování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47 nemocnic (6 krajů a Praha), 6 ZZS, brána NCP, brána NZIS, brána </a:t>
            </a:r>
            <a:r>
              <a:rPr lang="cs-CZ" altLang="cs-CZ" sz="1800" kern="0" dirty="0" err="1">
                <a:solidFill>
                  <a:srgbClr val="000000"/>
                </a:solidFill>
                <a:latin typeface="Verdana"/>
              </a:rPr>
              <a:t>ClickBox</a:t>
            </a: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, brána </a:t>
            </a:r>
            <a:r>
              <a:rPr lang="cs-CZ" altLang="cs-CZ" sz="1800" kern="0" dirty="0" err="1">
                <a:solidFill>
                  <a:srgbClr val="000000"/>
                </a:solidFill>
                <a:latin typeface="Verdana"/>
              </a:rPr>
              <a:t>eZpráva</a:t>
            </a:r>
            <a:endParaRPr lang="cs-CZ" altLang="cs-CZ" sz="1800" kern="0" dirty="0">
              <a:solidFill>
                <a:srgbClr val="000000"/>
              </a:solidFill>
              <a:latin typeface="Verdana"/>
            </a:endParaRP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Za poslední rok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200" kern="0" dirty="0">
                <a:solidFill>
                  <a:srgbClr val="000000"/>
                </a:solidFill>
                <a:latin typeface="Verdana"/>
              </a:rPr>
              <a:t>32 mil. transakcí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200" kern="0" dirty="0">
                <a:solidFill>
                  <a:srgbClr val="000000"/>
                </a:solidFill>
                <a:latin typeface="Verdana"/>
              </a:rPr>
              <a:t>570 tis. dotazů na informace o pacientovi (EC, Pacientský souhrn, zdravotnické dokumenty)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200" kern="0" dirty="0">
                <a:solidFill>
                  <a:srgbClr val="000000"/>
                </a:solidFill>
                <a:latin typeface="Verdana"/>
              </a:rPr>
              <a:t>23 mil. odpovědí na dotazy na informace o pacientovi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200" kern="0" dirty="0">
              <a:solidFill>
                <a:srgbClr val="000000"/>
              </a:solidFill>
              <a:latin typeface="Verdana"/>
            </a:endParaRP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800" kern="0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79648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ED7F1-2330-7719-2A2B-BF8C6F120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1EA67E10-2700-0D0F-D4E7-180046E1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F324-F9A8-4F73-A8C5-CD5568E3C227}" type="slidenum">
              <a:rPr lang="cs-CZ"/>
              <a:pPr>
                <a:defRPr/>
              </a:pPr>
              <a:t>4</a:t>
            </a:fld>
            <a:endParaRPr lang="cs-CZ" dirty="0"/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5C06D2B7-2F9B-FA17-3B88-3AA2A2DB3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Nároky na výměnné sítě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86D48883-028B-C5BA-4A6D-52EEBDDC027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Standardy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200" kern="0" dirty="0">
                <a:solidFill>
                  <a:srgbClr val="000000"/>
                </a:solidFill>
                <a:latin typeface="Verdana"/>
              </a:rPr>
              <a:t>DASTA, IHE, ATNA, HL7 FHIR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Certifikace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Národní </a:t>
            </a:r>
            <a:r>
              <a:rPr lang="cs-CZ" altLang="cs-CZ" sz="1800" kern="0" dirty="0" err="1">
                <a:solidFill>
                  <a:srgbClr val="000000"/>
                </a:solidFill>
                <a:latin typeface="Verdana"/>
              </a:rPr>
              <a:t>eHealth</a:t>
            </a: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 standardy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Afinitní domény x Akreditované Afinitní domény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NIS2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Spolupráce s jinými výměnnými sítěmi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Rozvoj </a:t>
            </a:r>
            <a:r>
              <a:rPr lang="cs-CZ" altLang="cs-CZ" sz="1800" kern="0" dirty="0" err="1">
                <a:solidFill>
                  <a:srgbClr val="000000"/>
                </a:solidFill>
                <a:latin typeface="Verdana"/>
              </a:rPr>
              <a:t>NCPeH</a:t>
            </a:r>
            <a:endParaRPr lang="cs-CZ" altLang="cs-CZ" sz="1800" kern="0" dirty="0">
              <a:solidFill>
                <a:srgbClr val="000000"/>
              </a:solidFill>
              <a:latin typeface="Verdana"/>
            </a:endParaRP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Technologický pokrok</a:t>
            </a:r>
            <a:endParaRPr lang="cs-CZ" altLang="cs-CZ" sz="1200" kern="0" dirty="0">
              <a:solidFill>
                <a:srgbClr val="000000"/>
              </a:solidFill>
              <a:latin typeface="Verdana"/>
            </a:endParaRP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200" kern="0" dirty="0">
              <a:solidFill>
                <a:srgbClr val="000000"/>
              </a:solidFill>
              <a:latin typeface="Verdana"/>
            </a:endParaRP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800" kern="0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784818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08983-1AFE-F624-B071-F8A61DD7E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9381DCD4-1D79-2D27-FF37-06E66FC28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F324-F9A8-4F73-A8C5-CD5568E3C227}" type="slidenum">
              <a:rPr lang="cs-CZ"/>
              <a:pPr>
                <a:defRPr/>
              </a:pPr>
              <a:t>5</a:t>
            </a:fld>
            <a:endParaRPr lang="cs-CZ" dirty="0"/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366A2050-C433-9A78-A7C3-B782D839E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Aktuální novinky v ISAC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1B690870-36BA-0C2D-4727-304FCC7ED5C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Připojení výměnných sítí </a:t>
            </a:r>
            <a:r>
              <a:rPr lang="cs-CZ" altLang="cs-CZ" sz="1800" kern="0" dirty="0" err="1">
                <a:solidFill>
                  <a:srgbClr val="000000"/>
                </a:solidFill>
                <a:latin typeface="Verdana"/>
              </a:rPr>
              <a:t>ClickBox</a:t>
            </a: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 a </a:t>
            </a:r>
            <a:r>
              <a:rPr lang="cs-CZ" altLang="cs-CZ" sz="1800" kern="0" dirty="0" err="1">
                <a:solidFill>
                  <a:srgbClr val="000000"/>
                </a:solidFill>
                <a:latin typeface="Verdana"/>
              </a:rPr>
              <a:t>eZpráva</a:t>
            </a: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 (technické, organizační, smluvní)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Nové zobrazení seznamu dokumentů: místo ikonek 3písmenné zkratky (důvod: fulltextové vyhledávání dle typů dokumentů)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Podpora pro typy dokumentů v EC: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200" kern="0" dirty="0">
                <a:solidFill>
                  <a:srgbClr val="000000"/>
                </a:solidFill>
                <a:latin typeface="Verdana"/>
              </a:rPr>
              <a:t>AMB, HOSP, RDG, KONZ … v základní verzi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200" kern="0" dirty="0">
                <a:solidFill>
                  <a:srgbClr val="000000"/>
                </a:solidFill>
                <a:latin typeface="Verdana"/>
              </a:rPr>
              <a:t>LAB, PAT (s textovými výsledky) … v projektu pro nemocnice Kraje Vysočina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800" kern="0" dirty="0">
                <a:solidFill>
                  <a:srgbClr val="000000"/>
                </a:solidFill>
                <a:latin typeface="Verdana"/>
              </a:rPr>
              <a:t>Průběžné aktualizace pro PS CDA L3/L1 NCP (pro konkrétní zákazníky)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200" kern="0" dirty="0">
              <a:solidFill>
                <a:srgbClr val="000000"/>
              </a:solidFill>
              <a:latin typeface="Verdana"/>
            </a:endParaRP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200" kern="0" dirty="0">
              <a:solidFill>
                <a:srgbClr val="000000"/>
              </a:solidFill>
              <a:latin typeface="Verdana"/>
            </a:endParaRP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800" kern="0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03326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E4418-104A-16B1-068C-9BD581852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BF3AFAE-1DB4-2D51-CB7E-E932C3707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F324-F9A8-4F73-A8C5-CD5568E3C227}" type="slidenum">
              <a:rPr lang="cs-CZ"/>
              <a:pPr>
                <a:defRPr/>
              </a:pPr>
              <a:t>6</a:t>
            </a:fld>
            <a:endParaRPr lang="cs-CZ" dirty="0"/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99A4E240-B433-62E6-ED9C-333EF6A7D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Aktuální novinky v ISAC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5E608CD2-D3C3-984D-2677-531ECE91CDF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2400" kern="0" dirty="0" err="1">
                <a:solidFill>
                  <a:srgbClr val="000000"/>
                </a:solidFill>
                <a:latin typeface="Verdana"/>
              </a:rPr>
              <a:t>Add</a:t>
            </a:r>
            <a:r>
              <a:rPr lang="cs-CZ" altLang="cs-CZ" sz="2400" kern="0" dirty="0">
                <a:solidFill>
                  <a:srgbClr val="000000"/>
                </a:solidFill>
                <a:latin typeface="Verdana"/>
              </a:rPr>
              <a:t>-on moduly ISAC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2000" kern="0" dirty="0">
                <a:solidFill>
                  <a:srgbClr val="000000"/>
                </a:solidFill>
                <a:latin typeface="Verdana"/>
              </a:rPr>
              <a:t>PS strana B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2000" kern="0" dirty="0">
                <a:solidFill>
                  <a:srgbClr val="000000"/>
                </a:solidFill>
                <a:latin typeface="Verdana"/>
              </a:rPr>
              <a:t>ISAC AZD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2000" kern="0" dirty="0">
                <a:solidFill>
                  <a:srgbClr val="000000"/>
                </a:solidFill>
                <a:latin typeface="Verdana"/>
              </a:rPr>
              <a:t>ISAC </a:t>
            </a:r>
            <a:r>
              <a:rPr lang="cs-CZ" altLang="cs-CZ" sz="2000" kern="0" dirty="0" err="1">
                <a:solidFill>
                  <a:srgbClr val="000000"/>
                </a:solidFill>
                <a:latin typeface="Verdana"/>
              </a:rPr>
              <a:t>eHSB</a:t>
            </a:r>
            <a:endParaRPr lang="cs-CZ" altLang="cs-CZ" sz="2000" kern="0" dirty="0">
              <a:solidFill>
                <a:srgbClr val="000000"/>
              </a:solidFill>
              <a:latin typeface="Verdana"/>
            </a:endParaRP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2000" kern="0" dirty="0">
                <a:solidFill>
                  <a:srgbClr val="000000"/>
                </a:solidFill>
                <a:latin typeface="Verdana"/>
              </a:rPr>
              <a:t>ISAC MPI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2000" kern="0" dirty="0">
                <a:solidFill>
                  <a:srgbClr val="000000"/>
                </a:solidFill>
                <a:latin typeface="Verdana"/>
              </a:rPr>
              <a:t>ISAC </a:t>
            </a:r>
            <a:r>
              <a:rPr lang="cs-CZ" altLang="cs-CZ" sz="2000" kern="0" dirty="0" err="1">
                <a:solidFill>
                  <a:srgbClr val="000000"/>
                </a:solidFill>
                <a:latin typeface="Verdana"/>
              </a:rPr>
              <a:t>DocReg</a:t>
            </a:r>
            <a:endParaRPr lang="cs-CZ" altLang="cs-CZ" sz="2000" kern="0" dirty="0">
              <a:solidFill>
                <a:srgbClr val="000000"/>
              </a:solidFill>
              <a:latin typeface="Verdana"/>
            </a:endParaRP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2000" kern="0" dirty="0">
                <a:solidFill>
                  <a:srgbClr val="000000"/>
                </a:solidFill>
                <a:latin typeface="Verdana"/>
              </a:rPr>
              <a:t>ISAC Centrální služby </a:t>
            </a:r>
            <a:r>
              <a:rPr lang="cs-CZ" altLang="cs-CZ" sz="2000" kern="0" dirty="0" err="1">
                <a:solidFill>
                  <a:srgbClr val="000000"/>
                </a:solidFill>
                <a:latin typeface="Verdana"/>
              </a:rPr>
              <a:t>eHealth</a:t>
            </a:r>
            <a:endParaRPr lang="cs-CZ" altLang="cs-CZ" sz="2000" kern="0" dirty="0">
              <a:solidFill>
                <a:srgbClr val="000000"/>
              </a:solidFill>
              <a:latin typeface="Verdana"/>
            </a:endParaRP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200" kern="0" dirty="0">
              <a:solidFill>
                <a:srgbClr val="000000"/>
              </a:solidFill>
              <a:latin typeface="Verdana"/>
            </a:endParaRP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200" kern="0" dirty="0">
              <a:solidFill>
                <a:srgbClr val="000000"/>
              </a:solidFill>
              <a:latin typeface="Verdana"/>
            </a:endParaRP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800" kern="0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57695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91451-36AF-99BD-6AC7-199E12116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E0EFABFA-697C-89B9-C39C-1DD858C33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F324-F9A8-4F73-A8C5-CD5568E3C227}" type="slidenum">
              <a:rPr lang="cs-CZ"/>
              <a:pPr>
                <a:defRPr/>
              </a:pPr>
              <a:t>7</a:t>
            </a:fld>
            <a:endParaRPr lang="cs-CZ" dirty="0"/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EF219661-8E88-0ECE-3BAC-280B0C137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Plánované novinky ve verzi 5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C55DAC1E-6D42-D6BD-F038-0E66461AD04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2400" kern="0" dirty="0">
                <a:solidFill>
                  <a:srgbClr val="000000"/>
                </a:solidFill>
                <a:latin typeface="Verdana"/>
              </a:rPr>
              <a:t>Originální dokumenty na NCP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Možno řešit samostatně od PS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Podmínkou jsou služby </a:t>
            </a:r>
            <a:r>
              <a:rPr lang="cs-CZ" altLang="cs-CZ" sz="1600" kern="0" dirty="0" err="1">
                <a:solidFill>
                  <a:srgbClr val="000000"/>
                </a:solidFill>
                <a:latin typeface="Verdana"/>
              </a:rPr>
              <a:t>patsum</a:t>
            </a: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/</a:t>
            </a:r>
            <a:r>
              <a:rPr lang="cs-CZ" altLang="cs-CZ" sz="1600" kern="0" dirty="0" err="1">
                <a:solidFill>
                  <a:srgbClr val="000000"/>
                </a:solidFill>
                <a:latin typeface="Verdana"/>
              </a:rPr>
              <a:t>getdoc</a:t>
            </a: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, resp. </a:t>
            </a:r>
            <a:r>
              <a:rPr lang="cs-CZ" altLang="cs-CZ" sz="1600" kern="0" dirty="0" err="1">
                <a:solidFill>
                  <a:srgbClr val="000000"/>
                </a:solidFill>
                <a:latin typeface="Verdana"/>
              </a:rPr>
              <a:t>survey</a:t>
            </a: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/</a:t>
            </a:r>
            <a:r>
              <a:rPr lang="cs-CZ" altLang="cs-CZ" sz="1600" kern="0" dirty="0" err="1">
                <a:solidFill>
                  <a:srgbClr val="000000"/>
                </a:solidFill>
                <a:latin typeface="Verdana"/>
              </a:rPr>
              <a:t>handover</a:t>
            </a:r>
            <a:endParaRPr lang="cs-CZ" altLang="cs-CZ" sz="1600" kern="0" dirty="0">
              <a:solidFill>
                <a:srgbClr val="000000"/>
              </a:solidFill>
              <a:latin typeface="Verdana"/>
            </a:endParaRP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První implementace vůči 3 různým </a:t>
            </a:r>
            <a:r>
              <a:rPr lang="cs-CZ" altLang="cs-CZ" sz="1600" kern="0" dirty="0" err="1">
                <a:solidFill>
                  <a:srgbClr val="000000"/>
                </a:solidFill>
                <a:latin typeface="Verdana"/>
              </a:rPr>
              <a:t>NISům</a:t>
            </a: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 očekáváme v průběhu ledna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2400" kern="0" dirty="0">
                <a:solidFill>
                  <a:srgbClr val="000000"/>
                </a:solidFill>
                <a:latin typeface="Verdana"/>
              </a:rPr>
              <a:t>Nové typy dokumentů v EC 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Výjezdová zpráva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DICOM studie</a:t>
            </a: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r>
              <a:rPr lang="cs-CZ" altLang="cs-CZ" sz="1600" kern="0" dirty="0">
                <a:solidFill>
                  <a:srgbClr val="000000"/>
                </a:solidFill>
                <a:latin typeface="Verdana"/>
              </a:rPr>
              <a:t>….</a:t>
            </a: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800" kern="0" dirty="0">
              <a:solidFill>
                <a:srgbClr val="000000"/>
              </a:solidFill>
              <a:latin typeface="Verdana"/>
            </a:endParaRP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200" kern="0" dirty="0">
              <a:solidFill>
                <a:srgbClr val="000000"/>
              </a:solidFill>
              <a:latin typeface="Verdana"/>
            </a:endParaRPr>
          </a:p>
          <a:p>
            <a:pPr marL="906463" lvl="1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200" kern="0" dirty="0">
              <a:solidFill>
                <a:srgbClr val="000000"/>
              </a:solidFill>
              <a:latin typeface="Verdana"/>
            </a:endParaRPr>
          </a:p>
          <a:p>
            <a:pPr marL="449263" indent="-449263">
              <a:spcBef>
                <a:spcPct val="25000"/>
              </a:spcBef>
              <a:buClr>
                <a:srgbClr val="00A4E8"/>
              </a:buClr>
              <a:buSzTx/>
              <a:buFont typeface="Arial" charset="0"/>
              <a:buChar char="►"/>
              <a:defRPr/>
            </a:pPr>
            <a:endParaRPr lang="cs-CZ" altLang="cs-CZ" sz="1800" kern="0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54357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ADDAC-4F3E-6E9A-3B38-46A09857A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05E5F808-84FA-2C84-251C-FC02BDF7C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F324-F9A8-4F73-A8C5-CD5568E3C227}" type="slidenum">
              <a:rPr lang="cs-CZ"/>
              <a:pPr>
                <a:defRPr/>
              </a:pPr>
              <a:t>8</a:t>
            </a:fld>
            <a:endParaRPr lang="cs-CZ" dirty="0"/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92E3816E-618D-BF5B-3D7F-45E915B8F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dirty="0"/>
              <a:t>Plán na generační upgrade ISAC 6 (2026)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F5CA32B-3572-4B60-488E-07F0BE4F658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sz="2800" dirty="0"/>
              <a:t>RID (přechodné období pro RČ)</a:t>
            </a:r>
          </a:p>
          <a:p>
            <a:pPr lvl="0"/>
            <a:r>
              <a:rPr lang="cs-CZ" sz="2800" dirty="0"/>
              <a:t>Nové interní knihovny</a:t>
            </a:r>
          </a:p>
          <a:p>
            <a:pPr lvl="0"/>
            <a:r>
              <a:rPr lang="cs-CZ" sz="2800" dirty="0"/>
              <a:t>Upgrade </a:t>
            </a:r>
            <a:r>
              <a:rPr lang="cs-CZ" sz="2800" dirty="0" err="1"/>
              <a:t>Message</a:t>
            </a:r>
            <a:r>
              <a:rPr lang="cs-CZ" sz="2800" dirty="0"/>
              <a:t> brokeru - </a:t>
            </a:r>
            <a:r>
              <a:rPr lang="cs-CZ" sz="2800" dirty="0" err="1"/>
              <a:t>clustering</a:t>
            </a:r>
            <a:endParaRPr lang="cs-CZ" sz="2800" dirty="0"/>
          </a:p>
          <a:p>
            <a:pPr lvl="0"/>
            <a:r>
              <a:rPr lang="cs-CZ" sz="2800" dirty="0"/>
              <a:t>Upgrade web ISAC, další prohlížeče EC</a:t>
            </a:r>
          </a:p>
          <a:p>
            <a:pPr lvl="0"/>
            <a:r>
              <a:rPr lang="cs-CZ" sz="2800" dirty="0"/>
              <a:t>Nové zobrazení EC, včetně potenciálního využití AI</a:t>
            </a:r>
          </a:p>
          <a:p>
            <a:pPr lvl="0"/>
            <a:r>
              <a:rPr lang="cs-CZ" sz="2800" dirty="0"/>
              <a:t>Nová prohlížeče dokumentů (vč. Acrobat PDF)</a:t>
            </a:r>
          </a:p>
          <a:p>
            <a:pPr lvl="0"/>
            <a:r>
              <a:rPr lang="cs-CZ" sz="2800" dirty="0"/>
              <a:t>Další typy dokumentů </a:t>
            </a:r>
          </a:p>
          <a:p>
            <a:pPr marL="0" lvl="0" indent="0">
              <a:buNone/>
            </a:pPr>
            <a:endParaRPr lang="cs-CZ" sz="1200" kern="0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19115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1E0F5-14E8-CAAD-B37D-085C5CD08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35C8F4E-BEC5-2D8F-132C-75F12257C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F324-F9A8-4F73-A8C5-CD5568E3C227}" type="slidenum">
              <a:rPr lang="cs-CZ"/>
              <a:pPr>
                <a:defRPr/>
              </a:pPr>
              <a:t>9</a:t>
            </a:fld>
            <a:endParaRPr lang="cs-CZ" dirty="0"/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4ED186DD-D1DE-C369-C315-BCB0E4D3A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dirty="0"/>
              <a:t>Plán na generační upgrade ISAC 6 (2026)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00AF8F5-6A3C-B3C9-978B-787C7639DBE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sz="2800" dirty="0"/>
              <a:t>HL7 FHIR</a:t>
            </a:r>
          </a:p>
          <a:p>
            <a:pPr lvl="0"/>
            <a:r>
              <a:rPr lang="cs-CZ" sz="2800" dirty="0"/>
              <a:t>Lékový záznam</a:t>
            </a:r>
          </a:p>
          <a:p>
            <a:pPr lvl="0"/>
            <a:r>
              <a:rPr lang="cs-CZ" sz="2800" dirty="0"/>
              <a:t>Ukládání dokumentů do DEA</a:t>
            </a:r>
            <a:endParaRPr lang="cs-CZ" sz="2000" dirty="0"/>
          </a:p>
          <a:p>
            <a:pPr lvl="0"/>
            <a:r>
              <a:rPr lang="cs-CZ" sz="2800" dirty="0"/>
              <a:t>Logy dle ATNA</a:t>
            </a:r>
          </a:p>
          <a:p>
            <a:pPr lvl="0"/>
            <a:r>
              <a:rPr lang="cs-CZ" sz="2800" dirty="0"/>
              <a:t>Nové statistiky, testovací nástroje</a:t>
            </a:r>
          </a:p>
          <a:p>
            <a:pPr lvl="0"/>
            <a:r>
              <a:rPr lang="cs-CZ" sz="2800" dirty="0"/>
              <a:t>Nové sekce PS CDA</a:t>
            </a:r>
            <a:endParaRPr lang="cs-CZ" sz="1200" kern="0" dirty="0">
              <a:solidFill>
                <a:srgbClr val="000000"/>
              </a:solidFill>
              <a:latin typeface="Verdana"/>
            </a:endParaRPr>
          </a:p>
          <a:p>
            <a:r>
              <a:rPr lang="cs-CZ" sz="2700" dirty="0"/>
              <a:t>Integrace s IHE infrastrukturou eMeDocS II</a:t>
            </a:r>
          </a:p>
          <a:p>
            <a:pPr marL="0" lvl="0" indent="0">
              <a:buNone/>
            </a:pPr>
            <a:endParaRPr lang="cs-CZ" sz="1200" kern="0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709449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2BBF8B8F-F9A3-4F3E-9BDC-A952ADABC3DF}" vid="{3B513816-6844-441B-B3D2-87CB8CF325B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Prezentace_ICZ_šablona_16ku9__1604</Template>
  <TotalTime>59195</TotalTime>
  <Words>419</Words>
  <Application>Microsoft Office PowerPoint</Application>
  <PresentationFormat>Předvádění na obrazovce (16:9)</PresentationFormat>
  <Paragraphs>86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Lucida Grande</vt:lpstr>
      <vt:lpstr>Verdana</vt:lpstr>
      <vt:lpstr>Motiv systému Office</vt:lpstr>
      <vt:lpstr>Novinky v ISAC a síti eMeDocS</vt:lpstr>
      <vt:lpstr>Novinky v ISAC a síti eMeDocS</vt:lpstr>
      <vt:lpstr>Aktuální stav sítě eMeDocS</vt:lpstr>
      <vt:lpstr>Nároky na výměnné sítě</vt:lpstr>
      <vt:lpstr>Aktuální novinky v ISAC</vt:lpstr>
      <vt:lpstr>Aktuální novinky v ISAC</vt:lpstr>
      <vt:lpstr>Plánované novinky ve verzi 5</vt:lpstr>
      <vt:lpstr>Plán na generační upgrade ISAC 6 (2026)</vt:lpstr>
      <vt:lpstr>Plán na generační upgrade ISAC 6 (2026)</vt:lpstr>
      <vt:lpstr>A co nás čeká v březnu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Lucie Merunková</dc:creator>
  <cp:lastModifiedBy>konzultace</cp:lastModifiedBy>
  <cp:revision>114</cp:revision>
  <dcterms:created xsi:type="dcterms:W3CDTF">2018-01-11T10:46:37Z</dcterms:created>
  <dcterms:modified xsi:type="dcterms:W3CDTF">2025-12-09T19:42:50Z</dcterms:modified>
</cp:coreProperties>
</file>