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5" r:id="rId8"/>
    <p:sldId id="261" r:id="rId9"/>
    <p:sldId id="260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9"/>
    <p:restoredTop sz="94699"/>
  </p:normalViewPr>
  <p:slideViewPr>
    <p:cSldViewPr snapToGrid="0">
      <p:cViewPr varScale="1">
        <p:scale>
          <a:sx n="210" d="100"/>
          <a:sy n="210" d="100"/>
        </p:scale>
        <p:origin x="4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9E83C-B0AA-0793-E7B6-E03192777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9A2A4-4F42-37E5-2237-162D90B2F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A15B-33F8-939B-AA8C-246CAFAA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F4920-F634-0D5E-AD4A-39B717D4F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F8968-CB2F-DB60-1555-1912FAB76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82157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8581-ED23-C340-A8EA-A8D20381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A0E625-AA6E-94F5-A012-CF0E7054C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92F5D-4E0A-D373-FB5D-51C4FDA4B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5377F-E3E1-1F56-E95C-E8A23425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E84A3-B75E-1AA3-DB96-9E63B346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01172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32DF8-F2D1-4B27-81D5-96F001D3E4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6EB8D-6547-98B3-55C4-CA7BD4192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97B4D-534D-207C-115A-892DF11D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02784-941B-F5A5-4C8D-62CE21245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8A5F3-D309-72B8-082D-50CD2751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27034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B5590-DD21-F2F5-9ECD-2FC028AF9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E0B0-A6F0-4965-1AA0-C4EA9D8CB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52ABF-10F9-E0FB-44A9-5EEEC2EFC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F9B6C-724C-1B2C-7289-35E70112C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0F288-4A2A-BC39-98CA-4B1CBBB5C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7229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E8A3-E451-BAEF-E4A2-F0E81313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5465F-20D2-006B-1C89-C4E38F318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E8609-48AE-EFAC-20D6-7077633B8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CA0CB-D61D-6C99-510C-52A10EA0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FB28D-748C-F25A-6342-DE7DC691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82063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0D126-63A9-6149-CC39-48770172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22A9-29EB-13F2-FEC6-465A064D9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B6E45-F50C-15C7-06EE-8997F6D31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92EC8-7E0D-AC18-BB52-C83200DA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9B379-A417-DC39-DCFE-552CEEFA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30C9F-3E0F-11F9-7EFC-DAFD095A8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69341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93167-AB06-106A-2A71-6DCC1B439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F0E65-E4C0-92CB-E41D-10402D3FD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DD3AB-BDBA-31B5-175D-6595AED99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72D0A-A39E-4BB8-CF7D-0D1AB4AB9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F420F-1AFD-4F39-6C59-3145004880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BCD5F-AD54-6532-668E-F113C7204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DB52E8-9525-9288-26B4-95805452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F9B90A-64C3-7152-540C-221E82B01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22462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913EE-9EC9-BC9C-23DB-D4C1797E1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615331-7DEE-AAFE-734A-4BA97328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B92D4-5042-EBDA-F202-BD9E10E2E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A65C5-080B-D360-C96E-C5A8E795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73828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474C2D-96B7-B4DC-8DE7-38587961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3E557A-7F18-F1D3-B4F2-1BAC6427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9E124-036E-41F8-4604-58911D6C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50889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4538-9918-1A3F-3336-95E2496D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18EB5-F8A1-446F-E04F-C992428A0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D79DA-901E-260F-AA1D-C33F5FDD6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7BE60-B2E6-E66E-5CF4-5BF4CC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EF595-91A2-C567-8CE6-00CB16D9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2AF67-F400-BD0A-7F04-254CE3347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59578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9515C-B63E-89BF-F0B3-5DA1B1EBA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A9216-C7D5-FE7C-5898-AB5916F49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DE893-4F96-CBB0-6F06-29FF073CE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C3DC0-8AA6-DD13-FC79-2CFEC6A15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781F6-9C84-9F11-364B-6D1FF446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3310E-E362-1A68-210F-9F3D9C62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95600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DA1FAB-FBFB-6E60-52AF-288FB9415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0DCFA-5723-11A0-3516-EA462BE7A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93CD3-B896-CA97-C126-6E48C872F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D16FB-B1EF-294E-835B-54CD38247449}" type="datetimeFigureOut">
              <a:rPr lang="en-CZ" smtClean="0"/>
              <a:t>22.04.2026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9A3DB-3387-93D2-EB22-D12925D36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23C88-3D96-C6A1-A597-F1AEB3E8E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207E4-594C-004B-9B27-4B0920789C69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17395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alidator.fhir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inferno.healthit.gov/validato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azelle.ehdsi.eu/" TargetMode="External"/><Relationship Id="rId2" Type="http://schemas.openxmlformats.org/officeDocument/2006/relationships/hyperlink" Target="https://www.itb.ec.europa.eu/itb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apifhir/org.hl7.fhir.core/releases/latest/download/validator_cli.jar" TargetMode="External"/><Relationship Id="rId2" Type="http://schemas.openxmlformats.org/officeDocument/2006/relationships/hyperlink" Target="https://github.com/hapifhir/org.hl7.fhir.cor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hat.fhir.org/#narrow/stream/179177-conformance" TargetMode="External"/><Relationship Id="rId4" Type="http://schemas.openxmlformats.org/officeDocument/2006/relationships/hyperlink" Target="https://confluence.hl7.org/spaces/FHIR/pages/35718580/Using+the+FHIR+Validato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ehrc/mcp-fhir-tool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slint.org/docs/user-guide/formatter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i-terminologie.csez.gov.cz/" TargetMode="External"/><Relationship Id="rId2" Type="http://schemas.openxmlformats.org/officeDocument/2006/relationships/hyperlink" Target="https://hl7.cz/fhir/laborator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E354-5898-52B4-0AD1-E54020F1E1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Z" dirty="0"/>
              <a:t>FHIR validation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EBDDF-716C-B4A4-62BE-F4AAE02A3E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519345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B7E55-EAB6-8A35-B370-C09A7BE61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FHIR on-line validator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7DD30-6102-B212-D808-A51743CD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Poskytuje HL7: </a:t>
            </a:r>
            <a:r>
              <a:rPr lang="en-GB" dirty="0">
                <a:hlinkClick r:id="rId2"/>
              </a:rPr>
              <a:t>https://validator.fhir.org/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Validuje </a:t>
            </a:r>
            <a:r>
              <a:rPr lang="en-GB" dirty="0" err="1"/>
              <a:t>pouze</a:t>
            </a:r>
            <a:r>
              <a:rPr lang="en-GB" dirty="0"/>
              <a:t> </a:t>
            </a:r>
            <a:r>
              <a:rPr lang="en-GB" dirty="0" err="1"/>
              <a:t>proti</a:t>
            </a:r>
            <a:r>
              <a:rPr lang="en-GB" dirty="0"/>
              <a:t> </a:t>
            </a:r>
            <a:r>
              <a:rPr lang="en-GB" dirty="0" err="1"/>
              <a:t>publikovaným</a:t>
            </a:r>
            <a:r>
              <a:rPr lang="en-GB" dirty="0"/>
              <a:t> IG a </a:t>
            </a:r>
            <a:r>
              <a:rPr lang="en-GB" dirty="0" err="1"/>
              <a:t>tx.fhir.org</a:t>
            </a:r>
            <a:endParaRPr lang="en-GB" dirty="0"/>
          </a:p>
          <a:p>
            <a:pPr lvl="1"/>
            <a:r>
              <a:rPr lang="en-GB" dirty="0"/>
              <a:t>Upload document</a:t>
            </a:r>
          </a:p>
          <a:p>
            <a:pPr lvl="1"/>
            <a:r>
              <a:rPr lang="en-GB" dirty="0"/>
              <a:t>G</a:t>
            </a:r>
            <a:r>
              <a:rPr lang="en-CZ" dirty="0"/>
              <a:t>o to options</a:t>
            </a:r>
          </a:p>
          <a:p>
            <a:pPr lvl="1"/>
            <a:r>
              <a:rPr lang="en-CZ" dirty="0"/>
              <a:t>Select IG to use for validation</a:t>
            </a:r>
          </a:p>
          <a:p>
            <a:r>
              <a:rPr lang="en-CZ" dirty="0"/>
              <a:t>Zatím tedy omezené využití</a:t>
            </a:r>
          </a:p>
          <a:p>
            <a:pPr lvl="1"/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113561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72289-4396-FD48-8473-EAF8D7D4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Inferno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7E4D4-0F72-778D-95D7-3590FE132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https://inferno.healthit.gov/validator/</a:t>
            </a:r>
            <a:endParaRPr lang="en-GB" dirty="0"/>
          </a:p>
          <a:p>
            <a:r>
              <a:rPr lang="en-GB" dirty="0"/>
              <a:t>O</a:t>
            </a:r>
            <a:r>
              <a:rPr lang="en-CZ" dirty="0"/>
              <a:t>pen source validator</a:t>
            </a:r>
          </a:p>
          <a:p>
            <a:r>
              <a:rPr lang="en-CZ" dirty="0"/>
              <a:t>Možnost nahrání IG – advance options, ale aktuálně nefunguje nahrávání package</a:t>
            </a:r>
          </a:p>
        </p:txBody>
      </p:sp>
    </p:spTree>
    <p:extLst>
      <p:ext uri="{BB962C8B-B14F-4D97-AF65-F5344CB8AC3E}">
        <p14:creationId xmlns:p14="http://schemas.microsoft.com/office/powerpoint/2010/main" val="3727737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C811C-C878-130F-C496-C177A91AE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Gazelle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8D4DA-D78B-9275-88F4-8FB61F08C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Z" dirty="0"/>
              <a:t>NTR</a:t>
            </a:r>
          </a:p>
          <a:p>
            <a:pPr lvl="1"/>
            <a:r>
              <a:rPr lang="en-CZ" dirty="0"/>
              <a:t>Nyní přípravě, spuštění nejdříve v květnu?</a:t>
            </a:r>
          </a:p>
          <a:p>
            <a:pPr lvl="1"/>
            <a:r>
              <a:rPr lang="en-CZ" dirty="0"/>
              <a:t>Všechny IG budou konfigurovány</a:t>
            </a:r>
          </a:p>
          <a:p>
            <a:pPr lvl="1"/>
            <a:r>
              <a:rPr lang="en-GB" dirty="0"/>
              <a:t>U</a:t>
            </a:r>
            <a:r>
              <a:rPr lang="en-CZ" dirty="0"/>
              <a:t>možní nejen obsahové testy, ale také transakční testy</a:t>
            </a:r>
          </a:p>
          <a:p>
            <a:r>
              <a:rPr lang="en-CZ" dirty="0"/>
              <a:t>EU ITB</a:t>
            </a:r>
          </a:p>
          <a:p>
            <a:pPr lvl="1"/>
            <a:r>
              <a:rPr lang="en-GB" dirty="0"/>
              <a:t>O</a:t>
            </a:r>
            <a:r>
              <a:rPr lang="en-CZ" dirty="0"/>
              <a:t>pen source vyvynutý EC</a:t>
            </a:r>
          </a:p>
          <a:p>
            <a:pPr lvl="1"/>
            <a:r>
              <a:rPr lang="en-GB" dirty="0"/>
              <a:t>V</a:t>
            </a:r>
            <a:r>
              <a:rPr lang="en-CZ" dirty="0"/>
              <a:t> pilotním provozu</a:t>
            </a:r>
          </a:p>
          <a:p>
            <a:pPr lvl="1"/>
            <a:r>
              <a:rPr lang="en-GB" dirty="0">
                <a:hlinkClick r:id="rId2"/>
              </a:rPr>
              <a:t>https://www.itb.ec.europa.eu/itb/</a:t>
            </a:r>
            <a:endParaRPr lang="en-GB" dirty="0"/>
          </a:p>
          <a:p>
            <a:pPr lvl="1"/>
            <a:r>
              <a:rPr lang="en-GB" dirty="0" err="1"/>
              <a:t>Vyžaduje</a:t>
            </a:r>
            <a:r>
              <a:rPr lang="en-GB" dirty="0"/>
              <a:t> </a:t>
            </a:r>
            <a:r>
              <a:rPr lang="en-GB" dirty="0" err="1"/>
              <a:t>registraci</a:t>
            </a:r>
            <a:endParaRPr lang="en-GB" dirty="0"/>
          </a:p>
          <a:p>
            <a:pPr lvl="1"/>
            <a:r>
              <a:rPr lang="en-GB" dirty="0"/>
              <a:t>Zatím </a:t>
            </a:r>
            <a:r>
              <a:rPr lang="en-GB" dirty="0" err="1"/>
              <a:t>jsem</a:t>
            </a:r>
            <a:r>
              <a:rPr lang="en-GB" dirty="0"/>
              <a:t> </a:t>
            </a:r>
            <a:r>
              <a:rPr lang="en-GB" dirty="0" err="1"/>
              <a:t>nepoužil</a:t>
            </a:r>
            <a:endParaRPr lang="en-GB" dirty="0"/>
          </a:p>
          <a:p>
            <a:r>
              <a:rPr lang="en-GB" dirty="0"/>
              <a:t>My </a:t>
            </a:r>
            <a:r>
              <a:rPr lang="en-GB" dirty="0" err="1"/>
              <a:t>health@EU</a:t>
            </a:r>
            <a:endParaRPr lang="en-GB" dirty="0"/>
          </a:p>
          <a:p>
            <a:pPr lvl="1"/>
            <a:r>
              <a:rPr lang="en-GB" dirty="0">
                <a:hlinkClick r:id="rId3"/>
              </a:rPr>
              <a:t>https://gazelle.ehdsi.eu</a:t>
            </a:r>
            <a:endParaRPr lang="en-GB" dirty="0"/>
          </a:p>
          <a:p>
            <a:pPr lvl="1"/>
            <a:r>
              <a:rPr lang="en-GB" dirty="0" err="1"/>
              <a:t>Vyžaduje</a:t>
            </a:r>
            <a:r>
              <a:rPr lang="en-GB" dirty="0"/>
              <a:t> EU login</a:t>
            </a:r>
          </a:p>
          <a:p>
            <a:pPr lvl="1"/>
            <a:r>
              <a:rPr lang="en-GB" dirty="0"/>
              <a:t>testy </a:t>
            </a:r>
            <a:r>
              <a:rPr lang="en-GB" dirty="0" err="1"/>
              <a:t>dle</a:t>
            </a:r>
            <a:r>
              <a:rPr lang="en-GB" dirty="0"/>
              <a:t> </a:t>
            </a:r>
            <a:r>
              <a:rPr lang="en-GB" dirty="0" err="1"/>
              <a:t>přeshraniční</a:t>
            </a:r>
            <a:r>
              <a:rPr lang="en-GB" dirty="0"/>
              <a:t> </a:t>
            </a:r>
            <a:r>
              <a:rPr lang="en-GB" dirty="0" err="1"/>
              <a:t>specifikace</a:t>
            </a:r>
            <a:r>
              <a:rPr lang="en-GB" dirty="0"/>
              <a:t> (CDA, </a:t>
            </a:r>
            <a:r>
              <a:rPr lang="en-GB" dirty="0" err="1"/>
              <a:t>OrCD</a:t>
            </a:r>
            <a:r>
              <a:rPr lang="en-GB" dirty="0"/>
              <a:t>, FHIR)</a:t>
            </a:r>
          </a:p>
          <a:p>
            <a:pPr lvl="1"/>
            <a:endParaRPr lang="en-GB" dirty="0"/>
          </a:p>
          <a:p>
            <a:pPr lvl="1"/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983025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A5815-7990-655A-FD73-0DAEF9473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/>
              <a:t>Happy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17EDA-6781-125F-8BC3-5E06BF8D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58027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FAD8-A778-CF4F-1761-A850C18B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Možnosti validace obsahu FHIR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9B2B0-4FC2-024D-5C1D-FC8A3B007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Z" dirty="0"/>
              <a:t>FHIR Java validator client</a:t>
            </a:r>
          </a:p>
          <a:p>
            <a:r>
              <a:rPr lang="en-CZ" dirty="0"/>
              <a:t>FHIR on-line validator</a:t>
            </a:r>
          </a:p>
          <a:p>
            <a:r>
              <a:rPr lang="en-CZ" dirty="0"/>
              <a:t>Natinal test framwork (upcomming)</a:t>
            </a:r>
          </a:p>
        </p:txBody>
      </p:sp>
    </p:spTree>
    <p:extLst>
      <p:ext uri="{BB962C8B-B14F-4D97-AF65-F5344CB8AC3E}">
        <p14:creationId xmlns:p14="http://schemas.microsoft.com/office/powerpoint/2010/main" val="123112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916C5-26A2-F1E0-4961-784F8D8A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FHIR validator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866DD-E5AD-1667-D277-EF97DEF1F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Open source Java command-line </a:t>
            </a:r>
            <a:r>
              <a:rPr lang="en-GB" dirty="0" err="1"/>
              <a:t>aplikace</a:t>
            </a:r>
            <a:r>
              <a:rPr lang="en-GB" dirty="0"/>
              <a:t> </a:t>
            </a:r>
            <a:r>
              <a:rPr lang="en-GB" dirty="0" err="1"/>
              <a:t>udržovaná</a:t>
            </a:r>
            <a:r>
              <a:rPr lang="en-GB" dirty="0"/>
              <a:t> HL7 FHIR </a:t>
            </a:r>
            <a:r>
              <a:rPr lang="en-GB" dirty="0" err="1"/>
              <a:t>projektem</a:t>
            </a:r>
            <a:r>
              <a:rPr lang="en-GB" dirty="0"/>
              <a:t> a </a:t>
            </a:r>
            <a:r>
              <a:rPr lang="en-GB" dirty="0" err="1"/>
              <a:t>dalšími</a:t>
            </a:r>
            <a:r>
              <a:rPr lang="en-GB" dirty="0"/>
              <a:t> HL7 </a:t>
            </a:r>
            <a:r>
              <a:rPr lang="en-GB" dirty="0" err="1"/>
              <a:t>projekty</a:t>
            </a:r>
            <a:r>
              <a:rPr lang="en-GB" dirty="0"/>
              <a:t> </a:t>
            </a:r>
          </a:p>
          <a:p>
            <a:r>
              <a:rPr lang="en-GB" dirty="0"/>
              <a:t>Je </a:t>
            </a:r>
            <a:r>
              <a:rPr lang="en-GB" dirty="0" err="1"/>
              <a:t>používána</a:t>
            </a:r>
            <a:r>
              <a:rPr lang="en-GB" dirty="0"/>
              <a:t> </a:t>
            </a:r>
            <a:r>
              <a:rPr lang="en-GB" dirty="0" err="1"/>
              <a:t>většinou</a:t>
            </a:r>
            <a:r>
              <a:rPr lang="en-GB" dirty="0"/>
              <a:t>/</a:t>
            </a:r>
            <a:r>
              <a:rPr lang="en-GB" dirty="0" err="1"/>
              <a:t>všemi</a:t>
            </a:r>
            <a:r>
              <a:rPr lang="en-GB" dirty="0"/>
              <a:t> </a:t>
            </a:r>
            <a:r>
              <a:rPr lang="en-GB" dirty="0" err="1"/>
              <a:t>ostatními</a:t>
            </a:r>
            <a:r>
              <a:rPr lang="en-GB" dirty="0"/>
              <a:t> </a:t>
            </a:r>
            <a:r>
              <a:rPr lang="en-GB" dirty="0" err="1"/>
              <a:t>validačními</a:t>
            </a:r>
            <a:r>
              <a:rPr lang="en-GB" dirty="0"/>
              <a:t> </a:t>
            </a:r>
            <a:r>
              <a:rPr lang="en-GB" dirty="0" err="1"/>
              <a:t>systémy</a:t>
            </a:r>
            <a:endParaRPr lang="en-GB" dirty="0"/>
          </a:p>
          <a:p>
            <a:r>
              <a:rPr lang="en-GB" dirty="0"/>
              <a:t>L</a:t>
            </a:r>
            <a:r>
              <a:rPr lang="en-CZ" dirty="0"/>
              <a:t>ze stáhnout zde: </a:t>
            </a:r>
            <a:r>
              <a:rPr lang="en-GB" dirty="0">
                <a:hlinkClick r:id="rId2"/>
              </a:rPr>
              <a:t>https://github.com/hapifhir/org.hl7.fhir.core</a:t>
            </a:r>
            <a:endParaRPr lang="en-GB" dirty="0"/>
          </a:p>
          <a:p>
            <a:r>
              <a:rPr lang="en-GB" dirty="0" err="1"/>
              <a:t>Přímý</a:t>
            </a:r>
            <a:r>
              <a:rPr lang="en-GB" dirty="0"/>
              <a:t> link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stažení</a:t>
            </a:r>
            <a:r>
              <a:rPr lang="en-GB" dirty="0"/>
              <a:t> </a:t>
            </a:r>
            <a:r>
              <a:rPr lang="en-GB" dirty="0" err="1"/>
              <a:t>poslední</a:t>
            </a:r>
            <a:r>
              <a:rPr lang="en-GB" dirty="0"/>
              <a:t> </a:t>
            </a:r>
            <a:r>
              <a:rPr lang="en-GB" dirty="0" err="1"/>
              <a:t>aktuální</a:t>
            </a:r>
            <a:r>
              <a:rPr lang="en-GB" dirty="0"/>
              <a:t> </a:t>
            </a:r>
            <a:r>
              <a:rPr lang="en-GB" dirty="0" err="1"/>
              <a:t>verze</a:t>
            </a:r>
            <a:r>
              <a:rPr lang="en-GB" dirty="0"/>
              <a:t>: </a:t>
            </a:r>
            <a:r>
              <a:rPr lang="en-GB" u="sng" dirty="0">
                <a:hlinkClick r:id="rId3" tooltip="https://github.com/hapifhir/org.hl7.fhir.core/releases/latest/download/validator_cli.jar"/>
              </a:rPr>
              <a:t>https://github.com/hapifhir/org.hl7.fhir.core/releases/latest/download/validator_cli.jar</a:t>
            </a:r>
            <a:endParaRPr lang="en-GB" dirty="0"/>
          </a:p>
          <a:p>
            <a:r>
              <a:rPr lang="en-GB" dirty="0" err="1"/>
              <a:t>Způsob</a:t>
            </a:r>
            <a:r>
              <a:rPr lang="en-GB" dirty="0"/>
              <a:t> </a:t>
            </a:r>
            <a:r>
              <a:rPr lang="en-GB" dirty="0" err="1"/>
              <a:t>použití</a:t>
            </a:r>
            <a:r>
              <a:rPr lang="en-GB" dirty="0"/>
              <a:t> je </a:t>
            </a:r>
            <a:r>
              <a:rPr lang="en-GB" dirty="0" err="1"/>
              <a:t>popsán</a:t>
            </a:r>
            <a:r>
              <a:rPr lang="en-GB" dirty="0"/>
              <a:t> </a:t>
            </a:r>
            <a:r>
              <a:rPr lang="en-GB" dirty="0" err="1"/>
              <a:t>zde</a:t>
            </a:r>
            <a:r>
              <a:rPr lang="en-GB" dirty="0"/>
              <a:t>: </a:t>
            </a:r>
            <a:r>
              <a:rPr lang="en-GB" dirty="0">
                <a:hlinkClick r:id="rId4"/>
              </a:rPr>
              <a:t>https://confluence.hl7.org/spaces/FHIR/pages/35718580/Using+the+FHIR+Validator</a:t>
            </a:r>
            <a:r>
              <a:rPr lang="en-GB" dirty="0"/>
              <a:t> </a:t>
            </a:r>
          </a:p>
          <a:p>
            <a:r>
              <a:rPr lang="en-GB" dirty="0"/>
              <a:t>Related </a:t>
            </a:r>
            <a:r>
              <a:rPr lang="en-GB" dirty="0" err="1"/>
              <a:t>Zulip</a:t>
            </a:r>
            <a:r>
              <a:rPr lang="en-GB" dirty="0"/>
              <a:t> chat: </a:t>
            </a:r>
            <a:r>
              <a:rPr lang="en-GB" dirty="0">
                <a:hlinkClick r:id="rId5"/>
              </a:rPr>
              <a:t>https://chat.fhir.org/#narrow/stream/179177-conformance</a:t>
            </a:r>
            <a:r>
              <a:rPr lang="en-GB" dirty="0"/>
              <a:t> 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78684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CB956-6DCB-5952-04BE-9179EB3B1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Spuštění validátoru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5B5C9-5C67-5A3B-E038-CDB2863CE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/>
              <a:t>Příkazová</a:t>
            </a:r>
            <a:r>
              <a:rPr lang="en-GB" dirty="0"/>
              <a:t> </a:t>
            </a:r>
            <a:r>
              <a:rPr lang="en-GB" dirty="0" err="1"/>
              <a:t>řádka</a:t>
            </a:r>
            <a:r>
              <a:rPr lang="en-GB" dirty="0"/>
              <a:t>: j</a:t>
            </a:r>
            <a:r>
              <a:rPr lang="en-CZ" dirty="0"/>
              <a:t>ava –jar validor_cli.jar [paramtery]</a:t>
            </a:r>
          </a:p>
          <a:p>
            <a:r>
              <a:rPr lang="en-CZ" dirty="0"/>
              <a:t>Je nutná instalace java JDK (17,21, 25)</a:t>
            </a:r>
          </a:p>
          <a:p>
            <a:r>
              <a:rPr lang="en-GB" dirty="0"/>
              <a:t>MCP wrapper for the validator at </a:t>
            </a:r>
            <a:r>
              <a:rPr lang="en-GB" dirty="0">
                <a:hlinkClick r:id="rId2"/>
              </a:rPr>
              <a:t>https://github.com/aehrc/mcp-fhir-tools</a:t>
            </a:r>
            <a:endParaRPr lang="en-CZ" dirty="0"/>
          </a:p>
          <a:p>
            <a:r>
              <a:rPr lang="en-GB" dirty="0"/>
              <a:t>V</a:t>
            </a:r>
            <a:r>
              <a:rPr lang="en-CZ" dirty="0"/>
              <a:t>alidátor využívá lokální cache, tu najdete na ~/.fhir</a:t>
            </a:r>
          </a:p>
          <a:p>
            <a:r>
              <a:rPr lang="en-GB" dirty="0"/>
              <a:t>V</a:t>
            </a:r>
            <a:r>
              <a:rPr lang="en-CZ" dirty="0"/>
              <a:t>alidátor může také běžet jako lokální http server </a:t>
            </a:r>
          </a:p>
          <a:p>
            <a:r>
              <a:rPr lang="en-GB" dirty="0"/>
              <a:t>The validator takes a series of parameters that indicate the resources to validate. There must be at at least one source param.</a:t>
            </a:r>
          </a:p>
          <a:p>
            <a:r>
              <a:rPr lang="en-GB" dirty="0"/>
              <a:t>Each source parameter can contain either:</a:t>
            </a:r>
          </a:p>
          <a:p>
            <a:pPr lvl="1"/>
            <a:r>
              <a:rPr lang="en-GB" dirty="0"/>
              <a:t>a URL that returns the resource to validate (authentication is not supported)</a:t>
            </a:r>
          </a:p>
          <a:p>
            <a:pPr lvl="1"/>
            <a:r>
              <a:rPr lang="en-GB" dirty="0"/>
              <a:t>a filename (relative to the current directory, or absolute)</a:t>
            </a:r>
          </a:p>
          <a:p>
            <a:pPr lvl="1"/>
            <a:r>
              <a:rPr lang="en-GB" dirty="0"/>
              <a:t>a directory that contains resources to validate (all files are validated if they are recognised as resources)</a:t>
            </a:r>
          </a:p>
          <a:p>
            <a:pPr lvl="1"/>
            <a:r>
              <a:rPr lang="en-GB" dirty="0"/>
              <a:t>a pattern: a directory followed by a filename with an embedded asterisk. E.g. foo*-</a:t>
            </a:r>
            <a:r>
              <a:rPr lang="en-GB" dirty="0" err="1"/>
              <a:t>examples.xml</a:t>
            </a:r>
            <a:r>
              <a:rPr lang="en-GB" dirty="0"/>
              <a:t> or </a:t>
            </a:r>
            <a:r>
              <a:rPr lang="en-GB" dirty="0" err="1"/>
              <a:t>someresource</a:t>
            </a:r>
            <a:r>
              <a:rPr lang="en-GB" dirty="0"/>
              <a:t>.*, etc</a:t>
            </a:r>
          </a:p>
          <a:p>
            <a:endParaRPr lang="en-CZ" dirty="0"/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427697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98387-2665-EC40-EBBA-A6BA51CDC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Parametry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E1CCD-CCCB-3D92-3CFA-04BFDDDD4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-</a:t>
            </a:r>
            <a:r>
              <a:rPr lang="cs-CZ" dirty="0" err="1"/>
              <a:t>otuput</a:t>
            </a:r>
            <a:r>
              <a:rPr lang="cs-CZ" dirty="0"/>
              <a:t> &lt;název souboru&gt;: </a:t>
            </a:r>
            <a:r>
              <a:rPr lang="en-GB" dirty="0">
                <a:solidFill>
                  <a:schemeClr val="accent1"/>
                </a:solidFill>
              </a:rPr>
              <a:t>-output c:\temp\</a:t>
            </a:r>
            <a:r>
              <a:rPr lang="en-GB" dirty="0" err="1">
                <a:solidFill>
                  <a:schemeClr val="accent1"/>
                </a:solidFill>
              </a:rPr>
              <a:t>validation.xml</a:t>
            </a:r>
            <a:endParaRPr lang="cs-CZ" dirty="0">
              <a:solidFill>
                <a:schemeClr val="accent1"/>
              </a:solidFill>
            </a:endParaRPr>
          </a:p>
          <a:p>
            <a:r>
              <a:rPr lang="cs-CZ" dirty="0"/>
              <a:t>-output-</a:t>
            </a:r>
            <a:r>
              <a:rPr lang="cs-CZ" dirty="0" err="1"/>
              <a:t>format</a:t>
            </a:r>
            <a:r>
              <a:rPr lang="cs-CZ" dirty="0"/>
              <a:t> &lt;&gt;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-html-output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794066-1276-1F8A-02FE-00792D654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13818"/>
              </p:ext>
            </p:extLst>
          </p:nvPr>
        </p:nvGraphicFramePr>
        <p:xfrm>
          <a:off x="3669362" y="2392517"/>
          <a:ext cx="8175420" cy="3217554"/>
        </p:xfrm>
        <a:graphic>
          <a:graphicData uri="http://schemas.openxmlformats.org/drawingml/2006/table">
            <a:tbl>
              <a:tblPr/>
              <a:tblGrid>
                <a:gridCol w="1738210">
                  <a:extLst>
                    <a:ext uri="{9D8B030D-6E8A-4147-A177-3AD203B41FA5}">
                      <a16:colId xmlns:a16="http://schemas.microsoft.com/office/drawing/2014/main" val="1312380586"/>
                    </a:ext>
                  </a:extLst>
                </a:gridCol>
                <a:gridCol w="6437210">
                  <a:extLst>
                    <a:ext uri="{9D8B030D-6E8A-4147-A177-3AD203B41FA5}">
                      <a16:colId xmlns:a16="http://schemas.microsoft.com/office/drawing/2014/main" val="1770457242"/>
                    </a:ext>
                  </a:extLst>
                </a:gridCol>
              </a:tblGrid>
              <a:tr h="365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(not present)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7085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8F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85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15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The default output (defaults to this if no output specified)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308F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8F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8F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CE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449029"/>
                  </a:ext>
                </a:extLst>
              </a:tr>
              <a:tr h="365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eslint-compact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0015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CE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15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B5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 dirty="0">
                          <a:effectLst/>
                        </a:rPr>
                        <a:t>The compact </a:t>
                      </a:r>
                      <a:r>
                        <a:rPr lang="en-GB" sz="1400" dirty="0" err="1">
                          <a:effectLst/>
                        </a:rPr>
                        <a:t>ESLint</a:t>
                      </a:r>
                      <a:r>
                        <a:rPr lang="en-GB" sz="1400" dirty="0">
                          <a:effectLst/>
                        </a:rPr>
                        <a:t> format (see </a:t>
                      </a:r>
                      <a:r>
                        <a:rPr lang="en-GB" sz="1400" dirty="0">
                          <a:solidFill>
                            <a:srgbClr val="0C66E4"/>
                          </a:solidFill>
                          <a:effectLst/>
                          <a:hlinkClick r:id="rId2"/>
                        </a:rPr>
                        <a:t>ESLint documentation</a:t>
                      </a:r>
                      <a:r>
                        <a:rPr lang="en-GB" sz="1400" dirty="0">
                          <a:effectLst/>
                        </a:rPr>
                        <a:t>)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40CE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CE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CE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07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447580"/>
                  </a:ext>
                </a:extLst>
              </a:tr>
              <a:tr h="512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csv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D0B5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07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B5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EF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A comma-separated output similar to eslint compact, but suitable for processing by a spreadsheet program such as Excel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E007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07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07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8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416924"/>
                  </a:ext>
                </a:extLst>
              </a:tr>
              <a:tr h="512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xml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10EF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8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EF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5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Render the output as an XML operation outcome (or bundle of operation outcomes) (default output style if an output is specified) 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B08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8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8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7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462076"/>
                  </a:ext>
                </a:extLst>
              </a:tr>
              <a:tr h="6592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json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605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7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5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8D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Render the output as a JSON operation outcome (or bundle of operation outcomes) (default output style if an output is specified and the filename ends with '.json')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207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7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7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AD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98107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compact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508D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AD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8D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D1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A compact format suitable for human reading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F0AD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AD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AD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36272"/>
                  </a:ext>
                </a:extLst>
              </a:tr>
              <a:tr h="36532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>
                          <a:effectLst/>
                        </a:rPr>
                        <a:t>compact-split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70D1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D1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D1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400" dirty="0">
                          <a:effectLst/>
                        </a:rPr>
                        <a:t>Same format, but one file per input file (-output must point to a folder)</a:t>
                      </a:r>
                    </a:p>
                  </a:txBody>
                  <a:tcPr marL="74053" marR="74053" marT="51837" marB="51837">
                    <a:lnL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AD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081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365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60EE6-6F99-4D9F-7B44-1BC3C4E5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Parametry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8CA3F-AA82-2AF2-C916-0BEEC7BD8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Z" dirty="0"/>
              <a:t>-version &lt;4.0, 4.0.1&gt;</a:t>
            </a:r>
          </a:p>
          <a:p>
            <a:r>
              <a:rPr lang="en-CZ" dirty="0"/>
              <a:t>-ig &lt;ig list&gt;</a:t>
            </a:r>
          </a:p>
          <a:p>
            <a:pPr lvl="1"/>
            <a:r>
              <a:rPr lang="en-CZ" dirty="0"/>
              <a:t>1. package IG: např.: hl7.fhir.cz.laboratory</a:t>
            </a:r>
          </a:p>
          <a:p>
            <a:pPr lvl="1"/>
            <a:r>
              <a:rPr lang="en-CZ" dirty="0"/>
              <a:t>2. package url: např.: </a:t>
            </a:r>
            <a:r>
              <a:rPr lang="en-CZ" dirty="0">
                <a:hlinkClick r:id="rId2"/>
              </a:rPr>
              <a:t>https://hl7.cz/fhir/laboratory</a:t>
            </a:r>
            <a:endParaRPr lang="en-CZ" dirty="0"/>
          </a:p>
          <a:p>
            <a:pPr lvl="1"/>
            <a:r>
              <a:rPr lang="en-GB" dirty="0"/>
              <a:t>V</a:t>
            </a:r>
            <a:r>
              <a:rPr lang="en-CZ" dirty="0"/>
              <a:t> obou případech je možné specifikovat verzi: hl7.fhir.cz.laboratory#0.3.0</a:t>
            </a:r>
          </a:p>
          <a:p>
            <a:pPr lvl="2"/>
            <a:r>
              <a:rPr lang="en-GB" dirty="0"/>
              <a:t>L</a:t>
            </a:r>
            <a:r>
              <a:rPr lang="en-CZ" dirty="0"/>
              <a:t>ze také použít speciální označení verzí:</a:t>
            </a:r>
          </a:p>
          <a:p>
            <a:pPr lvl="3"/>
            <a:r>
              <a:rPr lang="en-GB" dirty="0"/>
              <a:t>c</a:t>
            </a:r>
            <a:r>
              <a:rPr lang="en-CZ" dirty="0"/>
              <a:t>urrent – použije se verze z fhir.build.org</a:t>
            </a:r>
          </a:p>
          <a:p>
            <a:pPr lvl="3"/>
            <a:r>
              <a:rPr lang="en-CZ" dirty="0"/>
              <a:t>dev – použije se lokálně publikovaná verze </a:t>
            </a:r>
          </a:p>
          <a:p>
            <a:r>
              <a:rPr lang="en-CZ" dirty="0"/>
              <a:t>-tx &lt;terminologický server&gt;</a:t>
            </a:r>
          </a:p>
          <a:p>
            <a:pPr lvl="1"/>
            <a:r>
              <a:rPr lang="en-GB" dirty="0"/>
              <a:t>V</a:t>
            </a:r>
            <a:r>
              <a:rPr lang="en-CZ" dirty="0"/>
              <a:t>alidátor implicitně využívá terminologický server HL7 International (tx)</a:t>
            </a:r>
          </a:p>
          <a:p>
            <a:pPr lvl="1"/>
            <a:r>
              <a:rPr lang="en-GB" dirty="0"/>
              <a:t>P</a:t>
            </a:r>
            <a:r>
              <a:rPr lang="en-CZ" dirty="0"/>
              <a:t>okud daný číselník není nahrán na tx HL7, pak je kontaktován autoritativní zdroj, pokud byl zaregistrován</a:t>
            </a:r>
          </a:p>
          <a:p>
            <a:pPr lvl="1"/>
            <a:r>
              <a:rPr lang="en-CZ" dirty="0"/>
              <a:t>Pokud tento zdroj nebyl zaregistrován, může být použit jako alternativní terminologický server pomocí paramteru –tx</a:t>
            </a:r>
          </a:p>
          <a:p>
            <a:pPr lvl="1"/>
            <a:r>
              <a:rPr lang="en-CZ" dirty="0"/>
              <a:t>Příklad –tx </a:t>
            </a:r>
            <a:r>
              <a:rPr lang="en-GB" b="1" dirty="0">
                <a:hlinkClick r:id="rId3"/>
              </a:rPr>
              <a:t>https://api-terminologie.csez.gov.cz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1895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326D-DBAB-4852-1F46-F565A8E93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Příklady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66BD-6429-FF12-4B79-245E811E3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</a:t>
            </a:r>
            <a:r>
              <a:rPr lang="en-CZ" dirty="0"/>
              <a:t>říklad 1: validace laboratorního nálezu proti poslední publikované verzi specifikace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j</a:t>
            </a:r>
            <a:r>
              <a:rPr lang="en-CZ" dirty="0">
                <a:solidFill>
                  <a:schemeClr val="accent1"/>
                </a:solidFill>
              </a:rPr>
              <a:t>ava –jar validor_cli.jar example-lab.json –version 4.0 –ig hl7.fhir.cz.laboratory –output-html validatio-result.html</a:t>
            </a:r>
          </a:p>
          <a:p>
            <a:r>
              <a:rPr lang="en-CZ" dirty="0">
                <a:solidFill>
                  <a:srgbClr val="FF0000"/>
                </a:solidFill>
              </a:rPr>
              <a:t>Příklad 2: validace laboratorního nálezu proti aktuální verzi specifikace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j</a:t>
            </a:r>
            <a:r>
              <a:rPr lang="en-CZ" dirty="0">
                <a:solidFill>
                  <a:schemeClr val="accent1"/>
                </a:solidFill>
              </a:rPr>
              <a:t>ava –jar validor_cli.jar example-lab.json –version 4.0 –ig hl7.fhir.cz.laboratory#current –output-html validatio-result.html</a:t>
            </a:r>
          </a:p>
          <a:p>
            <a:r>
              <a:rPr lang="en-CZ" dirty="0"/>
              <a:t>Příklad 3: validace laboratorního nálezu proti aktuální verzi specifikace proti NTS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j</a:t>
            </a:r>
            <a:r>
              <a:rPr lang="en-CZ" dirty="0">
                <a:solidFill>
                  <a:schemeClr val="accent1"/>
                </a:solidFill>
              </a:rPr>
              <a:t>ava –jar validor_cli.jar example-lab.json –version 4.0 –ig hl7.fhir.cz.laboratory#current –output-html validatio-result.html</a:t>
            </a:r>
            <a:r>
              <a:rPr lang="en-CZ" dirty="0"/>
              <a:t> </a:t>
            </a:r>
            <a:r>
              <a:rPr lang="en-CZ" dirty="0">
                <a:solidFill>
                  <a:schemeClr val="accent1"/>
                </a:solidFill>
              </a:rPr>
              <a:t>–tx </a:t>
            </a:r>
            <a:r>
              <a:rPr lang="en-GB" dirty="0">
                <a:solidFill>
                  <a:schemeClr val="accent1"/>
                </a:solidFill>
              </a:rPr>
              <a:t>https://api-terminologie.csez.gov.cz</a:t>
            </a:r>
            <a:endParaRPr lang="en-CZ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962698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1491-2541-47D8-EFD1-9A56A4111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Výstup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2DEE0-C4E4-9E63-EAE5-6D70B28FC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</a:t>
            </a:r>
            <a:r>
              <a:rPr lang="en-CZ" dirty="0"/>
              <a:t>og – zachycuje průběh validace, užitečný pro detekci problémů s balíčky a pod.</a:t>
            </a:r>
          </a:p>
          <a:p>
            <a:r>
              <a:rPr lang="en-GB" dirty="0"/>
              <a:t>Report</a:t>
            </a:r>
            <a:r>
              <a:rPr lang="en-CZ" dirty="0"/>
              <a:t> – samotný výsledek validace</a:t>
            </a:r>
          </a:p>
          <a:p>
            <a:r>
              <a:rPr lang="en-CZ" dirty="0"/>
              <a:t>Každý nález je klasifikován dle závažnosti:</a:t>
            </a:r>
          </a:p>
          <a:p>
            <a:pPr lvl="1"/>
            <a:r>
              <a:rPr lang="en-GB" dirty="0"/>
              <a:t>E</a:t>
            </a:r>
            <a:r>
              <a:rPr lang="en-CZ" dirty="0"/>
              <a:t>rror</a:t>
            </a:r>
          </a:p>
          <a:p>
            <a:pPr lvl="1"/>
            <a:r>
              <a:rPr lang="en-GB" dirty="0"/>
              <a:t>W</a:t>
            </a:r>
            <a:r>
              <a:rPr lang="en-CZ" dirty="0"/>
              <a:t>arning – validátor není schopne určit zda jde o chybu či nikoliv</a:t>
            </a:r>
          </a:p>
          <a:p>
            <a:pPr lvl="1"/>
            <a:r>
              <a:rPr lang="en-GB" dirty="0"/>
              <a:t>B</a:t>
            </a:r>
            <a:r>
              <a:rPr lang="en-CZ" dirty="0"/>
              <a:t>est practice – odchylka od specifikovaného doporučení</a:t>
            </a:r>
          </a:p>
          <a:p>
            <a:pPr lvl="1"/>
            <a:r>
              <a:rPr lang="en-GB" dirty="0"/>
              <a:t>I</a:t>
            </a:r>
            <a:r>
              <a:rPr lang="en-CZ" dirty="0"/>
              <a:t>nformation – specifikace způsobu jakým byla validace proveden</a:t>
            </a:r>
          </a:p>
          <a:p>
            <a:r>
              <a:rPr lang="en-CZ" dirty="0"/>
              <a:t>Všechny typy nálezů vyžadují analýzu</a:t>
            </a:r>
          </a:p>
        </p:txBody>
      </p:sp>
    </p:spTree>
    <p:extLst>
      <p:ext uri="{BB962C8B-B14F-4D97-AF65-F5344CB8AC3E}">
        <p14:creationId xmlns:p14="http://schemas.microsoft.com/office/powerpoint/2010/main" val="259584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B48F-1552-F1B6-36B4-BB91486B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Limity použití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39C60-9A43-A866-9114-2373EFA93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V</a:t>
            </a:r>
            <a:r>
              <a:rPr lang="en-CZ" dirty="0"/>
              <a:t>alidator není bezchybný</a:t>
            </a:r>
          </a:p>
          <a:p>
            <a:r>
              <a:rPr lang="en-CZ" dirty="0"/>
              <a:t>Validátor validuje strukturální omezení, binding a specifikovaná business pravidla (FHIRpath)</a:t>
            </a:r>
          </a:p>
          <a:p>
            <a:r>
              <a:rPr lang="en-CZ" dirty="0"/>
              <a:t>Validátor není schopne odhalit všechny typy chyb -&gt; průběžně se jeho schopnosti doplňují (např. zatím neumí pracovat s obligations)</a:t>
            </a:r>
          </a:p>
          <a:p>
            <a:r>
              <a:rPr lang="en-CZ" dirty="0"/>
              <a:t>Validátor není schopen validovat, zda obsah dává (klinicky) smysl</a:t>
            </a:r>
          </a:p>
          <a:p>
            <a:r>
              <a:rPr lang="en-CZ" dirty="0"/>
              <a:t>-&gt; výsledky validace musí být interpretovány</a:t>
            </a:r>
          </a:p>
          <a:p>
            <a:r>
              <a:rPr lang="en-CZ" dirty="0"/>
              <a:t>-&gt; obsah by měl být posouzen také z pohledu sémantické správnosti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15361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AFA107E120C344AAAABE86F372A2EEE" ma:contentTypeVersion="10" ma:contentTypeDescription="Vytvoří nový dokument" ma:contentTypeScope="" ma:versionID="56cb53a4f4e5f4cb15d7769b705f0c6b">
  <xsd:schema xmlns:xsd="http://www.w3.org/2001/XMLSchema" xmlns:xs="http://www.w3.org/2001/XMLSchema" xmlns:p="http://schemas.microsoft.com/office/2006/metadata/properties" xmlns:ns2="99d6b58f-debd-4384-85ad-982b09acfcb4" targetNamespace="http://schemas.microsoft.com/office/2006/metadata/properties" ma:root="true" ma:fieldsID="348c83385d0967b606e3e296bc3029af" ns2:_="">
    <xsd:import namespace="99d6b58f-debd-4384-85ad-982b09acfc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6b58f-debd-4384-85ad-982b09acfc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730bc626-e3bd-405d-8f5c-1a0b12551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d6b58f-debd-4384-85ad-982b09acfc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758823-FF8F-4C4D-AA56-98F0A0AEF175}"/>
</file>

<file path=customXml/itemProps2.xml><?xml version="1.0" encoding="utf-8"?>
<ds:datastoreItem xmlns:ds="http://schemas.openxmlformats.org/officeDocument/2006/customXml" ds:itemID="{EE87667F-C97E-47E5-B08A-A71F85B10855}"/>
</file>

<file path=customXml/itemProps3.xml><?xml version="1.0" encoding="utf-8"?>
<ds:datastoreItem xmlns:ds="http://schemas.openxmlformats.org/officeDocument/2006/customXml" ds:itemID="{934AF620-964B-47D0-A655-59AE294117DB}"/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1036</Words>
  <Application>Microsoft Macintosh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FHIR validation</vt:lpstr>
      <vt:lpstr>Možnosti validace obsahu FHIR resource</vt:lpstr>
      <vt:lpstr>FHIR validator client</vt:lpstr>
      <vt:lpstr>Spuštění validátoru</vt:lpstr>
      <vt:lpstr>Parametry</vt:lpstr>
      <vt:lpstr>Parametry</vt:lpstr>
      <vt:lpstr>Příklady</vt:lpstr>
      <vt:lpstr>Výstup</vt:lpstr>
      <vt:lpstr>Limity použití</vt:lpstr>
      <vt:lpstr>FHIR on-line validator</vt:lpstr>
      <vt:lpstr>Inferno</vt:lpstr>
      <vt:lpstr>Gazelle</vt:lpstr>
      <vt:lpstr>Happy testing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Hynek Kruzik</dc:creator>
  <cp:lastModifiedBy>Hynek Kruzik</cp:lastModifiedBy>
  <cp:revision>18</cp:revision>
  <dcterms:created xsi:type="dcterms:W3CDTF">2026-04-21T08:49:50Z</dcterms:created>
  <dcterms:modified xsi:type="dcterms:W3CDTF">2026-04-22T15:01:23Z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0x0101005AFA107E120C344AAAABE86F372A2EEE</vt:lpwstr>
  </property>
</Properties>
</file>