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62" r:id="rId5"/>
    <p:sldId id="266" r:id="rId6"/>
    <p:sldId id="260" r:id="rId7"/>
    <p:sldId id="259" r:id="rId8"/>
    <p:sldId id="261" r:id="rId9"/>
    <p:sldId id="265" r:id="rId10"/>
    <p:sldId id="264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108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List_aplikace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34"/>
    </mc:Choice>
    <mc:Fallback>
      <c:style val="34"/>
    </mc:Fallback>
  </mc:AlternateContent>
  <c:chart>
    <c:title>
      <c:tx>
        <c:rich>
          <a:bodyPr/>
          <a:lstStyle/>
          <a:p>
            <a:pPr>
              <a:defRPr/>
            </a:pPr>
            <a:r>
              <a:rPr lang="cs-CZ"/>
              <a:t>Průzkum  o zákl. informacích o heslech 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ano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List1!$A$2:$A$6</c:f>
              <c:strCache>
                <c:ptCount val="5"/>
                <c:pt idx="0">
                  <c:v>stejné heslo</c:v>
                </c:pt>
                <c:pt idx="1">
                  <c:v>zabezpečení hesla</c:v>
                </c:pt>
                <c:pt idx="2">
                  <c:v>napadení účtu</c:v>
                </c:pt>
                <c:pt idx="3">
                  <c:v>prozrazení hesla</c:v>
                </c:pt>
                <c:pt idx="4">
                  <c:v>zabezpečený účet</c:v>
                </c:pt>
              </c:strCache>
            </c:strRef>
          </c:cat>
          <c:val>
            <c:numRef>
              <c:f>List1!$B$2:$B$6</c:f>
              <c:numCache>
                <c:formatCode>General</c:formatCode>
                <c:ptCount val="5"/>
                <c:pt idx="0">
                  <c:v>6</c:v>
                </c:pt>
                <c:pt idx="1">
                  <c:v>6</c:v>
                </c:pt>
                <c:pt idx="2">
                  <c:v>5</c:v>
                </c:pt>
                <c:pt idx="3">
                  <c:v>4</c:v>
                </c:pt>
                <c:pt idx="4">
                  <c:v>4</c:v>
                </c:pt>
              </c:numCache>
            </c:numRef>
          </c:val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ne 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List1!$A$2:$A$6</c:f>
              <c:strCache>
                <c:ptCount val="5"/>
                <c:pt idx="0">
                  <c:v>stejné heslo</c:v>
                </c:pt>
                <c:pt idx="1">
                  <c:v>zabezpečení hesla</c:v>
                </c:pt>
                <c:pt idx="2">
                  <c:v>napadení účtu</c:v>
                </c:pt>
                <c:pt idx="3">
                  <c:v>prozrazení hesla</c:v>
                </c:pt>
                <c:pt idx="4">
                  <c:v>zabezpečený účet</c:v>
                </c:pt>
              </c:strCache>
            </c:strRef>
          </c:cat>
          <c:val>
            <c:numRef>
              <c:f>List1!$C$2:$C$6</c:f>
              <c:numCache>
                <c:formatCode>General</c:formatCode>
                <c:ptCount val="5"/>
                <c:pt idx="0">
                  <c:v>4</c:v>
                </c:pt>
                <c:pt idx="1">
                  <c:v>0</c:v>
                </c:pt>
                <c:pt idx="2">
                  <c:v>5</c:v>
                </c:pt>
                <c:pt idx="3">
                  <c:v>6</c:v>
                </c:pt>
                <c:pt idx="4">
                  <c:v>3</c:v>
                </c:pt>
              </c:numCache>
            </c:numRef>
          </c:val>
        </c:ser>
        <c:ser>
          <c:idx val="2"/>
          <c:order val="2"/>
          <c:tx>
            <c:strRef>
              <c:f>List1!$D$1</c:f>
              <c:strCache>
                <c:ptCount val="1"/>
                <c:pt idx="0">
                  <c:v>nevím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List1!$A$2:$A$6</c:f>
              <c:strCache>
                <c:ptCount val="5"/>
                <c:pt idx="0">
                  <c:v>stejné heslo</c:v>
                </c:pt>
                <c:pt idx="1">
                  <c:v>zabezpečení hesla</c:v>
                </c:pt>
                <c:pt idx="2">
                  <c:v>napadení účtu</c:v>
                </c:pt>
                <c:pt idx="3">
                  <c:v>prozrazení hesla</c:v>
                </c:pt>
                <c:pt idx="4">
                  <c:v>zabezpečený účet</c:v>
                </c:pt>
              </c:strCache>
            </c:strRef>
          </c:cat>
          <c:val>
            <c:numRef>
              <c:f>List1!$D$2:$D$6</c:f>
              <c:numCache>
                <c:formatCode>General</c:formatCode>
                <c:ptCount val="5"/>
                <c:pt idx="0">
                  <c:v>0</c:v>
                </c:pt>
                <c:pt idx="1">
                  <c:v>4</c:v>
                </c:pt>
                <c:pt idx="2">
                  <c:v>0</c:v>
                </c:pt>
                <c:pt idx="3">
                  <c:v>0</c:v>
                </c:pt>
                <c:pt idx="4">
                  <c:v>3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81740432"/>
        <c:axId val="181740824"/>
      </c:barChart>
      <c:catAx>
        <c:axId val="18174043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noFill/>
          <a:ln w="19050" cap="flat" cmpd="sng" algn="ctr">
            <a:solidFill>
              <a:schemeClr val="accent5"/>
            </a:solidFill>
            <a:prstDash val="solid"/>
          </a:ln>
          <a:effectLst>
            <a:glow rad="63500">
              <a:schemeClr val="accent5">
                <a:tint val="30000"/>
                <a:shade val="95000"/>
                <a:satMod val="300000"/>
                <a:alpha val="50000"/>
              </a:schemeClr>
            </a:glow>
          </a:effectLst>
        </c:spPr>
        <c:txPr>
          <a:bodyPr/>
          <a:lstStyle/>
          <a:p>
            <a:pPr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81740824"/>
        <c:crosses val="autoZero"/>
        <c:auto val="1"/>
        <c:lblAlgn val="ctr"/>
        <c:lblOffset val="100"/>
        <c:noMultiLvlLbl val="0"/>
      </c:catAx>
      <c:valAx>
        <c:axId val="18174082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81740432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legend>
      <c:legendPos val="r"/>
      <c:layout>
        <c:manualLayout>
          <c:xMode val="edge"/>
          <c:yMode val="edge"/>
          <c:x val="0.86241245173239622"/>
          <c:y val="0.39472524675526888"/>
          <c:w val="0.12851728587276878"/>
          <c:h val="0.27821282194250724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cs-CZ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29CDD-C09F-43FD-B157-CDBCC7799D88}" type="datetimeFigureOut">
              <a:rPr lang="cs-CZ" smtClean="0"/>
              <a:pPr/>
              <a:t>10. 2. 2015</a:t>
            </a:fld>
            <a:endParaRPr lang="cs-CZ" dirty="0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49D7F-3B50-44D4-BC31-03705B1FBCEA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29CDD-C09F-43FD-B157-CDBCC7799D88}" type="datetimeFigureOut">
              <a:rPr lang="cs-CZ" smtClean="0"/>
              <a:pPr/>
              <a:t>10. 2. 2015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49D7F-3B50-44D4-BC31-03705B1FBCEA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29CDD-C09F-43FD-B157-CDBCC7799D88}" type="datetimeFigureOut">
              <a:rPr lang="cs-CZ" smtClean="0"/>
              <a:pPr/>
              <a:t>10. 2. 2015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49D7F-3B50-44D4-BC31-03705B1FBCEA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29CDD-C09F-43FD-B157-CDBCC7799D88}" type="datetimeFigureOut">
              <a:rPr lang="cs-CZ" smtClean="0"/>
              <a:pPr/>
              <a:t>10. 2. 2015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49D7F-3B50-44D4-BC31-03705B1FBCEA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Volný tvar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29CDD-C09F-43FD-B157-CDBCC7799D88}" type="datetimeFigureOut">
              <a:rPr lang="cs-CZ" smtClean="0"/>
              <a:pPr/>
              <a:t>10. 2. 2015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49D7F-3B50-44D4-BC31-03705B1FBCEA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29CDD-C09F-43FD-B157-CDBCC7799D88}" type="datetimeFigureOut">
              <a:rPr lang="cs-CZ" smtClean="0"/>
              <a:pPr/>
              <a:t>10. 2. 2015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49D7F-3B50-44D4-BC31-03705B1FBCEA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29CDD-C09F-43FD-B157-CDBCC7799D88}" type="datetimeFigureOut">
              <a:rPr lang="cs-CZ" smtClean="0"/>
              <a:pPr/>
              <a:t>10. 2. 2015</a:t>
            </a:fld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49D7F-3B50-44D4-BC31-03705B1FBCEA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29CDD-C09F-43FD-B157-CDBCC7799D88}" type="datetimeFigureOut">
              <a:rPr lang="cs-CZ" smtClean="0"/>
              <a:pPr/>
              <a:t>10. 2. 2015</a:t>
            </a:fld>
            <a:endParaRPr lang="cs-CZ" dirty="0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3A49D7F-3B50-44D4-BC31-03705B1FBCEA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9" name="Zástupný symbol pro zápatí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29CDD-C09F-43FD-B157-CDBCC7799D88}" type="datetimeFigureOut">
              <a:rPr lang="cs-CZ" smtClean="0"/>
              <a:pPr/>
              <a:t>10. 2. 2015</a:t>
            </a:fld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49D7F-3B50-44D4-BC31-03705B1FBCEA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29CDD-C09F-43FD-B157-CDBCC7799D88}" type="datetimeFigureOut">
              <a:rPr lang="cs-CZ" smtClean="0"/>
              <a:pPr/>
              <a:t>10. 2. 2015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73A49D7F-3B50-44D4-BC31-03705B1FBCEA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dirty="0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7B229CDD-C09F-43FD-B157-CDBCC7799D88}" type="datetimeFigureOut">
              <a:rPr lang="cs-CZ" smtClean="0"/>
              <a:pPr/>
              <a:t>10. 2. 2015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49D7F-3B50-44D4-BC31-03705B1FBCEA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Volný tvar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Volný tvar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7B229CDD-C09F-43FD-B157-CDBCC7799D88}" type="datetimeFigureOut">
              <a:rPr lang="cs-CZ" smtClean="0"/>
              <a:pPr/>
              <a:t>10. 2. 2015</a:t>
            </a:fld>
            <a:endParaRPr lang="cs-CZ" dirty="0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73A49D7F-3B50-44D4-BC31-03705B1FBCEA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img.ihned.cz/attachment.php/30/46389030/roqFk1bdQCHxnTjvtD52B0lSgLVcpsPK/147271372.jpg" TargetMode="External"/><Relationship Id="rId2" Type="http://schemas.openxmlformats.org/officeDocument/2006/relationships/hyperlink" Target="http://img.ihned.cz/attachment.php/900/58062900/2cwGeF7Cr9iDSu3mVhWEolz8LyAvbUNt/splashdata_nejhorsi_hesla_2014.png.jp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securityaffairs.co/wordpress/21472/digital-id/weak-passwords-2013.html" TargetMode="External"/><Relationship Id="rId5" Type="http://schemas.openxmlformats.org/officeDocument/2006/relationships/hyperlink" Target="http://securityaffairs.co/wordpress/wp-content/uploads/2014/01/Worst-Password-Infographic-2013-rev011814.jpg" TargetMode="External"/><Relationship Id="rId4" Type="http://schemas.openxmlformats.org/officeDocument/2006/relationships/hyperlink" Target="http://cs.wikipedia.org/wiki/S%C3%ADla_hesla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ZABEZPEČENÍ HESEL 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Pavla Jamborová 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algn="ctr">
              <a:buNone/>
            </a:pPr>
            <a:r>
              <a:rPr lang="cs-CZ" sz="3600" dirty="0" smtClean="0"/>
              <a:t>Děkuji Vám za pozornost. </a:t>
            </a:r>
            <a:endParaRPr lang="cs-CZ" sz="3600" dirty="0"/>
          </a:p>
          <a:p>
            <a:pPr algn="ctr">
              <a:buNone/>
            </a:pPr>
            <a:r>
              <a:rPr lang="cs-CZ" sz="3600" dirty="0" smtClean="0"/>
              <a:t>Krásný den </a:t>
            </a:r>
            <a:r>
              <a:rPr lang="cs-CZ" sz="3600" dirty="0" smtClean="0">
                <a:sym typeface="Wingdings" pitchFamily="2" charset="2"/>
              </a:rPr>
              <a:t> </a:t>
            </a:r>
            <a:endParaRPr lang="cs-CZ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symbol pro obsah 3" descr="147271372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15452" y="1142984"/>
            <a:ext cx="7313097" cy="514353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cs-CZ" dirty="0" smtClean="0"/>
              <a:t>Snadno odhalitelné</a:t>
            </a:r>
          </a:p>
          <a:p>
            <a:pPr>
              <a:lnSpc>
                <a:spcPct val="150000"/>
              </a:lnSpc>
            </a:pPr>
            <a:r>
              <a:rPr lang="cs-CZ" dirty="0" smtClean="0"/>
              <a:t>Slabé heslo na soukromém účtu</a:t>
            </a:r>
          </a:p>
          <a:p>
            <a:pPr>
              <a:lnSpc>
                <a:spcPct val="150000"/>
              </a:lnSpc>
            </a:pPr>
            <a:r>
              <a:rPr lang="cs-CZ" dirty="0" smtClean="0"/>
              <a:t>Jednoduché rozšifrování</a:t>
            </a:r>
          </a:p>
          <a:p>
            <a:pPr>
              <a:lnSpc>
                <a:spcPct val="150000"/>
              </a:lnSpc>
            </a:pPr>
            <a:r>
              <a:rPr lang="cs-CZ" dirty="0" smtClean="0"/>
              <a:t>Každý účet stejné heslo</a:t>
            </a:r>
          </a:p>
          <a:p>
            <a:pPr>
              <a:lnSpc>
                <a:spcPct val="150000"/>
              </a:lnSpc>
            </a:pPr>
            <a:endParaRPr lang="cs-CZ" dirty="0" smtClean="0"/>
          </a:p>
          <a:p>
            <a:pPr>
              <a:lnSpc>
                <a:spcPct val="150000"/>
              </a:lnSpc>
            </a:pPr>
            <a:endParaRPr lang="cs-CZ" dirty="0" smtClean="0"/>
          </a:p>
          <a:p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857224" y="428604"/>
            <a:ext cx="62151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200" dirty="0" smtClean="0"/>
              <a:t>ŠPATNÉ ZABEZPEČENÍ HESLA </a:t>
            </a:r>
            <a:endParaRPr lang="cs-CZ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Jak mít správné heslo</a:t>
            </a:r>
            <a:endParaRPr lang="cs-CZ" dirty="0"/>
          </a:p>
        </p:txBody>
      </p:sp>
      <p:graphicFrame>
        <p:nvGraphicFramePr>
          <p:cNvPr id="6" name="Tabulk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7530612"/>
              </p:ext>
            </p:extLst>
          </p:nvPr>
        </p:nvGraphicFramePr>
        <p:xfrm>
          <a:off x="857224" y="1571612"/>
          <a:ext cx="6643734" cy="49292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21867"/>
                <a:gridCol w="3321867"/>
              </a:tblGrid>
              <a:tr h="1000132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Název útoku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Ochrana</a:t>
                      </a:r>
                      <a:r>
                        <a:rPr lang="cs-CZ" baseline="0" dirty="0" smtClean="0"/>
                        <a:t> hesla</a:t>
                      </a:r>
                      <a:endParaRPr lang="cs-CZ" dirty="0"/>
                    </a:p>
                  </a:txBody>
                  <a:tcPr anchor="ctr"/>
                </a:tc>
              </a:tr>
              <a:tr h="1000132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Útok hrubou silou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Čím delší, tím lepší</a:t>
                      </a:r>
                    </a:p>
                    <a:p>
                      <a:pPr algn="ctr"/>
                      <a:endParaRPr lang="cs-CZ" dirty="0"/>
                    </a:p>
                  </a:txBody>
                  <a:tcPr anchor="ctr"/>
                </a:tc>
              </a:tr>
              <a:tr h="1000132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Prozrazení</a:t>
                      </a:r>
                      <a:r>
                        <a:rPr lang="cs-CZ" baseline="0" dirty="0" smtClean="0"/>
                        <a:t> hesla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Nechat si heslo pro sebe</a:t>
                      </a:r>
                      <a:endParaRPr lang="cs-CZ" dirty="0"/>
                    </a:p>
                  </a:txBody>
                  <a:tcPr anchor="ctr"/>
                </a:tc>
              </a:tr>
              <a:tr h="928694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šifrování </a:t>
                      </a:r>
                      <a:r>
                        <a:rPr lang="cs-CZ" dirty="0" smtClean="0"/>
                        <a:t>jednoho hesla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Každý účet jiné heslo</a:t>
                      </a:r>
                      <a:endParaRPr lang="cs-CZ" dirty="0"/>
                    </a:p>
                  </a:txBody>
                  <a:tcPr anchor="ctr"/>
                </a:tc>
              </a:tr>
              <a:tr h="1000132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Sociální útok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Snadno zapamatovatelné</a:t>
                      </a:r>
                      <a:endParaRPr lang="cs-CZ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Otázky k průzkumu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88776" y="1639341"/>
            <a:ext cx="7467600" cy="4525963"/>
          </a:xfrm>
        </p:spPr>
        <p:txBody>
          <a:bodyPr>
            <a:normAutofit fontScale="85000" lnSpcReduction="10000"/>
          </a:bodyPr>
          <a:lstStyle/>
          <a:p>
            <a:pPr marL="550926" indent="-514350">
              <a:lnSpc>
                <a:spcPct val="160000"/>
              </a:lnSpc>
              <a:buFont typeface="+mj-lt"/>
              <a:buAutoNum type="arabicPeriod"/>
            </a:pPr>
            <a:r>
              <a:rPr lang="cs-CZ" dirty="0" smtClean="0"/>
              <a:t>Používáš vícekrát stejné heslo?</a:t>
            </a:r>
          </a:p>
          <a:p>
            <a:pPr marL="550926" indent="-514350">
              <a:lnSpc>
                <a:spcPct val="160000"/>
              </a:lnSpc>
              <a:buFont typeface="+mj-lt"/>
              <a:buAutoNum type="arabicPeriod"/>
            </a:pPr>
            <a:r>
              <a:rPr lang="cs-CZ" dirty="0" smtClean="0"/>
              <a:t>Víš, jak by mělo vypadat správně zabezpečené heslo?</a:t>
            </a:r>
          </a:p>
          <a:p>
            <a:pPr marL="550926" indent="-514350">
              <a:lnSpc>
                <a:spcPct val="160000"/>
              </a:lnSpc>
              <a:buFont typeface="+mj-lt"/>
              <a:buAutoNum type="arabicPeriod"/>
            </a:pPr>
            <a:r>
              <a:rPr lang="cs-CZ" dirty="0" smtClean="0"/>
              <a:t>Máš zkušenost s napadením jednoho z účtů?</a:t>
            </a:r>
          </a:p>
          <a:p>
            <a:pPr marL="550926" indent="-514350">
              <a:lnSpc>
                <a:spcPct val="160000"/>
              </a:lnSpc>
              <a:buFont typeface="+mj-lt"/>
              <a:buAutoNum type="arabicPeriod"/>
            </a:pPr>
            <a:r>
              <a:rPr lang="cs-CZ" dirty="0" smtClean="0"/>
              <a:t>Ví nějaký Tvůj kamarád(</a:t>
            </a:r>
            <a:r>
              <a:rPr lang="cs-CZ" dirty="0" err="1" smtClean="0"/>
              <a:t>ka</a:t>
            </a:r>
            <a:r>
              <a:rPr lang="cs-CZ" dirty="0" smtClean="0"/>
              <a:t>) nějaké tvé heslo?</a:t>
            </a:r>
          </a:p>
          <a:p>
            <a:pPr marL="550926" indent="-514350">
              <a:lnSpc>
                <a:spcPct val="160000"/>
              </a:lnSpc>
              <a:buFont typeface="+mj-lt"/>
              <a:buAutoNum type="arabicPeriod"/>
            </a:pPr>
            <a:r>
              <a:rPr lang="cs-CZ" dirty="0" smtClean="0"/>
              <a:t>Myslíš, že máš správně zabezpečené účty?</a:t>
            </a:r>
          </a:p>
          <a:p>
            <a:pPr marL="36576" indent="0"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21412794"/>
              </p:ext>
            </p:extLst>
          </p:nvPr>
        </p:nvGraphicFramePr>
        <p:xfrm>
          <a:off x="457200" y="500042"/>
          <a:ext cx="8401080" cy="56261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Slabá hesla 2014</a:t>
            </a:r>
            <a:endParaRPr lang="cs-CZ" dirty="0"/>
          </a:p>
        </p:txBody>
      </p:sp>
      <p:pic>
        <p:nvPicPr>
          <p:cNvPr id="4" name="Zástupný symbol pro obsah 3" descr="splashdata_nejhorsi_hesla_2014.png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10259" y="1500174"/>
            <a:ext cx="6723482" cy="4482321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Slabá hesla 2013</a:t>
            </a:r>
            <a:endParaRPr lang="cs-CZ" dirty="0"/>
          </a:p>
        </p:txBody>
      </p:sp>
      <p:pic>
        <p:nvPicPr>
          <p:cNvPr id="4" name="Zástupný symbol pro obsah 3" descr="Worst-Password-Infographic-2013-rev011814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76157" y="1571612"/>
            <a:ext cx="7391687" cy="493952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</a:t>
            </a:r>
            <a:r>
              <a:rPr lang="cs-CZ" dirty="0" smtClean="0"/>
              <a:t>droje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600" dirty="0" smtClean="0">
                <a:hlinkClick r:id="rId2"/>
              </a:rPr>
              <a:t>http://tech.ihned.cz/c1-63410020-123456-a-bdquo-heslo-ldquo-slaba-a-hloupa-hesla-stale-vladnou-internetu</a:t>
            </a:r>
          </a:p>
          <a:p>
            <a:r>
              <a:rPr lang="cs-CZ" sz="1600" dirty="0" smtClean="0">
                <a:hlinkClick r:id="rId2"/>
              </a:rPr>
              <a:t>http://img.ihned.cz/attachment.php/900/58062900/2cwGeF7Cr9iDSu3mVhWEolz8LyAvbUNt/splashdata_nejhorsi_hesla_2014.png.jpg</a:t>
            </a:r>
            <a:endParaRPr lang="cs-CZ" sz="1600" dirty="0" smtClean="0"/>
          </a:p>
          <a:p>
            <a:r>
              <a:rPr lang="cs-CZ" sz="1600" dirty="0" smtClean="0">
                <a:hlinkClick r:id="rId3"/>
              </a:rPr>
              <a:t>http://img.ihned.cz/attachment.php/30/46389030/roqFk1bdQCHxnTjvtD52B0lSgLVcpsPK/147271372.jpg</a:t>
            </a:r>
            <a:endParaRPr lang="cs-CZ" sz="1600" dirty="0" smtClean="0"/>
          </a:p>
          <a:p>
            <a:r>
              <a:rPr lang="cs-CZ" sz="1600" dirty="0" smtClean="0">
                <a:hlinkClick r:id="rId4"/>
              </a:rPr>
              <a:t>http://cs.wikipedia.org/wiki/S%C3%ADla_hesla</a:t>
            </a:r>
            <a:endParaRPr lang="cs-CZ" sz="1600" dirty="0" smtClean="0"/>
          </a:p>
          <a:p>
            <a:r>
              <a:rPr lang="cs-CZ" sz="1600" dirty="0" smtClean="0">
                <a:hlinkClick r:id="rId5"/>
              </a:rPr>
              <a:t>http://securityaffairs.co/wordpress/wp-content/uploads/2014/01/Worst-Password-Infographic-2013-rev011814.jpg</a:t>
            </a:r>
            <a:endParaRPr lang="cs-CZ" sz="1600" dirty="0" smtClean="0"/>
          </a:p>
          <a:p>
            <a:r>
              <a:rPr lang="cs-CZ" sz="1600" dirty="0" smtClean="0">
                <a:hlinkClick r:id="rId6"/>
              </a:rPr>
              <a:t>http://securityaffairs.co/wordpress/21472/digital-id/weak-passwords-2013.html</a:t>
            </a:r>
            <a:endParaRPr lang="cs-CZ" sz="1600" dirty="0" smtClean="0"/>
          </a:p>
          <a:p>
            <a:endParaRPr lang="cs-CZ" sz="1800" b="1" dirty="0" smtClean="0"/>
          </a:p>
          <a:p>
            <a:endParaRPr lang="cs-CZ" sz="1800" dirty="0" smtClean="0"/>
          </a:p>
          <a:p>
            <a:endParaRPr lang="cs-CZ" sz="1800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chnický">
  <a:themeElements>
    <a:clrScheme name="Technický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ký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ký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258</TotalTime>
  <Words>137</Words>
  <Application>Microsoft Office PowerPoint</Application>
  <PresentationFormat>Předvádění na obrazovce (4:3)</PresentationFormat>
  <Paragraphs>39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5" baseType="lpstr">
      <vt:lpstr>Arial</vt:lpstr>
      <vt:lpstr>Franklin Gothic Book</vt:lpstr>
      <vt:lpstr>Wingdings</vt:lpstr>
      <vt:lpstr>Wingdings 2</vt:lpstr>
      <vt:lpstr>Technický</vt:lpstr>
      <vt:lpstr>ZABEZPEČENÍ HESEL </vt:lpstr>
      <vt:lpstr>Prezentace aplikace PowerPoint</vt:lpstr>
      <vt:lpstr>Prezentace aplikace PowerPoint</vt:lpstr>
      <vt:lpstr>Jak mít správné heslo</vt:lpstr>
      <vt:lpstr>Otázky k průzkumu</vt:lpstr>
      <vt:lpstr>Prezentace aplikace PowerPoint</vt:lpstr>
      <vt:lpstr>Slabá hesla 2014</vt:lpstr>
      <vt:lpstr>Slabá hesla 2013</vt:lpstr>
      <vt:lpstr>Zdroje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ZABEZPEČENÍ HESEL</dc:title>
  <dc:creator>PC</dc:creator>
  <cp:lastModifiedBy>Jiří Bubák</cp:lastModifiedBy>
  <cp:revision>42</cp:revision>
  <dcterms:created xsi:type="dcterms:W3CDTF">2015-02-08T17:07:52Z</dcterms:created>
  <dcterms:modified xsi:type="dcterms:W3CDTF">2015-02-10T07:34:01Z</dcterms:modified>
</cp:coreProperties>
</file>