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EZEN&#268;N&#205;%20LISTINA%2029%2011%2020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EZEN&#268;N&#205;%20LISTINA%2029%2011%20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List2!$H$10:$H$11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167081156320696E-2"/>
          <c:y val="8.2264821182289366E-2"/>
          <c:w val="0.88115048118985129"/>
          <c:h val="0.83929753572470112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rgbClr val="FF0000"/>
                        </a:solidFill>
                      </a:rPr>
                      <a:t>10,44</a:t>
                    </a:r>
                    <a:r>
                      <a:rPr lang="cs-CZ" sz="1200" b="1">
                        <a:solidFill>
                          <a:srgbClr val="FF00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8286E-3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rgbClr val="FF0000"/>
                        </a:solidFill>
                      </a:rPr>
                      <a:t>9,15</a:t>
                    </a:r>
                    <a:r>
                      <a:rPr lang="cs-CZ" sz="1200" b="1">
                        <a:solidFill>
                          <a:srgbClr val="FF00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rgbClr val="FF0000"/>
                        </a:solidFill>
                      </a:rPr>
                      <a:t>71,18</a:t>
                    </a:r>
                    <a:r>
                      <a:rPr lang="cs-CZ" sz="1200" b="1">
                        <a:solidFill>
                          <a:srgbClr val="FF00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List1!$J$9:$J$11</c:f>
              <c:numCache>
                <c:formatCode>General</c:formatCode>
                <c:ptCount val="3"/>
                <c:pt idx="0">
                  <c:v>10.44</c:v>
                </c:pt>
                <c:pt idx="1">
                  <c:v>9.15</c:v>
                </c:pt>
                <c:pt idx="2">
                  <c:v>71.180000000000007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402112"/>
        <c:axId val="83408000"/>
        <c:axId val="120843776"/>
      </c:bar3DChart>
      <c:catAx>
        <c:axId val="83402112"/>
        <c:scaling>
          <c:orientation val="minMax"/>
        </c:scaling>
        <c:delete val="0"/>
        <c:axPos val="b"/>
        <c:majorTickMark val="out"/>
        <c:minorTickMark val="none"/>
        <c:tickLblPos val="nextTo"/>
        <c:crossAx val="83408000"/>
        <c:crosses val="autoZero"/>
        <c:auto val="1"/>
        <c:lblAlgn val="ctr"/>
        <c:lblOffset val="100"/>
        <c:noMultiLvlLbl val="0"/>
      </c:catAx>
      <c:valAx>
        <c:axId val="8340800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402112"/>
        <c:crosses val="autoZero"/>
        <c:crossBetween val="between"/>
      </c:valAx>
      <c:serAx>
        <c:axId val="120843776"/>
        <c:scaling>
          <c:orientation val="minMax"/>
        </c:scaling>
        <c:delete val="1"/>
        <c:axPos val="b"/>
        <c:majorTickMark val="out"/>
        <c:minorTickMark val="none"/>
        <c:tickLblPos val="nextTo"/>
        <c:crossAx val="83408000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123B3-0D05-46F5-9C69-5994A89F9911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A70AA-0CB5-464E-AEAA-39B7C98D19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7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44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308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75E4F-DFFC-4D3E-9FC2-3170BF79C5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45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64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65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81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1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4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3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66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15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1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7859-F6B7-4C55-8684-82B5D345E8E4}" type="datetimeFigureOut">
              <a:rPr lang="cs-CZ" smtClean="0"/>
              <a:t>28.7.2014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5C8B-BF00-4B88-84A3-7F67E1681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3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6" name="Volný tvar 5"/>
          <p:cNvSpPr/>
          <p:nvPr/>
        </p:nvSpPr>
        <p:spPr>
          <a:xfrm>
            <a:off x="539750" y="1271395"/>
            <a:ext cx="8167514" cy="1410539"/>
          </a:xfrm>
          <a:custGeom>
            <a:avLst/>
            <a:gdLst>
              <a:gd name="connsiteX0" fmla="*/ 0 w 9551454"/>
              <a:gd name="connsiteY0" fmla="*/ 328191 h 1969109"/>
              <a:gd name="connsiteX1" fmla="*/ 328191 w 9551454"/>
              <a:gd name="connsiteY1" fmla="*/ 0 h 1969109"/>
              <a:gd name="connsiteX2" fmla="*/ 9223263 w 9551454"/>
              <a:gd name="connsiteY2" fmla="*/ 0 h 1969109"/>
              <a:gd name="connsiteX3" fmla="*/ 9551454 w 9551454"/>
              <a:gd name="connsiteY3" fmla="*/ 328191 h 1969109"/>
              <a:gd name="connsiteX4" fmla="*/ 9551454 w 9551454"/>
              <a:gd name="connsiteY4" fmla="*/ 1640918 h 1969109"/>
              <a:gd name="connsiteX5" fmla="*/ 9223263 w 9551454"/>
              <a:gd name="connsiteY5" fmla="*/ 1969109 h 1969109"/>
              <a:gd name="connsiteX6" fmla="*/ 328191 w 9551454"/>
              <a:gd name="connsiteY6" fmla="*/ 1969109 h 1969109"/>
              <a:gd name="connsiteX7" fmla="*/ 0 w 9551454"/>
              <a:gd name="connsiteY7" fmla="*/ 1640918 h 1969109"/>
              <a:gd name="connsiteX8" fmla="*/ 0 w 9551454"/>
              <a:gd name="connsiteY8" fmla="*/ 328191 h 19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1454" h="1969109">
                <a:moveTo>
                  <a:pt x="0" y="328191"/>
                </a:moveTo>
                <a:cubicBezTo>
                  <a:pt x="0" y="146936"/>
                  <a:pt x="146936" y="0"/>
                  <a:pt x="328191" y="0"/>
                </a:cubicBezTo>
                <a:lnTo>
                  <a:pt x="9223263" y="0"/>
                </a:lnTo>
                <a:cubicBezTo>
                  <a:pt x="9404518" y="0"/>
                  <a:pt x="9551454" y="146936"/>
                  <a:pt x="9551454" y="328191"/>
                </a:cubicBezTo>
                <a:lnTo>
                  <a:pt x="9551454" y="1640918"/>
                </a:lnTo>
                <a:cubicBezTo>
                  <a:pt x="9551454" y="1822173"/>
                  <a:pt x="9404518" y="1969109"/>
                  <a:pt x="9223263" y="1969109"/>
                </a:cubicBezTo>
                <a:lnTo>
                  <a:pt x="328191" y="1969109"/>
                </a:lnTo>
                <a:cubicBezTo>
                  <a:pt x="146936" y="1969109"/>
                  <a:pt x="0" y="1822173"/>
                  <a:pt x="0" y="1640918"/>
                </a:cubicBezTo>
                <a:lnTo>
                  <a:pt x="0" y="328191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4400" tIns="164400" rIns="164400" bIns="164400" numCol="1" spcCol="1113" anchor="ctr" anchorCtr="0">
            <a:noAutofit/>
          </a:bodyPr>
          <a:lstStyle/>
          <a:p>
            <a:pPr defTabSz="935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100" b="1" i="1" dirty="0">
                <a:solidFill>
                  <a:schemeClr val="bg1"/>
                </a:solidFill>
              </a:rPr>
              <a:t>(„SEX plus TEXTOVÁNÍ“) rozesílání foto, mailů s erotickým podtextem.</a:t>
            </a:r>
            <a:endParaRPr lang="cs-CZ" sz="2100" dirty="0">
              <a:solidFill>
                <a:schemeClr val="bg1"/>
              </a:solidFill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539751" y="3120051"/>
            <a:ext cx="8167514" cy="1785965"/>
          </a:xfrm>
          <a:custGeom>
            <a:avLst/>
            <a:gdLst>
              <a:gd name="connsiteX0" fmla="*/ 0 w 9551454"/>
              <a:gd name="connsiteY0" fmla="*/ 328191 h 1969109"/>
              <a:gd name="connsiteX1" fmla="*/ 328191 w 9551454"/>
              <a:gd name="connsiteY1" fmla="*/ 0 h 1969109"/>
              <a:gd name="connsiteX2" fmla="*/ 9223263 w 9551454"/>
              <a:gd name="connsiteY2" fmla="*/ 0 h 1969109"/>
              <a:gd name="connsiteX3" fmla="*/ 9551454 w 9551454"/>
              <a:gd name="connsiteY3" fmla="*/ 328191 h 1969109"/>
              <a:gd name="connsiteX4" fmla="*/ 9551454 w 9551454"/>
              <a:gd name="connsiteY4" fmla="*/ 1640918 h 1969109"/>
              <a:gd name="connsiteX5" fmla="*/ 9223263 w 9551454"/>
              <a:gd name="connsiteY5" fmla="*/ 1969109 h 1969109"/>
              <a:gd name="connsiteX6" fmla="*/ 328191 w 9551454"/>
              <a:gd name="connsiteY6" fmla="*/ 1969109 h 1969109"/>
              <a:gd name="connsiteX7" fmla="*/ 0 w 9551454"/>
              <a:gd name="connsiteY7" fmla="*/ 1640918 h 1969109"/>
              <a:gd name="connsiteX8" fmla="*/ 0 w 9551454"/>
              <a:gd name="connsiteY8" fmla="*/ 328191 h 196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51454" h="1969109">
                <a:moveTo>
                  <a:pt x="0" y="328191"/>
                </a:moveTo>
                <a:cubicBezTo>
                  <a:pt x="0" y="146936"/>
                  <a:pt x="146936" y="0"/>
                  <a:pt x="328191" y="0"/>
                </a:cubicBezTo>
                <a:lnTo>
                  <a:pt x="9223263" y="0"/>
                </a:lnTo>
                <a:cubicBezTo>
                  <a:pt x="9404518" y="0"/>
                  <a:pt x="9551454" y="146936"/>
                  <a:pt x="9551454" y="328191"/>
                </a:cubicBezTo>
                <a:lnTo>
                  <a:pt x="9551454" y="1640918"/>
                </a:lnTo>
                <a:cubicBezTo>
                  <a:pt x="9551454" y="1822173"/>
                  <a:pt x="9404518" y="1969109"/>
                  <a:pt x="9223263" y="1969109"/>
                </a:cubicBezTo>
                <a:lnTo>
                  <a:pt x="328191" y="1969109"/>
                </a:lnTo>
                <a:cubicBezTo>
                  <a:pt x="146936" y="1969109"/>
                  <a:pt x="0" y="1822173"/>
                  <a:pt x="0" y="1640918"/>
                </a:cubicBezTo>
                <a:lnTo>
                  <a:pt x="0" y="328191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164400" tIns="164400" rIns="164400" bIns="164400" numCol="1" spcCol="1113" anchor="ctr" anchorCtr="0">
            <a:noAutofit/>
          </a:bodyPr>
          <a:lstStyle/>
          <a:p>
            <a:pPr defTabSz="935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100" b="1" dirty="0">
                <a:solidFill>
                  <a:schemeClr val="bg1"/>
                </a:solidFill>
              </a:rPr>
              <a:t>Tyto obrazové materiály často vznikají v rámci partnerských či kamarádských vztahů a mnohdy mohou představovat riziko spočívající v tom, že jeden z partnerů pro nejrůznější pohnutky zveřejní fotografie či videa svého partnera pomocí ICT technologií na síti internet.</a:t>
            </a:r>
            <a:endParaRPr lang="cs-CZ" sz="2100" dirty="0">
              <a:solidFill>
                <a:schemeClr val="bg1"/>
              </a:solidFill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539750" y="4906016"/>
            <a:ext cx="8167514" cy="360475"/>
          </a:xfrm>
          <a:custGeom>
            <a:avLst/>
            <a:gdLst>
              <a:gd name="connsiteX0" fmla="*/ 0 w 9551454"/>
              <a:gd name="connsiteY0" fmla="*/ 0 h 397440"/>
              <a:gd name="connsiteX1" fmla="*/ 9551454 w 9551454"/>
              <a:gd name="connsiteY1" fmla="*/ 0 h 397440"/>
              <a:gd name="connsiteX2" fmla="*/ 9551454 w 9551454"/>
              <a:gd name="connsiteY2" fmla="*/ 397440 h 397440"/>
              <a:gd name="connsiteX3" fmla="*/ 0 w 9551454"/>
              <a:gd name="connsiteY3" fmla="*/ 397440 h 397440"/>
              <a:gd name="connsiteX4" fmla="*/ 0 w 9551454"/>
              <a:gd name="connsiteY4" fmla="*/ 0 h 39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1454" h="397440">
                <a:moveTo>
                  <a:pt x="0" y="0"/>
                </a:moveTo>
                <a:lnTo>
                  <a:pt x="9551454" y="0"/>
                </a:lnTo>
                <a:lnTo>
                  <a:pt x="9551454" y="397440"/>
                </a:lnTo>
                <a:lnTo>
                  <a:pt x="0" y="3974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5807" tIns="26716" rIns="149608" bIns="26716" numCol="1" spcCol="1113" anchor="t" anchorCtr="0">
            <a:noAutofit/>
          </a:bodyPr>
          <a:lstStyle/>
          <a:p>
            <a:pPr marL="150276" lvl="1" indent="-150276" defTabSz="740248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cs-CZ" sz="17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Definice a znaky </a:t>
            </a:r>
            <a:r>
              <a:rPr lang="cs-CZ" dirty="0" err="1" smtClean="0"/>
              <a:t>sextingu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818169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260186"/>
            <a:ext cx="8604250" cy="2929662"/>
          </a:xfrm>
          <a:noFill/>
          <a:ln>
            <a:noFill/>
          </a:ln>
          <a:extLst/>
        </p:spPr>
        <p:txBody>
          <a:bodyPr>
            <a:normAutofit fontScale="92500" lnSpcReduction="20000"/>
          </a:bodyPr>
          <a:lstStyle/>
          <a:p>
            <a:pPr marL="0" indent="0">
              <a:defRPr/>
            </a:pPr>
            <a:r>
              <a:rPr lang="cs-CZ" sz="2100" dirty="0">
                <a:solidFill>
                  <a:srgbClr val="66BC29"/>
                </a:solidFill>
              </a:rPr>
              <a:t>V </a:t>
            </a:r>
            <a:r>
              <a:rPr lang="cs-CZ" sz="2100" dirty="0" err="1">
                <a:solidFill>
                  <a:srgbClr val="66BC29"/>
                </a:solidFill>
              </a:rPr>
              <a:t>sextingu</a:t>
            </a:r>
            <a:r>
              <a:rPr lang="cs-CZ" sz="2100" dirty="0">
                <a:solidFill>
                  <a:srgbClr val="66BC29"/>
                </a:solidFill>
              </a:rPr>
              <a:t> lze spatřovat skutkové podstaty uvedené v hlavě III Trestné činy proti lidské důstojnosti v sexuální oblasti. Jedná se zejména o trestné činy dle § 191 </a:t>
            </a:r>
            <a:r>
              <a:rPr lang="cs-CZ" sz="2100" dirty="0" err="1">
                <a:solidFill>
                  <a:srgbClr val="66BC29"/>
                </a:solidFill>
              </a:rPr>
              <a:t>TrZ</a:t>
            </a:r>
            <a:r>
              <a:rPr lang="cs-CZ" sz="2100" dirty="0">
                <a:solidFill>
                  <a:srgbClr val="66BC29"/>
                </a:solidFill>
              </a:rPr>
              <a:t> </a:t>
            </a:r>
            <a:r>
              <a:rPr lang="cs-CZ" sz="2100" dirty="0">
                <a:solidFill>
                  <a:srgbClr val="002072"/>
                </a:solidFill>
              </a:rPr>
              <a:t>Šíření pornografie, trestného činu </a:t>
            </a:r>
            <a:r>
              <a:rPr lang="cs-CZ" sz="2100" dirty="0">
                <a:solidFill>
                  <a:srgbClr val="66BC29"/>
                </a:solidFill>
              </a:rPr>
              <a:t>dle § 192 </a:t>
            </a:r>
            <a:r>
              <a:rPr lang="cs-CZ" sz="2100" dirty="0" err="1">
                <a:solidFill>
                  <a:srgbClr val="66BC29"/>
                </a:solidFill>
              </a:rPr>
              <a:t>TrZ</a:t>
            </a:r>
            <a:r>
              <a:rPr lang="cs-CZ" sz="2100" dirty="0">
                <a:solidFill>
                  <a:srgbClr val="66BC29"/>
                </a:solidFill>
              </a:rPr>
              <a:t> </a:t>
            </a:r>
            <a:r>
              <a:rPr lang="cs-CZ" sz="2100" dirty="0">
                <a:solidFill>
                  <a:srgbClr val="002072"/>
                </a:solidFill>
              </a:rPr>
              <a:t>Výroba a jiné nakládání s dětskou pornografií a trestného činu </a:t>
            </a:r>
            <a:r>
              <a:rPr lang="cs-CZ" sz="2100" dirty="0">
                <a:solidFill>
                  <a:srgbClr val="66BC29"/>
                </a:solidFill>
              </a:rPr>
              <a:t>dle § 193 </a:t>
            </a:r>
            <a:r>
              <a:rPr lang="cs-CZ" sz="2100" dirty="0" err="1">
                <a:solidFill>
                  <a:srgbClr val="66BC29"/>
                </a:solidFill>
              </a:rPr>
              <a:t>TrZ</a:t>
            </a:r>
            <a:r>
              <a:rPr lang="cs-CZ" sz="2100" dirty="0">
                <a:solidFill>
                  <a:srgbClr val="66BC29"/>
                </a:solidFill>
              </a:rPr>
              <a:t> </a:t>
            </a:r>
            <a:r>
              <a:rPr lang="cs-CZ" sz="2100" dirty="0">
                <a:solidFill>
                  <a:srgbClr val="002072"/>
                </a:solidFill>
              </a:rPr>
              <a:t>Zneužití dítěte k výrobě pornografie</a:t>
            </a:r>
            <a:r>
              <a:rPr lang="cs-CZ" sz="2100" dirty="0">
                <a:solidFill>
                  <a:srgbClr val="002072"/>
                </a:solidFill>
              </a:rPr>
              <a:t>.</a:t>
            </a:r>
          </a:p>
          <a:p>
            <a:pPr marL="240441" indent="-240441">
              <a:buFont typeface="Wingdings 2"/>
              <a:buChar char=""/>
              <a:defRPr/>
            </a:pPr>
            <a:endParaRPr lang="cs-CZ" sz="2100" dirty="0"/>
          </a:p>
          <a:p>
            <a:pPr marL="0" indent="0">
              <a:defRPr/>
            </a:pPr>
            <a:r>
              <a:rPr lang="cs-CZ" sz="2100" dirty="0">
                <a:solidFill>
                  <a:srgbClr val="FF0000"/>
                </a:solidFill>
              </a:rPr>
              <a:t>POZOR – dítě je podle § 26 </a:t>
            </a:r>
            <a:r>
              <a:rPr lang="cs-CZ" sz="2100" dirty="0" err="1">
                <a:solidFill>
                  <a:srgbClr val="FF0000"/>
                </a:solidFill>
              </a:rPr>
              <a:t>TrZ</a:t>
            </a:r>
            <a:r>
              <a:rPr lang="cs-CZ" sz="2100" dirty="0">
                <a:solidFill>
                  <a:srgbClr val="FF0000"/>
                </a:solidFill>
              </a:rPr>
              <a:t> myšleno do 18 let věku!</a:t>
            </a:r>
          </a:p>
          <a:p>
            <a:pPr marL="240441" indent="-240441">
              <a:buFont typeface="Wingdings 2"/>
              <a:buChar char=""/>
              <a:defRPr/>
            </a:pPr>
            <a:endParaRPr lang="cs-CZ" sz="2100" dirty="0"/>
          </a:p>
          <a:p>
            <a:pPr marL="0" indent="0">
              <a:defRPr/>
            </a:pPr>
            <a:r>
              <a:rPr lang="cs-CZ" sz="2100" dirty="0"/>
              <a:t> </a:t>
            </a:r>
            <a:endParaRPr lang="cs-CZ" sz="2100" i="1" dirty="0"/>
          </a:p>
          <a:p>
            <a:pPr algn="just">
              <a:defRPr/>
            </a:pPr>
            <a:endParaRPr lang="cs-CZ" sz="2100" dirty="0"/>
          </a:p>
          <a:p>
            <a:pPr algn="just">
              <a:defRPr/>
            </a:pPr>
            <a:r>
              <a:rPr lang="cs-CZ" sz="2100" dirty="0"/>
              <a:t>	</a:t>
            </a:r>
            <a:endParaRPr lang="cs-CZ" sz="1800" i="1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cs-CZ" sz="1800" i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Právní kvalifikace skutku</a:t>
            </a:r>
          </a:p>
        </p:txBody>
      </p:sp>
      <p:pic>
        <p:nvPicPr>
          <p:cNvPr id="12290" name="Picture 2" descr="http://scenedecrime.blogs.com/photos/uncategorized/2007/06/12/happy_slapp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302" y="4104186"/>
            <a:ext cx="1979209" cy="133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17998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990916"/>
            <a:ext cx="8604250" cy="5867085"/>
          </a:xfrm>
          <a:noFill/>
          <a:ln>
            <a:noFill/>
          </a:ln>
          <a:extLst/>
        </p:spPr>
        <p:txBody>
          <a:bodyPr/>
          <a:lstStyle/>
          <a:p>
            <a:pPr marL="0" indent="0">
              <a:defRPr/>
            </a:pPr>
            <a:r>
              <a:rPr lang="cs-CZ" sz="2100" dirty="0">
                <a:solidFill>
                  <a:srgbClr val="66BC29"/>
                </a:solidFill>
              </a:rPr>
              <a:t>Z výzkumů e-bezpečí vyplývá, že </a:t>
            </a:r>
          </a:p>
          <a:p>
            <a:pPr marL="400736" indent="-400736">
              <a:buAutoNum type="arabicPeriod"/>
              <a:defRPr/>
            </a:pPr>
            <a:r>
              <a:rPr lang="cs-CZ" sz="2100" dirty="0">
                <a:solidFill>
                  <a:srgbClr val="66BC29"/>
                </a:solidFill>
              </a:rPr>
              <a:t>10,44 % českých dětí odeslalo sexuálně laděné foto či video, </a:t>
            </a:r>
          </a:p>
          <a:p>
            <a:pPr marL="400736" indent="-400736">
              <a:buAutoNum type="arabicPeriod"/>
              <a:defRPr/>
            </a:pPr>
            <a:r>
              <a:rPr lang="cs-CZ" sz="2100" dirty="0">
                <a:solidFill>
                  <a:srgbClr val="66BC29"/>
                </a:solidFill>
              </a:rPr>
              <a:t>9,15 % dětí má uvedený obrazový materiál volně na internetu, </a:t>
            </a:r>
          </a:p>
          <a:p>
            <a:pPr marL="400736" indent="-400736">
              <a:buAutoNum type="arabicPeriod"/>
              <a:defRPr/>
            </a:pPr>
            <a:r>
              <a:rPr lang="cs-CZ" sz="2100" dirty="0">
                <a:solidFill>
                  <a:srgbClr val="66BC29"/>
                </a:solidFill>
              </a:rPr>
              <a:t>71,18 % považuje jednání za rizikové.  </a:t>
            </a:r>
            <a:endParaRPr lang="cs-CZ" sz="2100" dirty="0">
              <a:solidFill>
                <a:srgbClr val="66BC29"/>
              </a:solidFill>
            </a:endParaRPr>
          </a:p>
          <a:p>
            <a:pPr marL="240441" indent="-240441">
              <a:buFont typeface="Wingdings 2"/>
              <a:buChar char=""/>
              <a:defRPr/>
            </a:pPr>
            <a:endParaRPr lang="cs-CZ" sz="2100" i="1" dirty="0"/>
          </a:p>
          <a:p>
            <a:pPr algn="just">
              <a:defRPr/>
            </a:pPr>
            <a:endParaRPr lang="cs-CZ" sz="2100" dirty="0"/>
          </a:p>
          <a:p>
            <a:pPr algn="just">
              <a:defRPr/>
            </a:pPr>
            <a:r>
              <a:rPr lang="cs-CZ" sz="2100" dirty="0"/>
              <a:t>	</a:t>
            </a:r>
            <a:endParaRPr lang="cs-CZ" sz="1800" i="1" dirty="0"/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cs-CZ" sz="1800" i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Statistiky </a:t>
            </a:r>
            <a:r>
              <a:rPr lang="cs-CZ" dirty="0" err="1" smtClean="0"/>
              <a:t>sextingu</a:t>
            </a: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1726549" y="5629211"/>
            <a:ext cx="1104425" cy="250208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r>
              <a:rPr lang="cs-CZ" sz="1100" dirty="0"/>
              <a:t>http://</a:t>
            </a:r>
            <a:r>
              <a:rPr lang="cs-CZ" sz="1100" dirty="0"/>
              <a:t>sexting.cz</a:t>
            </a:r>
            <a:endParaRPr lang="cs-CZ" sz="11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87627"/>
              </p:ext>
            </p:extLst>
          </p:nvPr>
        </p:nvGraphicFramePr>
        <p:xfrm>
          <a:off x="1514383" y="2042436"/>
          <a:ext cx="7192883" cy="3554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703856"/>
              </p:ext>
            </p:extLst>
          </p:nvPr>
        </p:nvGraphicFramePr>
        <p:xfrm>
          <a:off x="1763430" y="2184971"/>
          <a:ext cx="5138009" cy="341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367950"/>
              </p:ext>
            </p:extLst>
          </p:nvPr>
        </p:nvGraphicFramePr>
        <p:xfrm>
          <a:off x="515207" y="2648115"/>
          <a:ext cx="4501200" cy="281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876119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92290"/>
            <a:ext cx="8229057" cy="1383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  		</a:t>
            </a:r>
            <a:br>
              <a:rPr lang="cs-CZ" i="1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i="1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389436"/>
            <a:ext cx="8604250" cy="4232930"/>
          </a:xfrm>
          <a:noFill/>
          <a:ln>
            <a:noFill/>
          </a:ln>
          <a:extLst/>
        </p:spPr>
        <p:txBody>
          <a:bodyPr/>
          <a:lstStyle/>
          <a:p>
            <a:pPr marL="0" indent="0">
              <a:defRPr/>
            </a:pPr>
            <a:r>
              <a:rPr lang="cs-CZ" sz="2100" dirty="0">
                <a:solidFill>
                  <a:srgbClr val="66BC29"/>
                </a:solidFill>
              </a:rPr>
              <a:t>V </a:t>
            </a:r>
            <a:r>
              <a:rPr lang="cs-CZ" sz="2100" i="1" dirty="0">
                <a:solidFill>
                  <a:srgbClr val="66BC29"/>
                </a:solidFill>
              </a:rPr>
              <a:t>září roku 2009 spáchala v USA sebevraždu 13 náctiletá žákyně základní školy, která zaslala svou nahou fotografii přes síť internet svému příteli.</a:t>
            </a:r>
          </a:p>
          <a:p>
            <a:pPr marL="0" indent="0">
              <a:defRPr/>
            </a:pPr>
            <a:endParaRPr lang="cs-CZ" sz="2100" i="1" dirty="0">
              <a:solidFill>
                <a:srgbClr val="66BC29"/>
              </a:solidFill>
            </a:endParaRPr>
          </a:p>
          <a:p>
            <a:pPr marL="0" indent="0">
              <a:defRPr/>
            </a:pPr>
            <a:r>
              <a:rPr lang="cs-CZ" sz="2100" i="1" dirty="0">
                <a:solidFill>
                  <a:srgbClr val="66BC29"/>
                </a:solidFill>
              </a:rPr>
              <a:t>Důvod:</a:t>
            </a:r>
          </a:p>
          <a:p>
            <a:pPr marL="240441" indent="-240441">
              <a:buFont typeface="Wingdings 2"/>
              <a:buChar char=""/>
              <a:defRPr/>
            </a:pPr>
            <a:r>
              <a:rPr lang="cs-CZ" sz="2100" i="1" dirty="0">
                <a:solidFill>
                  <a:srgbClr val="66BC29"/>
                </a:solidFill>
              </a:rPr>
              <a:t> zveřejnění fotografie na sociální síti </a:t>
            </a:r>
          </a:p>
          <a:p>
            <a:pPr marL="240441" indent="-240441">
              <a:buFont typeface="Wingdings 2"/>
              <a:buChar char=""/>
              <a:defRPr/>
            </a:pPr>
            <a:r>
              <a:rPr lang="cs-CZ" sz="2100" i="1" dirty="0">
                <a:solidFill>
                  <a:srgbClr val="66BC29"/>
                </a:solidFill>
              </a:rPr>
              <a:t>n</a:t>
            </a:r>
            <a:r>
              <a:rPr lang="cs-CZ" sz="2100" i="1" dirty="0">
                <a:solidFill>
                  <a:srgbClr val="66BC29"/>
                </a:solidFill>
              </a:rPr>
              <a:t>ásledná šikana ve třídě ze strany spolužáků</a:t>
            </a:r>
          </a:p>
          <a:p>
            <a:pPr marL="240441" indent="-240441">
              <a:buFont typeface="Wingdings 2"/>
              <a:buChar char=""/>
              <a:defRPr/>
            </a:pPr>
            <a:r>
              <a:rPr lang="cs-CZ" sz="2100" i="1" dirty="0">
                <a:solidFill>
                  <a:srgbClr val="66BC29"/>
                </a:solidFill>
              </a:rPr>
              <a:t>v</a:t>
            </a:r>
            <a:r>
              <a:rPr lang="cs-CZ" sz="2100" i="1" dirty="0">
                <a:solidFill>
                  <a:srgbClr val="66BC29"/>
                </a:solidFill>
              </a:rPr>
              <a:t>yloučení ze školy</a:t>
            </a:r>
          </a:p>
          <a:p>
            <a:pPr marL="240441" indent="-240441">
              <a:buFont typeface="Wingdings 2"/>
              <a:buChar char=""/>
              <a:defRPr/>
            </a:pPr>
            <a:endParaRPr lang="cs-CZ" sz="2100" i="1" dirty="0"/>
          </a:p>
          <a:p>
            <a:pPr marL="240441" indent="-240441">
              <a:buFont typeface="Wingdings 2"/>
              <a:buChar char=""/>
              <a:defRPr/>
            </a:pPr>
            <a:endParaRPr lang="cs-CZ" sz="2100" i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78320" y="164143"/>
            <a:ext cx="3623120" cy="39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DDDDDD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Kazuistiky </a:t>
            </a:r>
            <a:r>
              <a:rPr lang="cs-CZ" dirty="0" err="1" smtClean="0"/>
              <a:t>sextingu</a:t>
            </a:r>
            <a:endParaRPr lang="cs-CZ" dirty="0" smtClean="0"/>
          </a:p>
        </p:txBody>
      </p:sp>
      <p:pic>
        <p:nvPicPr>
          <p:cNvPr id="11266" name="Picture 2" descr="C:\Users\Habich\Pictures\hope-witse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440" y="2342597"/>
            <a:ext cx="1672559" cy="211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7012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Předvádění na obrazovce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       </vt:lpstr>
      <vt:lpstr>       </vt:lpstr>
      <vt:lpstr>       </vt:lpstr>
      <vt:lpstr>    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Habich Lukáš</dc:creator>
  <cp:lastModifiedBy>Habich Lukáš</cp:lastModifiedBy>
  <cp:revision>1</cp:revision>
  <dcterms:created xsi:type="dcterms:W3CDTF">2014-07-28T20:38:19Z</dcterms:created>
  <dcterms:modified xsi:type="dcterms:W3CDTF">2014-07-28T20:39:04Z</dcterms:modified>
</cp:coreProperties>
</file>