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63C47D-56D4-4938-B373-5540F647862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0B56454A-7B6A-43ED-8F74-004C247D4CFC}">
      <dgm:prSet>
        <dgm:style>
          <a:lnRef idx="1">
            <a:schemeClr val="accent3"/>
          </a:lnRef>
          <a:fillRef idx="3">
            <a:schemeClr val="accent3"/>
          </a:fillRef>
          <a:effectRef idx="2">
            <a:schemeClr val="accent3"/>
          </a:effectRef>
          <a:fontRef idx="minor">
            <a:schemeClr val="lt1"/>
          </a:fontRef>
        </dgm:style>
      </dgm:prSet>
      <dgm:spPr/>
      <dgm:t>
        <a:bodyPr/>
        <a:lstStyle/>
        <a:p>
          <a:pPr algn="just" rtl="0"/>
          <a:r>
            <a:rPr lang="cs-CZ" b="1" dirty="0" smtClean="0">
              <a:solidFill>
                <a:schemeClr val="bg1"/>
              </a:solidFill>
            </a:rPr>
            <a:t>Nejrozšířenějším druhem kriminality spojené s násilím prostřednictvím elektronických prostředků je tzv. Happy </a:t>
          </a:r>
          <a:r>
            <a:rPr lang="cs-CZ" b="1" dirty="0" err="1" smtClean="0">
              <a:solidFill>
                <a:schemeClr val="bg1"/>
              </a:solidFill>
            </a:rPr>
            <a:t>slapping</a:t>
          </a:r>
          <a:r>
            <a:rPr lang="cs-CZ" b="1" dirty="0" smtClean="0">
              <a:solidFill>
                <a:schemeClr val="bg1"/>
              </a:solidFill>
            </a:rPr>
            <a:t> (veselé fackování). Tento druh protispolečenské zábavy byl zahájen v jižním Londýně, v londýnské čtvrti </a:t>
          </a:r>
          <a:r>
            <a:rPr lang="cs-CZ" b="1" dirty="0" err="1" smtClean="0">
              <a:solidFill>
                <a:schemeClr val="bg1"/>
              </a:solidFill>
            </a:rPr>
            <a:t>Lewisham</a:t>
          </a:r>
          <a:r>
            <a:rPr lang="cs-CZ" b="1" dirty="0" smtClean="0">
              <a:solidFill>
                <a:schemeClr val="bg1"/>
              </a:solidFill>
            </a:rPr>
            <a:t> známé jako "JACKASS", kde se násilí na lidech natáčelo na video a v přímém přenosu tento pořad sledovalo desítky lidí jako televizní show. </a:t>
          </a:r>
          <a:endParaRPr lang="cs-CZ" dirty="0">
            <a:solidFill>
              <a:schemeClr val="bg1"/>
            </a:solidFill>
          </a:endParaRPr>
        </a:p>
      </dgm:t>
    </dgm:pt>
    <dgm:pt modelId="{8312F51D-B780-4C7F-BC75-1445AF9A4ECE}" type="parTrans" cxnId="{0AAA10FD-FE38-4DA5-B6F8-B9D3A9452A53}">
      <dgm:prSet/>
      <dgm:spPr/>
      <dgm:t>
        <a:bodyPr/>
        <a:lstStyle/>
        <a:p>
          <a:endParaRPr lang="cs-CZ">
            <a:solidFill>
              <a:schemeClr val="bg1"/>
            </a:solidFill>
          </a:endParaRPr>
        </a:p>
      </dgm:t>
    </dgm:pt>
    <dgm:pt modelId="{9EF8CBE4-4A0F-4CCE-8094-A8CF9CADC995}" type="sibTrans" cxnId="{0AAA10FD-FE38-4DA5-B6F8-B9D3A9452A53}">
      <dgm:prSet/>
      <dgm:spPr/>
      <dgm:t>
        <a:bodyPr/>
        <a:lstStyle/>
        <a:p>
          <a:endParaRPr lang="cs-CZ">
            <a:solidFill>
              <a:schemeClr val="bg1"/>
            </a:solidFill>
          </a:endParaRPr>
        </a:p>
      </dgm:t>
    </dgm:pt>
    <dgm:pt modelId="{CF64F75E-8592-465D-89EC-621735D27532}" type="pres">
      <dgm:prSet presAssocID="{C763C47D-56D4-4938-B373-5540F647862E}" presName="linear" presStyleCnt="0">
        <dgm:presLayoutVars>
          <dgm:animLvl val="lvl"/>
          <dgm:resizeHandles val="exact"/>
        </dgm:presLayoutVars>
      </dgm:prSet>
      <dgm:spPr/>
      <dgm:t>
        <a:bodyPr/>
        <a:lstStyle/>
        <a:p>
          <a:endParaRPr lang="cs-CZ"/>
        </a:p>
      </dgm:t>
    </dgm:pt>
    <dgm:pt modelId="{83BAAE8F-9E3B-479C-9E0D-EF158DD96520}" type="pres">
      <dgm:prSet presAssocID="{0B56454A-7B6A-43ED-8F74-004C247D4CFC}" presName="parentText" presStyleLbl="node1" presStyleIdx="0" presStyleCnt="1" custScaleY="132739">
        <dgm:presLayoutVars>
          <dgm:chMax val="0"/>
          <dgm:bulletEnabled val="1"/>
        </dgm:presLayoutVars>
      </dgm:prSet>
      <dgm:spPr/>
      <dgm:t>
        <a:bodyPr/>
        <a:lstStyle/>
        <a:p>
          <a:endParaRPr lang="cs-CZ"/>
        </a:p>
      </dgm:t>
    </dgm:pt>
  </dgm:ptLst>
  <dgm:cxnLst>
    <dgm:cxn modelId="{1321FDC0-D059-40F8-A678-4553E313155C}" type="presOf" srcId="{C763C47D-56D4-4938-B373-5540F647862E}" destId="{CF64F75E-8592-465D-89EC-621735D27532}" srcOrd="0" destOrd="0" presId="urn:microsoft.com/office/officeart/2005/8/layout/vList2"/>
    <dgm:cxn modelId="{0AAA10FD-FE38-4DA5-B6F8-B9D3A9452A53}" srcId="{C763C47D-56D4-4938-B373-5540F647862E}" destId="{0B56454A-7B6A-43ED-8F74-004C247D4CFC}" srcOrd="0" destOrd="0" parTransId="{8312F51D-B780-4C7F-BC75-1445AF9A4ECE}" sibTransId="{9EF8CBE4-4A0F-4CCE-8094-A8CF9CADC995}"/>
    <dgm:cxn modelId="{80D77E07-5870-487E-B430-6008A1D07330}" type="presOf" srcId="{0B56454A-7B6A-43ED-8F74-004C247D4CFC}" destId="{83BAAE8F-9E3B-479C-9E0D-EF158DD96520}" srcOrd="0" destOrd="0" presId="urn:microsoft.com/office/officeart/2005/8/layout/vList2"/>
    <dgm:cxn modelId="{35EBD96F-6747-469B-A6F7-323282BB2526}" type="presParOf" srcId="{CF64F75E-8592-465D-89EC-621735D27532}" destId="{83BAAE8F-9E3B-479C-9E0D-EF158DD9652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AAE8F-9E3B-479C-9E0D-EF158DD96520}">
      <dsp:nvSpPr>
        <dsp:cNvPr id="0" name=""/>
        <dsp:cNvSpPr/>
      </dsp:nvSpPr>
      <dsp:spPr>
        <a:xfrm>
          <a:off x="0" y="19045"/>
          <a:ext cx="8171492" cy="2870029"/>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cs-CZ" sz="2100" b="1" kern="1200" dirty="0" smtClean="0">
              <a:solidFill>
                <a:schemeClr val="bg1"/>
              </a:solidFill>
            </a:rPr>
            <a:t>Nejrozšířenějším druhem kriminality spojené s násilím prostřednictvím elektronických prostředků je tzv. Happy </a:t>
          </a:r>
          <a:r>
            <a:rPr lang="cs-CZ" sz="2100" b="1" kern="1200" dirty="0" err="1" smtClean="0">
              <a:solidFill>
                <a:schemeClr val="bg1"/>
              </a:solidFill>
            </a:rPr>
            <a:t>slapping</a:t>
          </a:r>
          <a:r>
            <a:rPr lang="cs-CZ" sz="2100" b="1" kern="1200" dirty="0" smtClean="0">
              <a:solidFill>
                <a:schemeClr val="bg1"/>
              </a:solidFill>
            </a:rPr>
            <a:t> (veselé fackování). Tento druh protispolečenské zábavy byl zahájen v jižním Londýně, v londýnské čtvrti </a:t>
          </a:r>
          <a:r>
            <a:rPr lang="cs-CZ" sz="2100" b="1" kern="1200" dirty="0" err="1" smtClean="0">
              <a:solidFill>
                <a:schemeClr val="bg1"/>
              </a:solidFill>
            </a:rPr>
            <a:t>Lewisham</a:t>
          </a:r>
          <a:r>
            <a:rPr lang="cs-CZ" sz="2100" b="1" kern="1200" dirty="0" smtClean="0">
              <a:solidFill>
                <a:schemeClr val="bg1"/>
              </a:solidFill>
            </a:rPr>
            <a:t> známé jako "JACKASS", kde se násilí na lidech natáčelo na video a v přímém přenosu tento pořad sledovalo desítky lidí jako televizní show. </a:t>
          </a:r>
          <a:endParaRPr lang="cs-CZ" sz="2100" kern="1200" dirty="0">
            <a:solidFill>
              <a:schemeClr val="bg1"/>
            </a:solidFill>
          </a:endParaRPr>
        </a:p>
      </dsp:txBody>
      <dsp:txXfrm>
        <a:off x="140103" y="159148"/>
        <a:ext cx="7891286" cy="25898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4F6D84-9A63-4385-A1A1-AFA810DBD254}" type="datetimeFigureOut">
              <a:rPr lang="cs-CZ" smtClean="0"/>
              <a:t>28.7.2014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0D1FD-5934-4D64-BEE7-B63909191424}" type="slidenum">
              <a:rPr lang="cs-CZ" smtClean="0"/>
              <a:t>‹#›</a:t>
            </a:fld>
            <a:endParaRPr lang="cs-CZ"/>
          </a:p>
        </p:txBody>
      </p:sp>
    </p:spTree>
    <p:extLst>
      <p:ext uri="{BB962C8B-B14F-4D97-AF65-F5344CB8AC3E}">
        <p14:creationId xmlns:p14="http://schemas.microsoft.com/office/powerpoint/2010/main" val="1242210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1575E4F-DFFC-4D3E-9FC2-3170BF79C56A}" type="slidenum">
              <a:rPr lang="cs-CZ" smtClean="0"/>
              <a:pPr>
                <a:defRPr/>
              </a:pPr>
              <a:t>1</a:t>
            </a:fld>
            <a:endParaRPr lang="cs-CZ"/>
          </a:p>
        </p:txBody>
      </p:sp>
    </p:spTree>
    <p:extLst>
      <p:ext uri="{BB962C8B-B14F-4D97-AF65-F5344CB8AC3E}">
        <p14:creationId xmlns:p14="http://schemas.microsoft.com/office/powerpoint/2010/main" val="330021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1575E4F-DFFC-4D3E-9FC2-3170BF79C56A}" type="slidenum">
              <a:rPr lang="cs-CZ" smtClean="0"/>
              <a:pPr>
                <a:defRPr/>
              </a:pPr>
              <a:t>2</a:t>
            </a:fld>
            <a:endParaRPr lang="cs-CZ"/>
          </a:p>
        </p:txBody>
      </p:sp>
    </p:spTree>
    <p:extLst>
      <p:ext uri="{BB962C8B-B14F-4D97-AF65-F5344CB8AC3E}">
        <p14:creationId xmlns:p14="http://schemas.microsoft.com/office/powerpoint/2010/main" val="2189835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1575E4F-DFFC-4D3E-9FC2-3170BF79C56A}" type="slidenum">
              <a:rPr lang="cs-CZ" smtClean="0"/>
              <a:pPr>
                <a:defRPr/>
              </a:pPr>
              <a:t>3</a:t>
            </a:fld>
            <a:endParaRPr lang="cs-CZ"/>
          </a:p>
        </p:txBody>
      </p:sp>
    </p:spTree>
    <p:extLst>
      <p:ext uri="{BB962C8B-B14F-4D97-AF65-F5344CB8AC3E}">
        <p14:creationId xmlns:p14="http://schemas.microsoft.com/office/powerpoint/2010/main" val="3714557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1575E4F-DFFC-4D3E-9FC2-3170BF79C56A}" type="slidenum">
              <a:rPr lang="cs-CZ" smtClean="0"/>
              <a:pPr>
                <a:defRPr/>
              </a:pPr>
              <a:t>4</a:t>
            </a:fld>
            <a:endParaRPr lang="cs-CZ"/>
          </a:p>
        </p:txBody>
      </p:sp>
    </p:spTree>
    <p:extLst>
      <p:ext uri="{BB962C8B-B14F-4D97-AF65-F5344CB8AC3E}">
        <p14:creationId xmlns:p14="http://schemas.microsoft.com/office/powerpoint/2010/main" val="2746953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24CD289-5ADA-40F4-B41A-E1293CCE524F}" type="datetimeFigureOut">
              <a:rPr lang="cs-CZ" smtClean="0"/>
              <a:t>28.7.2014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4271281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4CD289-5ADA-40F4-B41A-E1293CCE524F}" type="datetimeFigureOut">
              <a:rPr lang="cs-CZ" smtClean="0"/>
              <a:t>28.7.2014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350927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4CD289-5ADA-40F4-B41A-E1293CCE524F}" type="datetimeFigureOut">
              <a:rPr lang="cs-CZ" smtClean="0"/>
              <a:t>28.7.2014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6202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4CD289-5ADA-40F4-B41A-E1293CCE524F}" type="datetimeFigureOut">
              <a:rPr lang="cs-CZ" smtClean="0"/>
              <a:t>28.7.2014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231511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24CD289-5ADA-40F4-B41A-E1293CCE524F}" type="datetimeFigureOut">
              <a:rPr lang="cs-CZ" smtClean="0"/>
              <a:t>28.7.2014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3709412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24CD289-5ADA-40F4-B41A-E1293CCE524F}" type="datetimeFigureOut">
              <a:rPr lang="cs-CZ" smtClean="0"/>
              <a:t>28.7.2014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371750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24CD289-5ADA-40F4-B41A-E1293CCE524F}" type="datetimeFigureOut">
              <a:rPr lang="cs-CZ" smtClean="0"/>
              <a:t>28.7.2014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325431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24CD289-5ADA-40F4-B41A-E1293CCE524F}" type="datetimeFigureOut">
              <a:rPr lang="cs-CZ" smtClean="0"/>
              <a:t>28.7.2014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3220999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24CD289-5ADA-40F4-B41A-E1293CCE524F}" type="datetimeFigureOut">
              <a:rPr lang="cs-CZ" smtClean="0"/>
              <a:t>28.7.2014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3047753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24CD289-5ADA-40F4-B41A-E1293CCE524F}" type="datetimeFigureOut">
              <a:rPr lang="cs-CZ" smtClean="0"/>
              <a:t>28.7.2014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210516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24CD289-5ADA-40F4-B41A-E1293CCE524F}" type="datetimeFigureOut">
              <a:rPr lang="cs-CZ" smtClean="0"/>
              <a:t>28.7.2014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421F085-34EC-4CCE-8426-08A8AB5E807E}" type="slidenum">
              <a:rPr lang="cs-CZ" smtClean="0"/>
              <a:t>‹#›</a:t>
            </a:fld>
            <a:endParaRPr lang="cs-CZ"/>
          </a:p>
        </p:txBody>
      </p:sp>
    </p:spTree>
    <p:extLst>
      <p:ext uri="{BB962C8B-B14F-4D97-AF65-F5344CB8AC3E}">
        <p14:creationId xmlns:p14="http://schemas.microsoft.com/office/powerpoint/2010/main" val="3129169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CD289-5ADA-40F4-B41A-E1293CCE524F}" type="datetimeFigureOut">
              <a:rPr lang="cs-CZ" smtClean="0"/>
              <a:t>28.7.2014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1F085-34EC-4CCE-8426-08A8AB5E807E}" type="slidenum">
              <a:rPr lang="cs-CZ" smtClean="0"/>
              <a:t>‹#›</a:t>
            </a:fld>
            <a:endParaRPr lang="cs-CZ"/>
          </a:p>
        </p:txBody>
      </p:sp>
    </p:spTree>
    <p:extLst>
      <p:ext uri="{BB962C8B-B14F-4D97-AF65-F5344CB8AC3E}">
        <p14:creationId xmlns:p14="http://schemas.microsoft.com/office/powerpoint/2010/main" val="2623724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Nadpis 1"/>
          <p:cNvSpPr>
            <a:spLocks noGrp="1"/>
          </p:cNvSpPr>
          <p:nvPr>
            <p:ph type="title" idx="4294967295"/>
          </p:nvPr>
        </p:nvSpPr>
        <p:spPr>
          <a:xfrm>
            <a:off x="0" y="292290"/>
            <a:ext cx="8229057" cy="1383694"/>
          </a:xfrm>
        </p:spPr>
        <p:txBody>
          <a:bodyPr>
            <a:normAutofit fontScale="90000"/>
          </a:bodyPr>
          <a:lstStyle/>
          <a:p>
            <a:pPr>
              <a:defRPr/>
            </a:pPr>
            <a:r>
              <a:rPr lang="cs-CZ" i="1" smtClean="0">
                <a:solidFill>
                  <a:schemeClr val="tx2">
                    <a:satMod val="200000"/>
                  </a:schemeClr>
                </a:solidFill>
              </a:rPr>
              <a:t>   		</a:t>
            </a:r>
            <a:br>
              <a:rPr lang="cs-CZ" i="1" smtClean="0">
                <a:solidFill>
                  <a:schemeClr val="tx2">
                    <a:satMod val="200000"/>
                  </a:schemeClr>
                </a:solidFill>
              </a:rPr>
            </a:br>
            <a:r>
              <a:rPr lang="cs-CZ" i="1" smtClean="0">
                <a:solidFill>
                  <a:schemeClr val="tx2">
                    <a:satMod val="200000"/>
                  </a:schemeClr>
                </a:solidFill>
              </a:rPr>
              <a:t> </a:t>
            </a:r>
          </a:p>
        </p:txBody>
      </p:sp>
      <p:sp>
        <p:nvSpPr>
          <p:cNvPr id="4" name="Rectangle 2"/>
          <p:cNvSpPr txBox="1">
            <a:spLocks noChangeArrowheads="1"/>
          </p:cNvSpPr>
          <p:nvPr/>
        </p:nvSpPr>
        <p:spPr bwMode="auto">
          <a:xfrm>
            <a:off x="3278320" y="164143"/>
            <a:ext cx="3623120" cy="393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algn="l" rtl="0" eaLnBrk="0" fontAlgn="base" hangingPunct="0">
              <a:spcBef>
                <a:spcPct val="0"/>
              </a:spcBef>
              <a:spcAft>
                <a:spcPct val="0"/>
              </a:spcAft>
              <a:defRPr sz="2400" b="1">
                <a:solidFill>
                  <a:srgbClr val="DDDDDD"/>
                </a:solidFill>
                <a:latin typeface="+mj-lt"/>
                <a:ea typeface="+mj-ea"/>
                <a:cs typeface="+mj-cs"/>
              </a:defRPr>
            </a:lvl1pPr>
            <a:lvl2pPr algn="l" rtl="0" eaLnBrk="0" fontAlgn="base" hangingPunct="0">
              <a:spcBef>
                <a:spcPct val="0"/>
              </a:spcBef>
              <a:spcAft>
                <a:spcPct val="0"/>
              </a:spcAft>
              <a:defRPr sz="2400" b="1">
                <a:solidFill>
                  <a:srgbClr val="DDDDDD"/>
                </a:solidFill>
                <a:latin typeface="Arial" charset="0"/>
              </a:defRPr>
            </a:lvl2pPr>
            <a:lvl3pPr algn="l" rtl="0" eaLnBrk="0" fontAlgn="base" hangingPunct="0">
              <a:spcBef>
                <a:spcPct val="0"/>
              </a:spcBef>
              <a:spcAft>
                <a:spcPct val="0"/>
              </a:spcAft>
              <a:defRPr sz="2400" b="1">
                <a:solidFill>
                  <a:srgbClr val="DDDDDD"/>
                </a:solidFill>
                <a:latin typeface="Arial" charset="0"/>
              </a:defRPr>
            </a:lvl3pPr>
            <a:lvl4pPr algn="l" rtl="0" eaLnBrk="0" fontAlgn="base" hangingPunct="0">
              <a:spcBef>
                <a:spcPct val="0"/>
              </a:spcBef>
              <a:spcAft>
                <a:spcPct val="0"/>
              </a:spcAft>
              <a:defRPr sz="2400" b="1">
                <a:solidFill>
                  <a:srgbClr val="DDDDDD"/>
                </a:solidFill>
                <a:latin typeface="Arial" charset="0"/>
              </a:defRPr>
            </a:lvl4pPr>
            <a:lvl5pPr algn="l" rtl="0" eaLnBrk="0" fontAlgn="base" hangingPunct="0">
              <a:spcBef>
                <a:spcPct val="0"/>
              </a:spcBef>
              <a:spcAft>
                <a:spcPct val="0"/>
              </a:spcAft>
              <a:defRPr sz="2400" b="1">
                <a:solidFill>
                  <a:srgbClr val="DDDDDD"/>
                </a:solidFill>
                <a:latin typeface="Arial" charset="0"/>
              </a:defRPr>
            </a:lvl5pPr>
            <a:lvl6pPr marL="457200" algn="l" rtl="0" fontAlgn="base">
              <a:spcBef>
                <a:spcPct val="0"/>
              </a:spcBef>
              <a:spcAft>
                <a:spcPct val="0"/>
              </a:spcAft>
              <a:defRPr sz="2400" b="1">
                <a:solidFill>
                  <a:srgbClr val="DDDDDD"/>
                </a:solidFill>
                <a:latin typeface="Arial" charset="0"/>
              </a:defRPr>
            </a:lvl6pPr>
            <a:lvl7pPr marL="914400" algn="l" rtl="0" fontAlgn="base">
              <a:spcBef>
                <a:spcPct val="0"/>
              </a:spcBef>
              <a:spcAft>
                <a:spcPct val="0"/>
              </a:spcAft>
              <a:defRPr sz="2400" b="1">
                <a:solidFill>
                  <a:srgbClr val="DDDDDD"/>
                </a:solidFill>
                <a:latin typeface="Arial" charset="0"/>
              </a:defRPr>
            </a:lvl7pPr>
            <a:lvl8pPr marL="1371600" algn="l" rtl="0" fontAlgn="base">
              <a:spcBef>
                <a:spcPct val="0"/>
              </a:spcBef>
              <a:spcAft>
                <a:spcPct val="0"/>
              </a:spcAft>
              <a:defRPr sz="2400" b="1">
                <a:solidFill>
                  <a:srgbClr val="DDDDDD"/>
                </a:solidFill>
                <a:latin typeface="Arial" charset="0"/>
              </a:defRPr>
            </a:lvl8pPr>
            <a:lvl9pPr marL="1828800" algn="l" rtl="0" fontAlgn="base">
              <a:spcBef>
                <a:spcPct val="0"/>
              </a:spcBef>
              <a:spcAft>
                <a:spcPct val="0"/>
              </a:spcAft>
              <a:defRPr sz="2400" b="1">
                <a:solidFill>
                  <a:srgbClr val="DDDDDD"/>
                </a:solidFill>
                <a:latin typeface="Arial" charset="0"/>
              </a:defRPr>
            </a:lvl9pPr>
          </a:lstStyle>
          <a:p>
            <a:pPr eaLnBrk="1" hangingPunct="1"/>
            <a:r>
              <a:rPr lang="cs-CZ" dirty="0" smtClean="0"/>
              <a:t>Definice a znaky Happy </a:t>
            </a:r>
            <a:r>
              <a:rPr lang="cs-CZ" dirty="0" err="1" smtClean="0"/>
              <a:t>Slapingu</a:t>
            </a:r>
            <a:endParaRPr lang="cs-CZ" dirty="0" smtClean="0"/>
          </a:p>
        </p:txBody>
      </p:sp>
      <p:graphicFrame>
        <p:nvGraphicFramePr>
          <p:cNvPr id="5" name="Diagram 4"/>
          <p:cNvGraphicFramePr/>
          <p:nvPr>
            <p:extLst>
              <p:ext uri="{D42A27DB-BD31-4B8C-83A1-F6EECF244321}">
                <p14:modId xmlns:p14="http://schemas.microsoft.com/office/powerpoint/2010/main" val="1325988837"/>
              </p:ext>
            </p:extLst>
          </p:nvPr>
        </p:nvGraphicFramePr>
        <p:xfrm>
          <a:off x="535773" y="1023229"/>
          <a:ext cx="8171492" cy="2908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8118722"/>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Nadpis 1"/>
          <p:cNvSpPr>
            <a:spLocks noGrp="1"/>
          </p:cNvSpPr>
          <p:nvPr>
            <p:ph type="title" idx="4294967295"/>
          </p:nvPr>
        </p:nvSpPr>
        <p:spPr>
          <a:xfrm>
            <a:off x="0" y="292290"/>
            <a:ext cx="8229057" cy="1383694"/>
          </a:xfrm>
        </p:spPr>
        <p:txBody>
          <a:bodyPr>
            <a:normAutofit fontScale="90000"/>
          </a:bodyPr>
          <a:lstStyle/>
          <a:p>
            <a:pPr>
              <a:defRPr/>
            </a:pPr>
            <a:r>
              <a:rPr lang="cs-CZ" i="1" smtClean="0">
                <a:solidFill>
                  <a:schemeClr val="tx2">
                    <a:satMod val="200000"/>
                  </a:schemeClr>
                </a:solidFill>
              </a:rPr>
              <a:t>   		</a:t>
            </a:r>
            <a:br>
              <a:rPr lang="cs-CZ" i="1" smtClean="0">
                <a:solidFill>
                  <a:schemeClr val="tx2">
                    <a:satMod val="200000"/>
                  </a:schemeClr>
                </a:solidFill>
              </a:rPr>
            </a:br>
            <a:r>
              <a:rPr lang="cs-CZ" i="1" smtClean="0">
                <a:solidFill>
                  <a:schemeClr val="tx2">
                    <a:satMod val="200000"/>
                  </a:schemeClr>
                </a:solidFill>
              </a:rPr>
              <a:t> </a:t>
            </a:r>
          </a:p>
        </p:txBody>
      </p:sp>
      <p:sp>
        <p:nvSpPr>
          <p:cNvPr id="4" name="Rectangle 2"/>
          <p:cNvSpPr txBox="1">
            <a:spLocks noChangeArrowheads="1"/>
          </p:cNvSpPr>
          <p:nvPr/>
        </p:nvSpPr>
        <p:spPr bwMode="auto">
          <a:xfrm>
            <a:off x="3278320" y="164143"/>
            <a:ext cx="3623120" cy="393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algn="l" rtl="0" eaLnBrk="0" fontAlgn="base" hangingPunct="0">
              <a:spcBef>
                <a:spcPct val="0"/>
              </a:spcBef>
              <a:spcAft>
                <a:spcPct val="0"/>
              </a:spcAft>
              <a:defRPr sz="2400" b="1">
                <a:solidFill>
                  <a:srgbClr val="DDDDDD"/>
                </a:solidFill>
                <a:latin typeface="+mj-lt"/>
                <a:ea typeface="+mj-ea"/>
                <a:cs typeface="+mj-cs"/>
              </a:defRPr>
            </a:lvl1pPr>
            <a:lvl2pPr algn="l" rtl="0" eaLnBrk="0" fontAlgn="base" hangingPunct="0">
              <a:spcBef>
                <a:spcPct val="0"/>
              </a:spcBef>
              <a:spcAft>
                <a:spcPct val="0"/>
              </a:spcAft>
              <a:defRPr sz="2400" b="1">
                <a:solidFill>
                  <a:srgbClr val="DDDDDD"/>
                </a:solidFill>
                <a:latin typeface="Arial" charset="0"/>
              </a:defRPr>
            </a:lvl2pPr>
            <a:lvl3pPr algn="l" rtl="0" eaLnBrk="0" fontAlgn="base" hangingPunct="0">
              <a:spcBef>
                <a:spcPct val="0"/>
              </a:spcBef>
              <a:spcAft>
                <a:spcPct val="0"/>
              </a:spcAft>
              <a:defRPr sz="2400" b="1">
                <a:solidFill>
                  <a:srgbClr val="DDDDDD"/>
                </a:solidFill>
                <a:latin typeface="Arial" charset="0"/>
              </a:defRPr>
            </a:lvl3pPr>
            <a:lvl4pPr algn="l" rtl="0" eaLnBrk="0" fontAlgn="base" hangingPunct="0">
              <a:spcBef>
                <a:spcPct val="0"/>
              </a:spcBef>
              <a:spcAft>
                <a:spcPct val="0"/>
              </a:spcAft>
              <a:defRPr sz="2400" b="1">
                <a:solidFill>
                  <a:srgbClr val="DDDDDD"/>
                </a:solidFill>
                <a:latin typeface="Arial" charset="0"/>
              </a:defRPr>
            </a:lvl4pPr>
            <a:lvl5pPr algn="l" rtl="0" eaLnBrk="0" fontAlgn="base" hangingPunct="0">
              <a:spcBef>
                <a:spcPct val="0"/>
              </a:spcBef>
              <a:spcAft>
                <a:spcPct val="0"/>
              </a:spcAft>
              <a:defRPr sz="2400" b="1">
                <a:solidFill>
                  <a:srgbClr val="DDDDDD"/>
                </a:solidFill>
                <a:latin typeface="Arial" charset="0"/>
              </a:defRPr>
            </a:lvl5pPr>
            <a:lvl6pPr marL="457200" algn="l" rtl="0" fontAlgn="base">
              <a:spcBef>
                <a:spcPct val="0"/>
              </a:spcBef>
              <a:spcAft>
                <a:spcPct val="0"/>
              </a:spcAft>
              <a:defRPr sz="2400" b="1">
                <a:solidFill>
                  <a:srgbClr val="DDDDDD"/>
                </a:solidFill>
                <a:latin typeface="Arial" charset="0"/>
              </a:defRPr>
            </a:lvl6pPr>
            <a:lvl7pPr marL="914400" algn="l" rtl="0" fontAlgn="base">
              <a:spcBef>
                <a:spcPct val="0"/>
              </a:spcBef>
              <a:spcAft>
                <a:spcPct val="0"/>
              </a:spcAft>
              <a:defRPr sz="2400" b="1">
                <a:solidFill>
                  <a:srgbClr val="DDDDDD"/>
                </a:solidFill>
                <a:latin typeface="Arial" charset="0"/>
              </a:defRPr>
            </a:lvl7pPr>
            <a:lvl8pPr marL="1371600" algn="l" rtl="0" fontAlgn="base">
              <a:spcBef>
                <a:spcPct val="0"/>
              </a:spcBef>
              <a:spcAft>
                <a:spcPct val="0"/>
              </a:spcAft>
              <a:defRPr sz="2400" b="1">
                <a:solidFill>
                  <a:srgbClr val="DDDDDD"/>
                </a:solidFill>
                <a:latin typeface="Arial" charset="0"/>
              </a:defRPr>
            </a:lvl8pPr>
            <a:lvl9pPr marL="1828800" algn="l" rtl="0" fontAlgn="base">
              <a:spcBef>
                <a:spcPct val="0"/>
              </a:spcBef>
              <a:spcAft>
                <a:spcPct val="0"/>
              </a:spcAft>
              <a:defRPr sz="2400" b="1">
                <a:solidFill>
                  <a:srgbClr val="DDDDDD"/>
                </a:solidFill>
                <a:latin typeface="Arial" charset="0"/>
              </a:defRPr>
            </a:lvl9pPr>
          </a:lstStyle>
          <a:p>
            <a:pPr eaLnBrk="1" hangingPunct="1"/>
            <a:r>
              <a:rPr lang="cs-CZ" dirty="0" smtClean="0"/>
              <a:t>Právní kvalifikace skutku</a:t>
            </a:r>
          </a:p>
        </p:txBody>
      </p:sp>
      <p:sp>
        <p:nvSpPr>
          <p:cNvPr id="2" name="Obdélník 1"/>
          <p:cNvSpPr/>
          <p:nvPr/>
        </p:nvSpPr>
        <p:spPr>
          <a:xfrm>
            <a:off x="472973" y="866092"/>
            <a:ext cx="8422520" cy="2850920"/>
          </a:xfrm>
          <a:prstGeom prst="rect">
            <a:avLst/>
          </a:prstGeom>
        </p:spPr>
        <p:txBody>
          <a:bodyPr wrap="square" lIns="80147" tIns="40074" rIns="80147" bIns="40074">
            <a:spAutoFit/>
          </a:bodyPr>
          <a:lstStyle/>
          <a:p>
            <a:pPr algn="just"/>
            <a:endParaRPr lang="cs-CZ" dirty="0" smtClean="0">
              <a:solidFill>
                <a:srgbClr val="66BC29"/>
              </a:solidFill>
            </a:endParaRPr>
          </a:p>
          <a:p>
            <a:pPr algn="just"/>
            <a:r>
              <a:rPr lang="cs-CZ" dirty="0" smtClean="0">
                <a:solidFill>
                  <a:srgbClr val="66BC29"/>
                </a:solidFill>
              </a:rPr>
              <a:t>Trestní </a:t>
            </a:r>
            <a:r>
              <a:rPr lang="cs-CZ" dirty="0">
                <a:solidFill>
                  <a:srgbClr val="66BC29"/>
                </a:solidFill>
              </a:rPr>
              <a:t>zákoník České republiky tento pojem trestné činnosti nezahrnuje jako skutkovou podstatu trestného činu jako je tomu např. V Dánsku, Francii a Velké Británii. </a:t>
            </a:r>
            <a:endParaRPr lang="cs-CZ" dirty="0" smtClean="0">
              <a:solidFill>
                <a:srgbClr val="66BC29"/>
              </a:solidFill>
            </a:endParaRPr>
          </a:p>
          <a:p>
            <a:pPr algn="just"/>
            <a:r>
              <a:rPr lang="cs-CZ" dirty="0" smtClean="0">
                <a:solidFill>
                  <a:srgbClr val="66BC29"/>
                </a:solidFill>
              </a:rPr>
              <a:t>Tento </a:t>
            </a:r>
            <a:r>
              <a:rPr lang="cs-CZ" dirty="0">
                <a:solidFill>
                  <a:srgbClr val="66BC29"/>
                </a:solidFill>
              </a:rPr>
              <a:t>druh kriminality je v České republice posuzován jako trestný činy uvedené v hlavě I. Trestné činy proti životu a zdraví. Typickým příkladem je trestný čin dle § 146 </a:t>
            </a:r>
            <a:r>
              <a:rPr lang="cs-CZ" dirty="0" err="1">
                <a:solidFill>
                  <a:srgbClr val="66BC29"/>
                </a:solidFill>
              </a:rPr>
              <a:t>TrZ</a:t>
            </a:r>
            <a:r>
              <a:rPr lang="cs-CZ" dirty="0">
                <a:solidFill>
                  <a:srgbClr val="66BC29"/>
                </a:solidFill>
              </a:rPr>
              <a:t> </a:t>
            </a:r>
            <a:r>
              <a:rPr lang="cs-CZ" dirty="0">
                <a:solidFill>
                  <a:srgbClr val="002072"/>
                </a:solidFill>
              </a:rPr>
              <a:t>Ublížení na zdraví</a:t>
            </a:r>
            <a:r>
              <a:rPr lang="cs-CZ" dirty="0">
                <a:solidFill>
                  <a:srgbClr val="66BC29"/>
                </a:solidFill>
              </a:rPr>
              <a:t>, § 145 </a:t>
            </a:r>
            <a:r>
              <a:rPr lang="cs-CZ" dirty="0" err="1">
                <a:solidFill>
                  <a:srgbClr val="66BC29"/>
                </a:solidFill>
              </a:rPr>
              <a:t>TrZ</a:t>
            </a:r>
            <a:r>
              <a:rPr lang="cs-CZ" dirty="0">
                <a:solidFill>
                  <a:srgbClr val="66BC29"/>
                </a:solidFill>
              </a:rPr>
              <a:t> </a:t>
            </a:r>
            <a:r>
              <a:rPr lang="cs-CZ" dirty="0">
                <a:solidFill>
                  <a:srgbClr val="002072"/>
                </a:solidFill>
              </a:rPr>
              <a:t>Těžké ublížení na zdraví</a:t>
            </a:r>
            <a:r>
              <a:rPr lang="cs-CZ" dirty="0">
                <a:solidFill>
                  <a:srgbClr val="66BC29"/>
                </a:solidFill>
              </a:rPr>
              <a:t>, ale </a:t>
            </a:r>
            <a:r>
              <a:rPr lang="cs-CZ" dirty="0" smtClean="0">
                <a:solidFill>
                  <a:srgbClr val="66BC29"/>
                </a:solidFill>
              </a:rPr>
              <a:t>výjimku </a:t>
            </a:r>
            <a:r>
              <a:rPr lang="cs-CZ" dirty="0">
                <a:solidFill>
                  <a:srgbClr val="66BC29"/>
                </a:solidFill>
              </a:rPr>
              <a:t>také netvoří trestný čin dle § 140 </a:t>
            </a:r>
            <a:r>
              <a:rPr lang="cs-CZ" dirty="0" err="1">
                <a:solidFill>
                  <a:srgbClr val="66BC29"/>
                </a:solidFill>
              </a:rPr>
              <a:t>TrZ</a:t>
            </a:r>
            <a:r>
              <a:rPr lang="cs-CZ" dirty="0">
                <a:solidFill>
                  <a:srgbClr val="66BC29"/>
                </a:solidFill>
              </a:rPr>
              <a:t> </a:t>
            </a:r>
            <a:r>
              <a:rPr lang="cs-CZ" dirty="0">
                <a:solidFill>
                  <a:srgbClr val="002072"/>
                </a:solidFill>
              </a:rPr>
              <a:t>Vražda</a:t>
            </a:r>
            <a:r>
              <a:rPr lang="cs-CZ" dirty="0">
                <a:solidFill>
                  <a:srgbClr val="66BC29"/>
                </a:solidFill>
              </a:rPr>
              <a:t>, dále se může jednat o trestnou činnost uvedenou v hlavě X </a:t>
            </a:r>
            <a:r>
              <a:rPr lang="cs-CZ" dirty="0" err="1">
                <a:solidFill>
                  <a:srgbClr val="66BC29"/>
                </a:solidFill>
              </a:rPr>
              <a:t>TrZ</a:t>
            </a:r>
            <a:r>
              <a:rPr lang="cs-CZ" dirty="0">
                <a:solidFill>
                  <a:srgbClr val="66BC29"/>
                </a:solidFill>
              </a:rPr>
              <a:t>, zejména v díle 6 </a:t>
            </a:r>
            <a:r>
              <a:rPr lang="cs-CZ" dirty="0">
                <a:solidFill>
                  <a:srgbClr val="002072"/>
                </a:solidFill>
              </a:rPr>
              <a:t>Jiná rušení veřejného pořádku</a:t>
            </a:r>
            <a:r>
              <a:rPr lang="cs-CZ" dirty="0">
                <a:solidFill>
                  <a:srgbClr val="66BC29"/>
                </a:solidFill>
              </a:rPr>
              <a:t>. Pokud je tato trestná činnost páchána veřejně, nebo na místě veřejně přístupném, může se jednat o trestný čin </a:t>
            </a:r>
            <a:r>
              <a:rPr lang="cs-CZ" dirty="0">
                <a:solidFill>
                  <a:srgbClr val="002072"/>
                </a:solidFill>
              </a:rPr>
              <a:t>výtržnictví</a:t>
            </a:r>
            <a:r>
              <a:rPr lang="cs-CZ" dirty="0">
                <a:solidFill>
                  <a:srgbClr val="66BC29"/>
                </a:solidFill>
              </a:rPr>
              <a:t> dle § 358 </a:t>
            </a:r>
            <a:r>
              <a:rPr lang="cs-CZ" dirty="0" err="1">
                <a:solidFill>
                  <a:srgbClr val="66BC29"/>
                </a:solidFill>
              </a:rPr>
              <a:t>TrZ</a:t>
            </a:r>
            <a:r>
              <a:rPr lang="cs-CZ" dirty="0">
                <a:solidFill>
                  <a:srgbClr val="66BC29"/>
                </a:solidFill>
              </a:rPr>
              <a:t>.</a:t>
            </a:r>
          </a:p>
          <a:p>
            <a:r>
              <a:rPr lang="cs-CZ" dirty="0"/>
              <a:t> </a:t>
            </a:r>
          </a:p>
        </p:txBody>
      </p:sp>
    </p:spTree>
    <p:extLst>
      <p:ext uri="{BB962C8B-B14F-4D97-AF65-F5344CB8AC3E}">
        <p14:creationId xmlns:p14="http://schemas.microsoft.com/office/powerpoint/2010/main" val="2015377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Nadpis 1"/>
          <p:cNvSpPr>
            <a:spLocks noGrp="1"/>
          </p:cNvSpPr>
          <p:nvPr>
            <p:ph type="title" idx="4294967295"/>
          </p:nvPr>
        </p:nvSpPr>
        <p:spPr>
          <a:xfrm>
            <a:off x="0" y="292290"/>
            <a:ext cx="8229057" cy="1383694"/>
          </a:xfrm>
        </p:spPr>
        <p:txBody>
          <a:bodyPr>
            <a:normAutofit fontScale="90000"/>
          </a:bodyPr>
          <a:lstStyle/>
          <a:p>
            <a:pPr>
              <a:defRPr/>
            </a:pPr>
            <a:r>
              <a:rPr lang="cs-CZ" i="1" smtClean="0">
                <a:solidFill>
                  <a:schemeClr val="tx2">
                    <a:satMod val="200000"/>
                  </a:schemeClr>
                </a:solidFill>
              </a:rPr>
              <a:t>   		</a:t>
            </a:r>
            <a:br>
              <a:rPr lang="cs-CZ" i="1" smtClean="0">
                <a:solidFill>
                  <a:schemeClr val="tx2">
                    <a:satMod val="200000"/>
                  </a:schemeClr>
                </a:solidFill>
              </a:rPr>
            </a:br>
            <a:r>
              <a:rPr lang="cs-CZ" i="1" smtClean="0">
                <a:solidFill>
                  <a:schemeClr val="tx2">
                    <a:satMod val="200000"/>
                  </a:schemeClr>
                </a:solidFill>
              </a:rPr>
              <a:t> </a:t>
            </a:r>
          </a:p>
        </p:txBody>
      </p:sp>
      <p:sp>
        <p:nvSpPr>
          <p:cNvPr id="4" name="Rectangle 2"/>
          <p:cNvSpPr txBox="1">
            <a:spLocks noChangeArrowheads="1"/>
          </p:cNvSpPr>
          <p:nvPr/>
        </p:nvSpPr>
        <p:spPr bwMode="auto">
          <a:xfrm>
            <a:off x="3278320" y="164143"/>
            <a:ext cx="3623120" cy="393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algn="l" rtl="0" eaLnBrk="0" fontAlgn="base" hangingPunct="0">
              <a:spcBef>
                <a:spcPct val="0"/>
              </a:spcBef>
              <a:spcAft>
                <a:spcPct val="0"/>
              </a:spcAft>
              <a:defRPr sz="2400" b="1">
                <a:solidFill>
                  <a:srgbClr val="DDDDDD"/>
                </a:solidFill>
                <a:latin typeface="+mj-lt"/>
                <a:ea typeface="+mj-ea"/>
                <a:cs typeface="+mj-cs"/>
              </a:defRPr>
            </a:lvl1pPr>
            <a:lvl2pPr algn="l" rtl="0" eaLnBrk="0" fontAlgn="base" hangingPunct="0">
              <a:spcBef>
                <a:spcPct val="0"/>
              </a:spcBef>
              <a:spcAft>
                <a:spcPct val="0"/>
              </a:spcAft>
              <a:defRPr sz="2400" b="1">
                <a:solidFill>
                  <a:srgbClr val="DDDDDD"/>
                </a:solidFill>
                <a:latin typeface="Arial" charset="0"/>
              </a:defRPr>
            </a:lvl2pPr>
            <a:lvl3pPr algn="l" rtl="0" eaLnBrk="0" fontAlgn="base" hangingPunct="0">
              <a:spcBef>
                <a:spcPct val="0"/>
              </a:spcBef>
              <a:spcAft>
                <a:spcPct val="0"/>
              </a:spcAft>
              <a:defRPr sz="2400" b="1">
                <a:solidFill>
                  <a:srgbClr val="DDDDDD"/>
                </a:solidFill>
                <a:latin typeface="Arial" charset="0"/>
              </a:defRPr>
            </a:lvl3pPr>
            <a:lvl4pPr algn="l" rtl="0" eaLnBrk="0" fontAlgn="base" hangingPunct="0">
              <a:spcBef>
                <a:spcPct val="0"/>
              </a:spcBef>
              <a:spcAft>
                <a:spcPct val="0"/>
              </a:spcAft>
              <a:defRPr sz="2400" b="1">
                <a:solidFill>
                  <a:srgbClr val="DDDDDD"/>
                </a:solidFill>
                <a:latin typeface="Arial" charset="0"/>
              </a:defRPr>
            </a:lvl4pPr>
            <a:lvl5pPr algn="l" rtl="0" eaLnBrk="0" fontAlgn="base" hangingPunct="0">
              <a:spcBef>
                <a:spcPct val="0"/>
              </a:spcBef>
              <a:spcAft>
                <a:spcPct val="0"/>
              </a:spcAft>
              <a:defRPr sz="2400" b="1">
                <a:solidFill>
                  <a:srgbClr val="DDDDDD"/>
                </a:solidFill>
                <a:latin typeface="Arial" charset="0"/>
              </a:defRPr>
            </a:lvl5pPr>
            <a:lvl6pPr marL="457200" algn="l" rtl="0" fontAlgn="base">
              <a:spcBef>
                <a:spcPct val="0"/>
              </a:spcBef>
              <a:spcAft>
                <a:spcPct val="0"/>
              </a:spcAft>
              <a:defRPr sz="2400" b="1">
                <a:solidFill>
                  <a:srgbClr val="DDDDDD"/>
                </a:solidFill>
                <a:latin typeface="Arial" charset="0"/>
              </a:defRPr>
            </a:lvl6pPr>
            <a:lvl7pPr marL="914400" algn="l" rtl="0" fontAlgn="base">
              <a:spcBef>
                <a:spcPct val="0"/>
              </a:spcBef>
              <a:spcAft>
                <a:spcPct val="0"/>
              </a:spcAft>
              <a:defRPr sz="2400" b="1">
                <a:solidFill>
                  <a:srgbClr val="DDDDDD"/>
                </a:solidFill>
                <a:latin typeface="Arial" charset="0"/>
              </a:defRPr>
            </a:lvl7pPr>
            <a:lvl8pPr marL="1371600" algn="l" rtl="0" fontAlgn="base">
              <a:spcBef>
                <a:spcPct val="0"/>
              </a:spcBef>
              <a:spcAft>
                <a:spcPct val="0"/>
              </a:spcAft>
              <a:defRPr sz="2400" b="1">
                <a:solidFill>
                  <a:srgbClr val="DDDDDD"/>
                </a:solidFill>
                <a:latin typeface="Arial" charset="0"/>
              </a:defRPr>
            </a:lvl8pPr>
            <a:lvl9pPr marL="1828800" algn="l" rtl="0" fontAlgn="base">
              <a:spcBef>
                <a:spcPct val="0"/>
              </a:spcBef>
              <a:spcAft>
                <a:spcPct val="0"/>
              </a:spcAft>
              <a:defRPr sz="2400" b="1">
                <a:solidFill>
                  <a:srgbClr val="DDDDDD"/>
                </a:solidFill>
                <a:latin typeface="Arial" charset="0"/>
              </a:defRPr>
            </a:lvl9pPr>
          </a:lstStyle>
          <a:p>
            <a:pPr eaLnBrk="1" hangingPunct="1"/>
            <a:r>
              <a:rPr lang="cs-CZ" dirty="0" smtClean="0"/>
              <a:t>Statistiky Happy </a:t>
            </a:r>
            <a:r>
              <a:rPr lang="cs-CZ" dirty="0" err="1" smtClean="0"/>
              <a:t>slapingu</a:t>
            </a:r>
            <a:endParaRPr lang="cs-CZ" dirty="0" smtClean="0"/>
          </a:p>
        </p:txBody>
      </p:sp>
      <p:sp>
        <p:nvSpPr>
          <p:cNvPr id="2" name="Obdélník 1"/>
          <p:cNvSpPr/>
          <p:nvPr/>
        </p:nvSpPr>
        <p:spPr>
          <a:xfrm>
            <a:off x="2682132" y="1294128"/>
            <a:ext cx="3656470" cy="357930"/>
          </a:xfrm>
          <a:prstGeom prst="rect">
            <a:avLst/>
          </a:prstGeom>
        </p:spPr>
        <p:txBody>
          <a:bodyPr wrap="none" lIns="80147" tIns="40074" rIns="80147" bIns="40074">
            <a:spAutoFit/>
          </a:bodyPr>
          <a:lstStyle/>
          <a:p>
            <a:r>
              <a:rPr lang="cs-CZ" dirty="0"/>
              <a:t>statistika není </a:t>
            </a:r>
            <a:r>
              <a:rPr lang="cs-CZ" dirty="0" smtClean="0"/>
              <a:t>zatím </a:t>
            </a:r>
            <a:r>
              <a:rPr lang="cs-CZ" dirty="0"/>
              <a:t>nikde zveřejněna</a:t>
            </a:r>
          </a:p>
        </p:txBody>
      </p:sp>
    </p:spTree>
    <p:extLst>
      <p:ext uri="{BB962C8B-B14F-4D97-AF65-F5344CB8AC3E}">
        <p14:creationId xmlns:p14="http://schemas.microsoft.com/office/powerpoint/2010/main" val="1386561989"/>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Nadpis 1"/>
          <p:cNvSpPr>
            <a:spLocks noGrp="1"/>
          </p:cNvSpPr>
          <p:nvPr>
            <p:ph type="title" idx="4294967295"/>
          </p:nvPr>
        </p:nvSpPr>
        <p:spPr>
          <a:xfrm>
            <a:off x="0" y="292290"/>
            <a:ext cx="8229057" cy="1383694"/>
          </a:xfrm>
        </p:spPr>
        <p:txBody>
          <a:bodyPr>
            <a:normAutofit fontScale="90000"/>
          </a:bodyPr>
          <a:lstStyle/>
          <a:p>
            <a:pPr>
              <a:defRPr/>
            </a:pPr>
            <a:r>
              <a:rPr lang="cs-CZ" i="1" dirty="0" smtClean="0">
                <a:solidFill>
                  <a:schemeClr val="tx2">
                    <a:satMod val="200000"/>
                  </a:schemeClr>
                </a:solidFill>
              </a:rPr>
              <a:t>   		</a:t>
            </a:r>
            <a:br>
              <a:rPr lang="cs-CZ" i="1" dirty="0" smtClean="0">
                <a:solidFill>
                  <a:schemeClr val="tx2">
                    <a:satMod val="200000"/>
                  </a:schemeClr>
                </a:solidFill>
              </a:rPr>
            </a:br>
            <a:r>
              <a:rPr lang="cs-CZ" i="1" dirty="0" smtClean="0">
                <a:solidFill>
                  <a:schemeClr val="tx2">
                    <a:satMod val="200000"/>
                  </a:schemeClr>
                </a:solidFill>
              </a:rPr>
              <a:t> </a:t>
            </a:r>
          </a:p>
        </p:txBody>
      </p:sp>
      <p:sp>
        <p:nvSpPr>
          <p:cNvPr id="4" name="Rectangle 2"/>
          <p:cNvSpPr txBox="1">
            <a:spLocks noChangeArrowheads="1"/>
          </p:cNvSpPr>
          <p:nvPr/>
        </p:nvSpPr>
        <p:spPr bwMode="auto">
          <a:xfrm>
            <a:off x="3278320" y="164143"/>
            <a:ext cx="3623120" cy="393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algn="l" rtl="0" eaLnBrk="0" fontAlgn="base" hangingPunct="0">
              <a:spcBef>
                <a:spcPct val="0"/>
              </a:spcBef>
              <a:spcAft>
                <a:spcPct val="0"/>
              </a:spcAft>
              <a:defRPr sz="2400" b="1">
                <a:solidFill>
                  <a:srgbClr val="DDDDDD"/>
                </a:solidFill>
                <a:latin typeface="+mj-lt"/>
                <a:ea typeface="+mj-ea"/>
                <a:cs typeface="+mj-cs"/>
              </a:defRPr>
            </a:lvl1pPr>
            <a:lvl2pPr algn="l" rtl="0" eaLnBrk="0" fontAlgn="base" hangingPunct="0">
              <a:spcBef>
                <a:spcPct val="0"/>
              </a:spcBef>
              <a:spcAft>
                <a:spcPct val="0"/>
              </a:spcAft>
              <a:defRPr sz="2400" b="1">
                <a:solidFill>
                  <a:srgbClr val="DDDDDD"/>
                </a:solidFill>
                <a:latin typeface="Arial" charset="0"/>
              </a:defRPr>
            </a:lvl2pPr>
            <a:lvl3pPr algn="l" rtl="0" eaLnBrk="0" fontAlgn="base" hangingPunct="0">
              <a:spcBef>
                <a:spcPct val="0"/>
              </a:spcBef>
              <a:spcAft>
                <a:spcPct val="0"/>
              </a:spcAft>
              <a:defRPr sz="2400" b="1">
                <a:solidFill>
                  <a:srgbClr val="DDDDDD"/>
                </a:solidFill>
                <a:latin typeface="Arial" charset="0"/>
              </a:defRPr>
            </a:lvl3pPr>
            <a:lvl4pPr algn="l" rtl="0" eaLnBrk="0" fontAlgn="base" hangingPunct="0">
              <a:spcBef>
                <a:spcPct val="0"/>
              </a:spcBef>
              <a:spcAft>
                <a:spcPct val="0"/>
              </a:spcAft>
              <a:defRPr sz="2400" b="1">
                <a:solidFill>
                  <a:srgbClr val="DDDDDD"/>
                </a:solidFill>
                <a:latin typeface="Arial" charset="0"/>
              </a:defRPr>
            </a:lvl4pPr>
            <a:lvl5pPr algn="l" rtl="0" eaLnBrk="0" fontAlgn="base" hangingPunct="0">
              <a:spcBef>
                <a:spcPct val="0"/>
              </a:spcBef>
              <a:spcAft>
                <a:spcPct val="0"/>
              </a:spcAft>
              <a:defRPr sz="2400" b="1">
                <a:solidFill>
                  <a:srgbClr val="DDDDDD"/>
                </a:solidFill>
                <a:latin typeface="Arial" charset="0"/>
              </a:defRPr>
            </a:lvl5pPr>
            <a:lvl6pPr marL="457200" algn="l" rtl="0" fontAlgn="base">
              <a:spcBef>
                <a:spcPct val="0"/>
              </a:spcBef>
              <a:spcAft>
                <a:spcPct val="0"/>
              </a:spcAft>
              <a:defRPr sz="2400" b="1">
                <a:solidFill>
                  <a:srgbClr val="DDDDDD"/>
                </a:solidFill>
                <a:latin typeface="Arial" charset="0"/>
              </a:defRPr>
            </a:lvl6pPr>
            <a:lvl7pPr marL="914400" algn="l" rtl="0" fontAlgn="base">
              <a:spcBef>
                <a:spcPct val="0"/>
              </a:spcBef>
              <a:spcAft>
                <a:spcPct val="0"/>
              </a:spcAft>
              <a:defRPr sz="2400" b="1">
                <a:solidFill>
                  <a:srgbClr val="DDDDDD"/>
                </a:solidFill>
                <a:latin typeface="Arial" charset="0"/>
              </a:defRPr>
            </a:lvl7pPr>
            <a:lvl8pPr marL="1371600" algn="l" rtl="0" fontAlgn="base">
              <a:spcBef>
                <a:spcPct val="0"/>
              </a:spcBef>
              <a:spcAft>
                <a:spcPct val="0"/>
              </a:spcAft>
              <a:defRPr sz="2400" b="1">
                <a:solidFill>
                  <a:srgbClr val="DDDDDD"/>
                </a:solidFill>
                <a:latin typeface="Arial" charset="0"/>
              </a:defRPr>
            </a:lvl8pPr>
            <a:lvl9pPr marL="1828800" algn="l" rtl="0" fontAlgn="base">
              <a:spcBef>
                <a:spcPct val="0"/>
              </a:spcBef>
              <a:spcAft>
                <a:spcPct val="0"/>
              </a:spcAft>
              <a:defRPr sz="2400" b="1">
                <a:solidFill>
                  <a:srgbClr val="DDDDDD"/>
                </a:solidFill>
                <a:latin typeface="Arial" charset="0"/>
              </a:defRPr>
            </a:lvl9pPr>
          </a:lstStyle>
          <a:p>
            <a:pPr eaLnBrk="1" hangingPunct="1"/>
            <a:r>
              <a:rPr lang="cs-CZ" dirty="0" smtClean="0"/>
              <a:t>Kazuistiky Happy </a:t>
            </a:r>
            <a:r>
              <a:rPr lang="cs-CZ" dirty="0" err="1" smtClean="0"/>
              <a:t>Slappingu</a:t>
            </a:r>
            <a:endParaRPr lang="cs-CZ" dirty="0" smtClean="0"/>
          </a:p>
        </p:txBody>
      </p:sp>
      <p:sp>
        <p:nvSpPr>
          <p:cNvPr id="2" name="Obdélník 1"/>
          <p:cNvSpPr/>
          <p:nvPr/>
        </p:nvSpPr>
        <p:spPr>
          <a:xfrm>
            <a:off x="816921" y="1048851"/>
            <a:ext cx="8327079" cy="1373592"/>
          </a:xfrm>
          <a:prstGeom prst="rect">
            <a:avLst/>
          </a:prstGeom>
        </p:spPr>
        <p:txBody>
          <a:bodyPr wrap="square" lIns="80147" tIns="40074" rIns="80147" bIns="40074">
            <a:spAutoFit/>
          </a:bodyPr>
          <a:lstStyle/>
          <a:p>
            <a:pPr marL="150276" indent="-150276">
              <a:buFont typeface="Arial" pitchFamily="34" charset="0"/>
              <a:buChar char="•"/>
            </a:pPr>
            <a:r>
              <a:rPr lang="cs-CZ" sz="1400" dirty="0">
                <a:solidFill>
                  <a:srgbClr val="002072"/>
                </a:solidFill>
              </a:rPr>
              <a:t>Anglie, 9. červen 2005.</a:t>
            </a:r>
            <a:r>
              <a:rPr lang="cs-CZ" sz="1400" dirty="0">
                <a:solidFill>
                  <a:srgbClr val="66BC29"/>
                </a:solidFill>
              </a:rPr>
              <a:t> Dva dospívající mladíci napadli sedmnáctiletou studentku Kerry </a:t>
            </a:r>
            <a:r>
              <a:rPr lang="cs-CZ" sz="1400" dirty="0" err="1">
                <a:solidFill>
                  <a:srgbClr val="66BC29"/>
                </a:solidFill>
              </a:rPr>
              <a:t>Sevillovou</a:t>
            </a:r>
            <a:r>
              <a:rPr lang="cs-CZ" sz="1400" dirty="0">
                <a:solidFill>
                  <a:srgbClr val="66BC29"/>
                </a:solidFill>
              </a:rPr>
              <a:t>. Jeden z nich ji střelil do nohy vzduchovkou, zatímco druhý celý čin nahrával na svůj mobil. Video bylo následně umístěno na internet.</a:t>
            </a:r>
          </a:p>
          <a:p>
            <a:pPr marL="150276" indent="-150276">
              <a:buFont typeface="Arial" pitchFamily="34" charset="0"/>
              <a:buChar char="•"/>
            </a:pPr>
            <a:r>
              <a:rPr lang="cs-CZ" sz="1400" dirty="0">
                <a:solidFill>
                  <a:srgbClr val="002072"/>
                </a:solidFill>
              </a:rPr>
              <a:t>Anglie, 18. červen 2005.</a:t>
            </a:r>
            <a:r>
              <a:rPr lang="cs-CZ" sz="1400" dirty="0">
                <a:solidFill>
                  <a:srgbClr val="66BC29"/>
                </a:solidFill>
              </a:rPr>
              <a:t> Policie zatkla tři čtrnáctileté chlapce, kteří byli podezřelí ze znásilnění jedenáctileté dívky. Vedení školy bylo na tento čin upozorněno poté, co jeden ze školních zaměstnanců našel záznam tohoto činu na mobilu jednoho ze studentů</a:t>
            </a:r>
            <a:r>
              <a:rPr lang="cs-CZ" sz="1400" dirty="0">
                <a:solidFill>
                  <a:srgbClr val="66BC29"/>
                </a:solidFill>
              </a:rPr>
              <a:t>.</a:t>
            </a:r>
            <a:endParaRPr lang="cs-CZ" sz="1400" dirty="0">
              <a:solidFill>
                <a:srgbClr val="66BC29"/>
              </a:solidFill>
            </a:endParaRPr>
          </a:p>
        </p:txBody>
      </p:sp>
      <p:pic>
        <p:nvPicPr>
          <p:cNvPr id="10242" name="Picture 2" descr="C:\Users\Habich\Pictures\happy-slapp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167" y="2518974"/>
            <a:ext cx="2097753" cy="2163798"/>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816921" y="2420066"/>
            <a:ext cx="5956245" cy="1804479"/>
          </a:xfrm>
          <a:prstGeom prst="rect">
            <a:avLst/>
          </a:prstGeom>
          <a:noFill/>
        </p:spPr>
        <p:txBody>
          <a:bodyPr wrap="square" lIns="80147" tIns="40074" rIns="80147" bIns="40074" rtlCol="0">
            <a:spAutoFit/>
          </a:bodyPr>
          <a:lstStyle/>
          <a:p>
            <a:pPr marL="150276" indent="-150276">
              <a:buFont typeface="Arial" pitchFamily="34" charset="0"/>
              <a:buChar char="•"/>
            </a:pPr>
            <a:r>
              <a:rPr lang="cs-CZ" sz="1400" dirty="0">
                <a:solidFill>
                  <a:srgbClr val="002072"/>
                </a:solidFill>
              </a:rPr>
              <a:t>Anglie, prosinec 2005. </a:t>
            </a:r>
            <a:r>
              <a:rPr lang="cs-CZ" sz="1400" dirty="0">
                <a:solidFill>
                  <a:srgbClr val="66BC29"/>
                </a:solidFill>
              </a:rPr>
              <a:t>Byl zavražděn David Morley. Patnáctiletá dívka </a:t>
            </a:r>
            <a:r>
              <a:rPr lang="cs-CZ" sz="1400" dirty="0" err="1">
                <a:solidFill>
                  <a:srgbClr val="66BC29"/>
                </a:solidFill>
              </a:rPr>
              <a:t>Chelsea</a:t>
            </a:r>
            <a:r>
              <a:rPr lang="cs-CZ" sz="1400" dirty="0">
                <a:solidFill>
                  <a:srgbClr val="66BC29"/>
                </a:solidFill>
              </a:rPr>
              <a:t> </a:t>
            </a:r>
            <a:r>
              <a:rPr lang="cs-CZ" sz="1400" dirty="0" err="1">
                <a:solidFill>
                  <a:srgbClr val="66BC29"/>
                </a:solidFill>
              </a:rPr>
              <a:t>O’Mahoneyová</a:t>
            </a:r>
            <a:r>
              <a:rPr lang="cs-CZ" sz="1400" dirty="0">
                <a:solidFill>
                  <a:srgbClr val="66BC29"/>
                </a:solidFill>
              </a:rPr>
              <a:t> a spoluobžalovaní </a:t>
            </a:r>
            <a:r>
              <a:rPr lang="cs-CZ" sz="1400" dirty="0" err="1">
                <a:solidFill>
                  <a:srgbClr val="66BC29"/>
                </a:solidFill>
              </a:rPr>
              <a:t>Reece</a:t>
            </a:r>
            <a:r>
              <a:rPr lang="cs-CZ" sz="1400" dirty="0">
                <a:solidFill>
                  <a:srgbClr val="66BC29"/>
                </a:solidFill>
              </a:rPr>
              <a:t> </a:t>
            </a:r>
            <a:r>
              <a:rPr lang="cs-CZ" sz="1400" dirty="0" err="1">
                <a:solidFill>
                  <a:srgbClr val="66BC29"/>
                </a:solidFill>
              </a:rPr>
              <a:t>Saergant</a:t>
            </a:r>
            <a:r>
              <a:rPr lang="cs-CZ" sz="1400" dirty="0">
                <a:solidFill>
                  <a:srgbClr val="66BC29"/>
                </a:solidFill>
              </a:rPr>
              <a:t> (21 let), </a:t>
            </a:r>
            <a:r>
              <a:rPr lang="cs-CZ" sz="1400" dirty="0" err="1">
                <a:solidFill>
                  <a:srgbClr val="66BC29"/>
                </a:solidFill>
              </a:rPr>
              <a:t>Darren</a:t>
            </a:r>
            <a:r>
              <a:rPr lang="cs-CZ" sz="1400" dirty="0">
                <a:solidFill>
                  <a:srgbClr val="66BC29"/>
                </a:solidFill>
              </a:rPr>
              <a:t> Case (18 let) a David </a:t>
            </a:r>
            <a:r>
              <a:rPr lang="cs-CZ" sz="1400" dirty="0" err="1">
                <a:solidFill>
                  <a:srgbClr val="66BC29"/>
                </a:solidFill>
              </a:rPr>
              <a:t>Blenman</a:t>
            </a:r>
            <a:r>
              <a:rPr lang="cs-CZ" sz="1400" dirty="0">
                <a:solidFill>
                  <a:srgbClr val="66BC29"/>
                </a:solidFill>
              </a:rPr>
              <a:t> (17 let) byli shledáni vinnými z neúmyslného zabití Davida Morleyho. Dle hlášení </a:t>
            </a:r>
            <a:r>
              <a:rPr lang="cs-CZ" sz="1400" dirty="0" err="1">
                <a:solidFill>
                  <a:srgbClr val="66BC29"/>
                </a:solidFill>
              </a:rPr>
              <a:t>O‘Mahoneyová</a:t>
            </a:r>
            <a:r>
              <a:rPr lang="cs-CZ" sz="1400" dirty="0">
                <a:solidFill>
                  <a:srgbClr val="66BC29"/>
                </a:solidFill>
              </a:rPr>
              <a:t> udělala dokument o tom, jak parta jejích kamarádů ukopala Davida k smrti.</a:t>
            </a:r>
          </a:p>
          <a:p>
            <a:pPr marL="150276" indent="-150276">
              <a:buFont typeface="Arial" pitchFamily="34" charset="0"/>
              <a:buChar char="•"/>
            </a:pPr>
            <a:r>
              <a:rPr lang="cs-CZ" sz="1400" dirty="0">
                <a:solidFill>
                  <a:srgbClr val="002072"/>
                </a:solidFill>
              </a:rPr>
              <a:t>Austrálie</a:t>
            </a:r>
            <a:r>
              <a:rPr lang="cs-CZ" sz="1400" dirty="0">
                <a:solidFill>
                  <a:srgbClr val="002072"/>
                </a:solidFill>
              </a:rPr>
              <a:t>, 23. říjen 2006. </a:t>
            </a:r>
            <a:r>
              <a:rPr lang="cs-CZ" sz="1400" dirty="0">
                <a:solidFill>
                  <a:srgbClr val="66BC29"/>
                </a:solidFill>
              </a:rPr>
              <a:t>Policie zahájila vyšetřování ve věci DVD, které mimo jiné obsahovalo záznam, kdy pár dospívajících mladíků pohlavně zneužilo jednu dívku a poté jí zapálilo vlasy. Kopie nahrávky byly údajně prodány</a:t>
            </a:r>
            <a:r>
              <a:rPr lang="cs-CZ" sz="1400" dirty="0">
                <a:solidFill>
                  <a:srgbClr val="66BC29"/>
                </a:solidFill>
              </a:rPr>
              <a:t>.</a:t>
            </a:r>
            <a:endParaRPr lang="cs-CZ" sz="1400" dirty="0">
              <a:solidFill>
                <a:srgbClr val="66BC29"/>
              </a:solidFill>
            </a:endParaRPr>
          </a:p>
        </p:txBody>
      </p:sp>
      <p:sp>
        <p:nvSpPr>
          <p:cNvPr id="5" name="TextovéPole 4"/>
          <p:cNvSpPr txBox="1"/>
          <p:nvPr/>
        </p:nvSpPr>
        <p:spPr>
          <a:xfrm>
            <a:off x="816922" y="4675945"/>
            <a:ext cx="7890344" cy="1281259"/>
          </a:xfrm>
          <a:prstGeom prst="rect">
            <a:avLst/>
          </a:prstGeom>
          <a:noFill/>
        </p:spPr>
        <p:txBody>
          <a:bodyPr wrap="square" lIns="80147" tIns="40074" rIns="80147" bIns="40074" rtlCol="0">
            <a:spAutoFit/>
          </a:bodyPr>
          <a:lstStyle/>
          <a:p>
            <a:pPr marL="150276" indent="-150276">
              <a:buFont typeface="Arial" pitchFamily="34" charset="0"/>
              <a:buChar char="•"/>
            </a:pPr>
            <a:r>
              <a:rPr lang="cs-CZ" sz="1400" dirty="0">
                <a:solidFill>
                  <a:srgbClr val="002072"/>
                </a:solidFill>
              </a:rPr>
              <a:t>Anglie, červenec 2007. </a:t>
            </a:r>
            <a:r>
              <a:rPr lang="cs-CZ" sz="1400" dirty="0">
                <a:solidFill>
                  <a:srgbClr val="66BC29"/>
                </a:solidFill>
              </a:rPr>
              <a:t>Anthony Anderson (27 let) močil na umírající ženu, zatímco jeho kamarád vše natáčel na mobilní telefon. Celou dobu přitom řval: „Toto je materiál pro </a:t>
            </a:r>
            <a:r>
              <a:rPr lang="cs-CZ" sz="1400" dirty="0" err="1">
                <a:solidFill>
                  <a:srgbClr val="66BC29"/>
                </a:solidFill>
              </a:rPr>
              <a:t>YouTube</a:t>
            </a:r>
            <a:r>
              <a:rPr lang="cs-CZ" sz="1400" dirty="0">
                <a:solidFill>
                  <a:srgbClr val="66BC29"/>
                </a:solidFill>
              </a:rPr>
              <a:t>!“</a:t>
            </a:r>
          </a:p>
          <a:p>
            <a:pPr marL="150276" indent="-150276">
              <a:buFont typeface="Arial" pitchFamily="34" charset="0"/>
              <a:buChar char="•"/>
            </a:pPr>
            <a:r>
              <a:rPr lang="cs-CZ" sz="1400" dirty="0">
                <a:solidFill>
                  <a:srgbClr val="002072"/>
                </a:solidFill>
              </a:rPr>
              <a:t>Anglie, březen 2008. </a:t>
            </a:r>
            <a:r>
              <a:rPr lang="cs-CZ" sz="1400" dirty="0">
                <a:solidFill>
                  <a:srgbClr val="66BC29"/>
                </a:solidFill>
              </a:rPr>
              <a:t>Dospívající dívka skočila ze svého podkrovního okna, zatímco se snažila utéct před dívčím gangem, který na ni chtěl použít happy </a:t>
            </a:r>
            <a:r>
              <a:rPr lang="cs-CZ" sz="1400" dirty="0" err="1">
                <a:solidFill>
                  <a:srgbClr val="66BC29"/>
                </a:solidFill>
              </a:rPr>
              <a:t>slapping</a:t>
            </a:r>
            <a:r>
              <a:rPr lang="cs-CZ" sz="1400" dirty="0">
                <a:solidFill>
                  <a:srgbClr val="66BC29"/>
                </a:solidFill>
              </a:rPr>
              <a:t>.</a:t>
            </a:r>
          </a:p>
          <a:p>
            <a:pPr lvl="0"/>
            <a:endParaRPr lang="cs-CZ" sz="1100" dirty="0">
              <a:solidFill>
                <a:srgbClr val="66BC29"/>
              </a:solidFill>
            </a:endParaRPr>
          </a:p>
          <a:p>
            <a:pPr lvl="0"/>
            <a:r>
              <a:rPr lang="cs-CZ" sz="1100" dirty="0">
                <a:solidFill>
                  <a:srgbClr val="66BC29"/>
                </a:solidFill>
              </a:rPr>
              <a:t>    </a:t>
            </a:r>
            <a:endParaRPr lang="cs-CZ" dirty="0"/>
          </a:p>
        </p:txBody>
      </p:sp>
      <p:sp>
        <p:nvSpPr>
          <p:cNvPr id="6" name="TextovéPole 5"/>
          <p:cNvSpPr txBox="1"/>
          <p:nvPr/>
        </p:nvSpPr>
        <p:spPr>
          <a:xfrm>
            <a:off x="5818627" y="6113571"/>
            <a:ext cx="3325373" cy="418726"/>
          </a:xfrm>
          <a:prstGeom prst="rect">
            <a:avLst/>
          </a:prstGeom>
          <a:noFill/>
        </p:spPr>
        <p:txBody>
          <a:bodyPr wrap="square" lIns="80147" tIns="40074" rIns="80147" bIns="40074" rtlCol="0">
            <a:spAutoFit/>
          </a:bodyPr>
          <a:lstStyle/>
          <a:p>
            <a:pPr lvl="0"/>
            <a:r>
              <a:rPr lang="cs-CZ" sz="1100" dirty="0">
                <a:solidFill>
                  <a:srgbClr val="66BC29"/>
                </a:solidFill>
              </a:rPr>
              <a:t>Staženo z http://www.nebudobet.cz/?</a:t>
            </a:r>
            <a:r>
              <a:rPr lang="cs-CZ" sz="1100" dirty="0">
                <a:solidFill>
                  <a:srgbClr val="66BC29"/>
                </a:solidFill>
              </a:rPr>
              <a:t>page=happy-slapping</a:t>
            </a:r>
            <a:endParaRPr lang="cs-CZ" sz="1100" dirty="0">
              <a:solidFill>
                <a:srgbClr val="66BC29"/>
              </a:solidFill>
            </a:endParaRPr>
          </a:p>
        </p:txBody>
      </p:sp>
    </p:spTree>
    <p:extLst>
      <p:ext uri="{BB962C8B-B14F-4D97-AF65-F5344CB8AC3E}">
        <p14:creationId xmlns:p14="http://schemas.microsoft.com/office/powerpoint/2010/main" val="3275971331"/>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10242"/>
                                        </p:tgtEl>
                                        <p:attrNameLst>
                                          <p:attrName>style.visibility</p:attrName>
                                        </p:attrNameLst>
                                      </p:cBhvr>
                                      <p:to>
                                        <p:strVal val="visible"/>
                                      </p:to>
                                    </p:set>
                                    <p:animEffect transition="in" filter="fade">
                                      <p:cBhvr>
                                        <p:cTn id="19"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325</Words>
  <Application>Microsoft Office PowerPoint</Application>
  <PresentationFormat>Předvádění na obrazovce (4:3)</PresentationFormat>
  <Paragraphs>27</Paragraphs>
  <Slides>4</Slides>
  <Notes>4</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Motiv systému Office</vt:lpstr>
      <vt:lpstr>       </vt:lpstr>
      <vt:lpstr>       </vt:lpstr>
      <vt:lpstr>       </vt:lpstr>
      <vt:lpstr>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Habich Lukáš</dc:creator>
  <cp:lastModifiedBy>Habich Lukáš</cp:lastModifiedBy>
  <cp:revision>1</cp:revision>
  <dcterms:created xsi:type="dcterms:W3CDTF">2014-07-28T20:56:13Z</dcterms:created>
  <dcterms:modified xsi:type="dcterms:W3CDTF">2014-07-28T20:56:58Z</dcterms:modified>
</cp:coreProperties>
</file>