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5"/>
  </p:notesMasterIdLst>
  <p:sldIdLst>
    <p:sldId id="256" r:id="rId2"/>
    <p:sldId id="268" r:id="rId3"/>
    <p:sldId id="265" r:id="rId4"/>
    <p:sldId id="266" r:id="rId5"/>
    <p:sldId id="262" r:id="rId6"/>
    <p:sldId id="260" r:id="rId7"/>
    <p:sldId id="259" r:id="rId8"/>
    <p:sldId id="261" r:id="rId9"/>
    <p:sldId id="258" r:id="rId10"/>
    <p:sldId id="270" r:id="rId11"/>
    <p:sldId id="269" r:id="rId12"/>
    <p:sldId id="264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>
        <p:scale>
          <a:sx n="94" d="100"/>
          <a:sy n="94" d="100"/>
        </p:scale>
        <p:origin x="-86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D079-38E4-4C7C-A03C-FB42F8E451B7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F374-6079-48E2-9C09-63C8F83EA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F374-6079-48E2-9C09-63C8F83EA84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33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kkkk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F374-6079-48E2-9C09-63C8F83EA8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28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kkkk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F374-6079-48E2-9C09-63C8F83EA8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2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kkkk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F374-6079-48E2-9C09-63C8F83EA8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28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F7D4-54FE-4047-9EEF-C3A430A5404A}" type="datetime1">
              <a:rPr lang="cs-CZ" smtClean="0"/>
              <a:t>4.11.2014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1C8E-9770-4438-960E-E11A6B6F7DD9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4AC5-FE0E-4E59-ADD1-BAD91CA98E20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9C43-36A6-488B-B3E9-ACBA8F4C4CDE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2737-A74E-4EA7-A35B-5BCF06BC27FC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D39F-0314-4CDF-B2A8-5A462AFE645C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5EFC-1F47-4392-95F1-799F711AFBD0}" type="datetime1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8FD-0E06-4A97-8E1B-1A56F03B3827}" type="datetime1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26F5-6A9F-41FB-A9AF-669256C7045E}" type="datetime1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5269-BD97-473C-979D-0F868AEC8C1F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66D1963-7085-4562-A7BB-BB0713535466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040ABF-34BE-461F-A795-5AA293B95919}" type="datetime1">
              <a:rPr lang="cs-CZ" smtClean="0"/>
              <a:t>4.11.2014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252A5C-D7E1-4E95-9A67-26773D36E7C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dirty="0">
                <a:latin typeface="Bookman Old Style" pitchFamily="18" charset="0"/>
              </a:rPr>
              <a:t>Praktické postupy při zajišťování webových </a:t>
            </a:r>
            <a:r>
              <a:rPr lang="cs-CZ" dirty="0" smtClean="0">
                <a:latin typeface="Bookman Old Style" pitchFamily="18" charset="0"/>
              </a:rPr>
              <a:t>stránek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i="1" dirty="0" smtClean="0"/>
              <a:t>Policie ČR, Krajské ředitelství policie </a:t>
            </a:r>
            <a:r>
              <a:rPr lang="cs-CZ" i="1" dirty="0" err="1" smtClean="0"/>
              <a:t>JmK</a:t>
            </a:r>
            <a:endParaRPr lang="cs-CZ" i="1" dirty="0" smtClean="0"/>
          </a:p>
          <a:p>
            <a:r>
              <a:rPr lang="cs-CZ" i="1" dirty="0" smtClean="0"/>
              <a:t>Služba kriminální policie a vyšetřování</a:t>
            </a:r>
          </a:p>
          <a:p>
            <a:r>
              <a:rPr lang="cs-CZ" i="1" dirty="0" smtClean="0"/>
              <a:t>Odbor analytiky – oddělení informační kriminality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76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+mn-lt"/>
              </a:rPr>
              <a:t>Digitální stopa v trestním spisu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93C-4A4D-4FFF-84B6-5CF50B606E0F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10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600200"/>
            <a:ext cx="8208912" cy="4525963"/>
          </a:xfrm>
        </p:spPr>
        <p:txBody>
          <a:bodyPr/>
          <a:lstStyle/>
          <a:p>
            <a:endParaRPr lang="cs-CZ" sz="3200" dirty="0" smtClean="0"/>
          </a:p>
          <a:p>
            <a:pPr marL="36576" indent="0" algn="just">
              <a:buNone/>
            </a:pPr>
            <a:r>
              <a:rPr lang="cs-CZ" sz="3200" dirty="0" smtClean="0"/>
              <a:t>Pokud </a:t>
            </a:r>
            <a:r>
              <a:rPr lang="cs-CZ" sz="3200" dirty="0"/>
              <a:t>je součástí trestního spisu digitální stopa </a:t>
            </a:r>
            <a:r>
              <a:rPr lang="cs-CZ" sz="1800" i="1" dirty="0"/>
              <a:t>(nejenom </a:t>
            </a:r>
            <a:r>
              <a:rPr lang="cs-CZ" sz="1800" i="1" dirty="0" smtClean="0"/>
              <a:t>webové </a:t>
            </a:r>
            <a:r>
              <a:rPr lang="cs-CZ" sz="1800" i="1" dirty="0"/>
              <a:t>stránky, </a:t>
            </a:r>
            <a:r>
              <a:rPr lang="cs-CZ" sz="1800" i="1" dirty="0" smtClean="0"/>
              <a:t>e-mailová komunikace, digitální soubory, </a:t>
            </a:r>
            <a:r>
              <a:rPr lang="cs-CZ" sz="1800" i="1" dirty="0"/>
              <a:t>apod</a:t>
            </a:r>
            <a:r>
              <a:rPr lang="cs-CZ" sz="1800" i="1" dirty="0" smtClean="0"/>
              <a:t>.), </a:t>
            </a:r>
            <a:r>
              <a:rPr lang="cs-CZ" sz="3200" i="1" dirty="0" smtClean="0"/>
              <a:t>ať již uložená na datovém nosiči nebo v grafické podobě,</a:t>
            </a:r>
            <a:r>
              <a:rPr lang="cs-CZ" sz="1800" i="1" dirty="0" smtClean="0"/>
              <a:t> </a:t>
            </a:r>
            <a:r>
              <a:rPr lang="cs-CZ" sz="3200" dirty="0"/>
              <a:t>vždy musí být </a:t>
            </a:r>
            <a:r>
              <a:rPr lang="cs-CZ" sz="3200" dirty="0" smtClean="0"/>
              <a:t>ve </a:t>
            </a:r>
            <a:r>
              <a:rPr lang="cs-CZ" sz="3200" dirty="0"/>
              <a:t>spisu zřejmé, jak byla tato stopa v průběhu řízení </a:t>
            </a:r>
            <a:r>
              <a:rPr lang="cs-CZ" sz="3200" dirty="0" smtClean="0"/>
              <a:t>získána </a:t>
            </a:r>
            <a:r>
              <a:rPr lang="cs-CZ" sz="1800" i="1" dirty="0" smtClean="0"/>
              <a:t>(</a:t>
            </a:r>
            <a:r>
              <a:rPr lang="cs-CZ" sz="1800" i="1" dirty="0"/>
              <a:t>samozřejmě nejen </a:t>
            </a:r>
            <a:r>
              <a:rPr lang="cs-CZ" sz="1800" i="1" dirty="0" smtClean="0"/>
              <a:t>o </a:t>
            </a:r>
            <a:r>
              <a:rPr lang="cs-CZ" sz="1800" i="1" dirty="0"/>
              <a:t>digitální, ale jakékoliv stopě</a:t>
            </a:r>
            <a:r>
              <a:rPr lang="cs-CZ" sz="1800" i="1" dirty="0" smtClean="0"/>
              <a:t>).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+mn-lt"/>
              </a:rPr>
              <a:t>Závěr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A396-0BF8-4E00-82A1-068C5E852786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11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V případě potřeby nás neváhejte kontaktovat na dále uvedených telefonních číslech, nebo na  </a:t>
            </a:r>
            <a:br>
              <a:rPr lang="cs-CZ" sz="3600" dirty="0" smtClean="0"/>
            </a:br>
            <a:r>
              <a:rPr lang="cs-CZ" sz="3600" dirty="0" smtClean="0"/>
              <a:t>e-mailové adrese našeho útvaru.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241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Kontaktní údaje: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cs-CZ" sz="2000" b="1" i="1" dirty="0"/>
              <a:t>Policie ČR, Krajské ředitelství policie </a:t>
            </a:r>
            <a:r>
              <a:rPr lang="cs-CZ" sz="2000" b="1" i="1" dirty="0" err="1"/>
              <a:t>JmK</a:t>
            </a:r>
            <a:endParaRPr lang="cs-CZ" sz="2000" b="1" i="1" dirty="0"/>
          </a:p>
          <a:p>
            <a:pPr marL="36576" indent="0">
              <a:buNone/>
            </a:pPr>
            <a:r>
              <a:rPr lang="cs-CZ" sz="2000" b="1" i="1" dirty="0"/>
              <a:t>Služba kriminální policie a vyšetřování</a:t>
            </a:r>
          </a:p>
          <a:p>
            <a:pPr marL="36576" indent="0">
              <a:buNone/>
            </a:pPr>
            <a:r>
              <a:rPr lang="cs-CZ" sz="2000" b="1" i="1" dirty="0"/>
              <a:t>Odbor analytiky – oddělení informační </a:t>
            </a:r>
            <a:r>
              <a:rPr lang="cs-CZ" sz="2000" b="1" i="1" dirty="0" smtClean="0"/>
              <a:t>kriminality</a:t>
            </a:r>
          </a:p>
          <a:p>
            <a:pPr marL="36576" indent="0">
              <a:buNone/>
            </a:pPr>
            <a:r>
              <a:rPr lang="cs-CZ" sz="2000" b="1" i="1" dirty="0" smtClean="0"/>
              <a:t>Kounicova 24, 611 32 Brno</a:t>
            </a:r>
          </a:p>
          <a:p>
            <a:pPr marL="36576" indent="0">
              <a:buNone/>
            </a:pPr>
            <a:endParaRPr lang="cs-CZ" sz="2000" i="1" dirty="0" smtClean="0"/>
          </a:p>
          <a:p>
            <a:pPr marL="36576" indent="0">
              <a:buNone/>
            </a:pPr>
            <a:r>
              <a:rPr lang="cs-CZ" sz="2000" i="1" dirty="0" smtClean="0"/>
              <a:t>Vedoucí oddělení:  </a:t>
            </a:r>
            <a:r>
              <a:rPr lang="cs-CZ" sz="2000" b="1" i="1" dirty="0" smtClean="0"/>
              <a:t>mjr. Ing. Kovárník Stanislav  </a:t>
            </a:r>
            <a:r>
              <a:rPr lang="cs-CZ" sz="2000" i="1" dirty="0" smtClean="0"/>
              <a:t>(974) 623 237 </a:t>
            </a:r>
          </a:p>
          <a:p>
            <a:pPr marL="36576" indent="0">
              <a:buNone/>
            </a:pPr>
            <a:endParaRPr lang="cs-CZ" sz="2000" i="1" dirty="0" smtClean="0"/>
          </a:p>
          <a:p>
            <a:pPr marL="36576" indent="0">
              <a:buNone/>
            </a:pPr>
            <a:r>
              <a:rPr lang="cs-CZ" sz="2000" i="1" dirty="0" smtClean="0"/>
              <a:t>kpt</a:t>
            </a:r>
            <a:r>
              <a:rPr lang="cs-CZ" sz="2000" i="1" dirty="0"/>
              <a:t>. Mgr. Jan Stáhala	</a:t>
            </a:r>
            <a:r>
              <a:rPr lang="cs-CZ" sz="2000" i="1" dirty="0" smtClean="0"/>
              <a:t>(</a:t>
            </a:r>
            <a:r>
              <a:rPr lang="cs-CZ" sz="2000" i="1" dirty="0"/>
              <a:t>974) 623 237</a:t>
            </a:r>
          </a:p>
          <a:p>
            <a:pPr marL="36576" indent="0">
              <a:buNone/>
            </a:pPr>
            <a:endParaRPr lang="cs-CZ" sz="2000" i="1" dirty="0" smtClean="0"/>
          </a:p>
          <a:p>
            <a:pPr marL="36576" indent="0">
              <a:buNone/>
            </a:pPr>
            <a:r>
              <a:rPr lang="cs-CZ" sz="2000" i="1" dirty="0" smtClean="0"/>
              <a:t>Fax:			</a:t>
            </a:r>
            <a:r>
              <a:rPr lang="cs-CZ" sz="2000" b="1" i="1" dirty="0" smtClean="0"/>
              <a:t>(974) 622 554</a:t>
            </a:r>
          </a:p>
          <a:p>
            <a:pPr marL="36576" indent="0">
              <a:buNone/>
            </a:pPr>
            <a:r>
              <a:rPr lang="cs-CZ" sz="2000" i="1" dirty="0" smtClean="0"/>
              <a:t>E-mail </a:t>
            </a:r>
            <a:r>
              <a:rPr lang="cs-CZ" sz="2000" i="1" dirty="0"/>
              <a:t>(civilní</a:t>
            </a:r>
            <a:r>
              <a:rPr lang="cs-CZ" sz="2000" i="1" dirty="0" smtClean="0"/>
              <a:t>):</a:t>
            </a:r>
            <a:r>
              <a:rPr lang="cs-CZ" sz="2000" i="1" dirty="0"/>
              <a:t>	</a:t>
            </a:r>
            <a:r>
              <a:rPr lang="cs-CZ" sz="2000" i="1" dirty="0" smtClean="0"/>
              <a:t>	</a:t>
            </a:r>
            <a:r>
              <a:rPr lang="cs-CZ" sz="2000" b="1" i="1" dirty="0" smtClean="0"/>
              <a:t>skpvsaijm@mvcr.cz</a:t>
            </a:r>
            <a:endParaRPr lang="cs-CZ" sz="2000" b="1" i="1" dirty="0"/>
          </a:p>
          <a:p>
            <a:pPr marL="36576" indent="0">
              <a:buNone/>
            </a:pPr>
            <a:endParaRPr lang="cs-CZ" sz="2400" i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16E3-CAD3-42E4-A3C8-7636DD1ACA23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43808" y="6422064"/>
            <a:ext cx="2880320" cy="365125"/>
          </a:xfrm>
        </p:spPr>
        <p:txBody>
          <a:bodyPr/>
          <a:lstStyle/>
          <a:p>
            <a:r>
              <a:rPr lang="cs-CZ" dirty="0" smtClean="0"/>
              <a:t>Praktické postupy při zajišťování webových stránek kpt. Mgr. Stáhala Jan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Děkuji Vám za pozornost.</a:t>
            </a:r>
            <a:br>
              <a:rPr lang="cs-CZ" sz="4800" b="1" dirty="0"/>
            </a:b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cs-CZ" sz="2400" i="1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36576" indent="0" algn="ctr">
              <a:buNone/>
            </a:pPr>
            <a:endParaRPr lang="cs-CZ" dirty="0" smtClean="0"/>
          </a:p>
          <a:p>
            <a:pPr marL="36576" indent="0" algn="ctr">
              <a:buNone/>
            </a:pPr>
            <a:r>
              <a:rPr lang="cs-CZ" dirty="0" smtClean="0"/>
              <a:t>A do budoucna…, </a:t>
            </a:r>
          </a:p>
          <a:p>
            <a:pPr marL="36576" indent="0" algn="ctr">
              <a:buNone/>
            </a:pPr>
            <a:r>
              <a:rPr lang="cs-CZ" dirty="0" smtClean="0"/>
              <a:t>co nejméně případu s PC kriminalitou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16E3-CAD3-42E4-A3C8-7636DD1ACA23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43808" y="6422064"/>
            <a:ext cx="2880320" cy="365125"/>
          </a:xfrm>
        </p:spPr>
        <p:txBody>
          <a:bodyPr/>
          <a:lstStyle/>
          <a:p>
            <a:r>
              <a:rPr lang="cs-CZ" dirty="0" smtClean="0"/>
              <a:t>Praktické postupy při zajišťování webových stránek kpt. Mgr. Stáhala Jan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13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726656" cy="31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8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Digitální stopa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endParaRPr lang="cs-CZ" i="1" dirty="0" smtClean="0"/>
          </a:p>
          <a:p>
            <a:pPr algn="ctr"/>
            <a:r>
              <a:rPr lang="cs-CZ" sz="7000" b="1" dirty="0" smtClean="0">
                <a:solidFill>
                  <a:srgbClr val="FFFF00"/>
                </a:solidFill>
              </a:rPr>
              <a:t>Digitální stopa je jakákoliv informace s vypovídací hodnotou, uložená nebo přenášená v digitální podobě.</a:t>
            </a:r>
            <a:r>
              <a:rPr lang="cs-CZ" sz="2000" b="1" dirty="0" smtClean="0"/>
              <a:t>1</a:t>
            </a:r>
          </a:p>
          <a:p>
            <a:pPr algn="just"/>
            <a:endParaRPr lang="cs-CZ" sz="800" i="1" dirty="0" smtClean="0"/>
          </a:p>
          <a:p>
            <a:pPr algn="just"/>
            <a:endParaRPr lang="cs-CZ" sz="800" i="1" dirty="0"/>
          </a:p>
          <a:p>
            <a:pPr algn="just"/>
            <a:endParaRPr lang="cs-CZ" sz="800" i="1" dirty="0" smtClean="0"/>
          </a:p>
          <a:p>
            <a:pPr algn="just"/>
            <a:endParaRPr lang="cs-CZ" sz="800" i="1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r>
              <a:rPr lang="cs-CZ" sz="4400" dirty="0"/>
              <a:t>Informace jako </a:t>
            </a:r>
            <a:r>
              <a:rPr lang="cs-CZ" sz="4400" dirty="0" smtClean="0"/>
              <a:t>taková je </a:t>
            </a:r>
            <a:r>
              <a:rPr lang="cs-CZ" sz="4400" dirty="0"/>
              <a:t>nehmotná. V okamžiku jejího ukládání se zhmotňuje v </a:t>
            </a:r>
            <a:r>
              <a:rPr lang="cs-CZ" sz="4400" dirty="0" smtClean="0"/>
              <a:t>prostředí paměťového </a:t>
            </a:r>
            <a:r>
              <a:rPr lang="cs-CZ" sz="4400" dirty="0"/>
              <a:t>média, které je technologického charakteru. </a:t>
            </a:r>
            <a:r>
              <a:rPr lang="cs-CZ" sz="4400" dirty="0" smtClean="0"/>
              <a:t>Abychom mohli </a:t>
            </a:r>
            <a:r>
              <a:rPr lang="cs-CZ" sz="4400" dirty="0"/>
              <a:t>přenášenou informaci analyzovat, musíme ji </a:t>
            </a:r>
            <a:r>
              <a:rPr lang="cs-CZ" sz="4400" dirty="0" smtClean="0"/>
              <a:t>nejprve technologicky </a:t>
            </a:r>
            <a:r>
              <a:rPr lang="cs-CZ" sz="4400" dirty="0"/>
              <a:t>zachytit a následně opět trvale nebo dočasně </a:t>
            </a:r>
            <a:r>
              <a:rPr lang="cs-CZ" sz="4400" dirty="0" smtClean="0"/>
              <a:t>uložit na </a:t>
            </a:r>
            <a:r>
              <a:rPr lang="cs-CZ" sz="4400" dirty="0"/>
              <a:t>paměťové </a:t>
            </a:r>
            <a:r>
              <a:rPr lang="cs-CZ" sz="4400" dirty="0" smtClean="0"/>
              <a:t>médium.</a:t>
            </a:r>
            <a:r>
              <a:rPr lang="cs-CZ" sz="2000" dirty="0" smtClean="0"/>
              <a:t>2</a:t>
            </a:r>
          </a:p>
          <a:p>
            <a:endParaRPr lang="cs-CZ" sz="4400" b="1" dirty="0"/>
          </a:p>
          <a:p>
            <a:r>
              <a:rPr lang="cs-CZ" sz="4400" dirty="0" smtClean="0"/>
              <a:t>Digitální </a:t>
            </a:r>
            <a:r>
              <a:rPr lang="cs-CZ" sz="4400" dirty="0"/>
              <a:t>stopa je hmotného, </a:t>
            </a:r>
            <a:r>
              <a:rPr lang="cs-CZ" sz="4400" dirty="0" smtClean="0"/>
              <a:t>materiálního charakteru.</a:t>
            </a:r>
            <a:r>
              <a:rPr lang="cs-CZ" sz="2000" dirty="0" smtClean="0"/>
              <a:t>3</a:t>
            </a:r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endParaRPr lang="cs-CZ" sz="800" dirty="0" smtClean="0"/>
          </a:p>
          <a:p>
            <a:pPr algn="just"/>
            <a:endParaRPr lang="cs-CZ" sz="800" dirty="0"/>
          </a:p>
          <a:p>
            <a:pPr algn="just"/>
            <a:r>
              <a:rPr lang="cs-CZ" sz="2000" dirty="0" smtClean="0"/>
              <a:t>1,2,3 – Soudní inženýrství, roč. 17-2006, Rak, R. a Porada, R. Digitální stopy v kriminalistice a forenzních vědách,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E55-7B7F-4982-88F1-C4F83CAF0D70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Praktické postupy při zajišťování webových stránek kpt. Mgr. Stáhala Jan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5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Webová stránka ve spisovém materiálu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cs-CZ" sz="2400" dirty="0" smtClean="0"/>
              <a:t>Byla zaslána jako příloha trestního oznámení,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dirty="0" smtClean="0"/>
              <a:t>Oznamovatel ji přiloží ke svému protokolu o trestním oznámení nebo Úředním záznamu o podání vysvětlení jako přílohu č. 1-…,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dirty="0" smtClean="0"/>
              <a:t>Byla zaslána dožádaným subjektem v průběhu prověřování, 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dirty="0" smtClean="0"/>
              <a:t>Byla zaslána jiným policejním útvarem se spisovým materiálem,</a:t>
            </a:r>
          </a:p>
          <a:p>
            <a:pPr marL="550926" indent="-514350">
              <a:buFont typeface="+mj-lt"/>
              <a:buAutoNum type="arabicPeriod"/>
            </a:pPr>
            <a:r>
              <a:rPr lang="cs-CZ" sz="2400" dirty="0" smtClean="0"/>
              <a:t>Stopa je zajištěna až policejním orgánem při prováděném prověřování ve smyslu § 113 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/>
              <a:t>ř</a:t>
            </a:r>
            <a:r>
              <a:rPr lang="cs-CZ" sz="2400" dirty="0" smtClean="0"/>
              <a:t>ádu,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2634-5361-428D-A59F-4B0052EAD71F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211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Webová stránka </a:t>
            </a:r>
            <a:r>
              <a:rPr lang="cs-CZ" b="1" dirty="0"/>
              <a:t>profilu na sociální síti  „</a:t>
            </a:r>
            <a:r>
              <a:rPr lang="cs-CZ" b="1" dirty="0" err="1"/>
              <a:t>facebook</a:t>
            </a:r>
            <a:r>
              <a:rPr lang="cs-CZ" b="1" dirty="0"/>
              <a:t>“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17067"/>
            <a:ext cx="7776864" cy="449222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A6D-87E3-4BE5-A289-CC52A3BB546A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073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ctr"/>
            <a:r>
              <a:rPr lang="cs-CZ" sz="4100" b="1" dirty="0" smtClean="0">
                <a:latin typeface="+mn-lt"/>
              </a:rPr>
              <a:t>Zjištěná stopa – a co dále?</a:t>
            </a:r>
            <a:endParaRPr lang="cs-CZ" sz="4100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844824"/>
            <a:ext cx="3094725" cy="40488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7" y="4005064"/>
            <a:ext cx="3151584" cy="18885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6" y="1844824"/>
            <a:ext cx="3151585" cy="2064410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8CD2-4BA9-47D1-9998-6F7DC89401A8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4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cs-CZ" sz="4100" b="1" dirty="0" smtClean="0">
                <a:latin typeface="+mn-lt"/>
              </a:rPr>
              <a:t>Tisk plochy obrazovky PC</a:t>
            </a:r>
            <a:endParaRPr lang="cs-CZ" sz="41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" y="1600200"/>
            <a:ext cx="7450072" cy="4525963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F817-9B4A-4A9B-9DDD-D1A6E0049696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12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+mn-lt"/>
              </a:rPr>
              <a:t>Kopie plochy obrazovky PC stiskem klávesy </a:t>
            </a:r>
            <a:r>
              <a:rPr lang="cs-CZ" b="1" i="1" dirty="0" smtClean="0">
                <a:latin typeface="+mn-lt"/>
              </a:rPr>
              <a:t>„</a:t>
            </a:r>
            <a:r>
              <a:rPr lang="cs-CZ" b="1" i="1" dirty="0" err="1" smtClean="0">
                <a:latin typeface="+mn-lt"/>
              </a:rPr>
              <a:t>Print</a:t>
            </a:r>
            <a:r>
              <a:rPr lang="cs-CZ" b="1" i="1" dirty="0" smtClean="0">
                <a:latin typeface="+mn-lt"/>
              </a:rPr>
              <a:t> </a:t>
            </a:r>
            <a:r>
              <a:rPr lang="cs-CZ" b="1" i="1" dirty="0" err="1" smtClean="0">
                <a:latin typeface="+mn-lt"/>
              </a:rPr>
              <a:t>Screen</a:t>
            </a:r>
            <a:r>
              <a:rPr lang="cs-CZ" b="1" i="1" dirty="0" smtClean="0">
                <a:latin typeface="+mn-lt"/>
              </a:rPr>
              <a:t>“</a:t>
            </a:r>
            <a:endParaRPr lang="cs-CZ" b="1" i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16239"/>
            <a:ext cx="1845400" cy="159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97043"/>
            <a:ext cx="5040560" cy="16399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823"/>
            <a:ext cx="4644008" cy="2793661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B60D-0690-45FD-B9A2-C1CC3024AA46}" type="datetime1">
              <a:rPr lang="cs-CZ" smtClean="0"/>
              <a:t>4.11.2014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864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100" b="1" dirty="0" smtClean="0">
                <a:latin typeface="+mn-lt"/>
              </a:rPr>
              <a:t>Uložení kompletní webové stránky zobrazené na PC</a:t>
            </a:r>
            <a:endParaRPr lang="cs-CZ" sz="41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5" y="1600200"/>
            <a:ext cx="7523678" cy="4525963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97D5-E973-440A-BB0E-BAC108BE3F22}" type="datetime1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714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+mn-lt"/>
              </a:rPr>
              <a:t>Zdokumentování plochy obrazovky PC</a:t>
            </a:r>
            <a:r>
              <a:rPr lang="cs-CZ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„</a:t>
            </a:r>
            <a:r>
              <a:rPr lang="cs-CZ" b="1" i="1" dirty="0" smtClean="0">
                <a:latin typeface="+mn-lt"/>
              </a:rPr>
              <a:t>fotoaparátem“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410082" cy="30529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096344" cy="3015920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93C-4A4D-4FFF-84B6-5CF50B606E0F}" type="datetime1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Praktické postupy při zajišťování webových stránek kpt. Mgr. Stáhala Jan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2A5C-D7E1-4E95-9A67-26773D36E7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1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459</TotalTime>
  <Words>543</Words>
  <Application>Microsoft Office PowerPoint</Application>
  <PresentationFormat>Předvádění na obrazovce (4:3)</PresentationFormat>
  <Paragraphs>115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 Praktické postupy při zajišťování webových stránek</vt:lpstr>
      <vt:lpstr>Digitální stopa</vt:lpstr>
      <vt:lpstr>Webová stránka ve spisovém materiálu</vt:lpstr>
      <vt:lpstr>Webová stránka profilu na sociální síti  „facebook“</vt:lpstr>
      <vt:lpstr>Zjištěná stopa – a co dále?</vt:lpstr>
      <vt:lpstr>Tisk plochy obrazovky PC</vt:lpstr>
      <vt:lpstr>Kopie plochy obrazovky PC stiskem klávesy „Print Screen“</vt:lpstr>
      <vt:lpstr>Uložení kompletní webové stránky zobrazené na PC</vt:lpstr>
      <vt:lpstr>Zdokumentování plochy obrazovky PC „fotoaparátem“</vt:lpstr>
      <vt:lpstr>Digitální stopa v trestním spisu</vt:lpstr>
      <vt:lpstr>Závěr</vt:lpstr>
      <vt:lpstr>Kontaktní údaje:</vt:lpstr>
      <vt:lpstr>Děkuji Vám za pozornost.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postupy při zajišťování webových stránek</dc:title>
  <dc:creator>policie</dc:creator>
  <cp:lastModifiedBy>casarova</cp:lastModifiedBy>
  <cp:revision>41</cp:revision>
  <dcterms:created xsi:type="dcterms:W3CDTF">2012-10-16T11:18:12Z</dcterms:created>
  <dcterms:modified xsi:type="dcterms:W3CDTF">2014-11-04T08:52:51Z</dcterms:modified>
</cp:coreProperties>
</file>