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CA85D-2800-4F90-8AF6-871D99A0039B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CE569-11A6-4DD8-8D32-FC77C670E0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14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945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16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09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1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6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502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29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611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9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611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423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173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79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93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16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932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8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945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16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09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97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13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60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502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29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42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17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7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93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1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5E4F-DFFC-4D3E-9FC2-3170BF79C5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93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7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59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26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962" y="161263"/>
            <a:ext cx="3621762" cy="39307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84632" y="1468646"/>
            <a:ext cx="3252527" cy="450816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7478" y="1468646"/>
            <a:ext cx="3252527" cy="450816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48252-D221-4E1A-AE44-0D466E50B3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AB45-D01D-469D-9D31-AED5B7DB5486}" type="datetime1">
              <a:rPr lang="cs-CZ"/>
              <a:pPr>
                <a:defRPr/>
              </a:pPr>
              <a:t>28.7.2014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9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0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1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2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59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7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74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7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7CB9-3369-42BE-8172-B4A969DCB374}" type="datetimeFigureOut">
              <a:rPr lang="cs-CZ" smtClean="0"/>
              <a:t>28.7.2014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C99C-D03A-453B-86A1-4C57076F3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hollywoodcelebgossips.com/wp-content/uploads/2009/03/jessie-logan-sexting-suicide-girl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kalinka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nkabezpeci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hollywoodcelebgossips.com/wp-content/uploads/2009/03/jessie-logan-sexting-suicide-girl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kalinka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nkabezpeci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5"/>
          <p:cNvSpPr/>
          <p:nvPr/>
        </p:nvSpPr>
        <p:spPr>
          <a:xfrm>
            <a:off x="4038110" y="1484026"/>
            <a:ext cx="4469533" cy="1682139"/>
          </a:xfrm>
          <a:custGeom>
            <a:avLst/>
            <a:gdLst>
              <a:gd name="connsiteX0" fmla="*/ 309112 w 1854636"/>
              <a:gd name="connsiteY0" fmla="*/ 0 h 5226870"/>
              <a:gd name="connsiteX1" fmla="*/ 1545524 w 1854636"/>
              <a:gd name="connsiteY1" fmla="*/ 0 h 5226870"/>
              <a:gd name="connsiteX2" fmla="*/ 1854636 w 1854636"/>
              <a:gd name="connsiteY2" fmla="*/ 309112 h 5226870"/>
              <a:gd name="connsiteX3" fmla="*/ 1854636 w 1854636"/>
              <a:gd name="connsiteY3" fmla="*/ 5226870 h 5226870"/>
              <a:gd name="connsiteX4" fmla="*/ 1854636 w 1854636"/>
              <a:gd name="connsiteY4" fmla="*/ 5226870 h 5226870"/>
              <a:gd name="connsiteX5" fmla="*/ 0 w 1854636"/>
              <a:gd name="connsiteY5" fmla="*/ 5226870 h 5226870"/>
              <a:gd name="connsiteX6" fmla="*/ 0 w 1854636"/>
              <a:gd name="connsiteY6" fmla="*/ 5226870 h 5226870"/>
              <a:gd name="connsiteX7" fmla="*/ 0 w 1854636"/>
              <a:gd name="connsiteY7" fmla="*/ 309112 h 5226870"/>
              <a:gd name="connsiteX8" fmla="*/ 309112 w 1854636"/>
              <a:gd name="connsiteY8" fmla="*/ 0 h 522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636" h="5226870">
                <a:moveTo>
                  <a:pt x="1854636" y="871162"/>
                </a:moveTo>
                <a:lnTo>
                  <a:pt x="1854636" y="4355708"/>
                </a:lnTo>
                <a:cubicBezTo>
                  <a:pt x="1854636" y="4836838"/>
                  <a:pt x="1805530" y="5226870"/>
                  <a:pt x="1744955" y="5226870"/>
                </a:cubicBezTo>
                <a:lnTo>
                  <a:pt x="0" y="5226870"/>
                </a:lnTo>
                <a:lnTo>
                  <a:pt x="0" y="5226870"/>
                </a:lnTo>
                <a:lnTo>
                  <a:pt x="0" y="0"/>
                </a:lnTo>
                <a:lnTo>
                  <a:pt x="0" y="0"/>
                </a:lnTo>
                <a:lnTo>
                  <a:pt x="1744955" y="0"/>
                </a:lnTo>
                <a:cubicBezTo>
                  <a:pt x="1805530" y="0"/>
                  <a:pt x="1854636" y="390032"/>
                  <a:pt x="1854636" y="871162"/>
                </a:cubicBezTo>
                <a:close/>
              </a:path>
            </a:pathLst>
          </a:custGeom>
          <a:solidFill>
            <a:srgbClr val="002072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147" tIns="119428" rIns="159502" bIns="119428" numCol="1" spcCol="1113" anchor="ctr" anchorCtr="0">
            <a:noAutofit/>
          </a:bodyPr>
          <a:lstStyle/>
          <a:p>
            <a:pPr marL="200368" lvl="1" indent="-200368" defTabSz="935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100" i="1" dirty="0"/>
              <a:t>sociálně – patologický jev, dlouhodobě opakující se</a:t>
            </a:r>
            <a:r>
              <a:rPr lang="cs-CZ" sz="2100" i="1" dirty="0">
                <a:sym typeface="Symbol"/>
              </a:rPr>
              <a:t></a:t>
            </a:r>
            <a:r>
              <a:rPr lang="cs-CZ" sz="2100" i="1" dirty="0"/>
              <a:t> psychické či fyzické útoky na jednotlivce či skupinu s  cílem mu ublížit</a:t>
            </a:r>
            <a:endParaRPr lang="cs-CZ" sz="2100" dirty="0"/>
          </a:p>
        </p:txBody>
      </p:sp>
      <p:sp>
        <p:nvSpPr>
          <p:cNvPr id="7" name="Volný tvar 6"/>
          <p:cNvSpPr/>
          <p:nvPr/>
        </p:nvSpPr>
        <p:spPr>
          <a:xfrm>
            <a:off x="1523999" y="1273759"/>
            <a:ext cx="2514112" cy="2102673"/>
          </a:xfrm>
          <a:custGeom>
            <a:avLst/>
            <a:gdLst>
              <a:gd name="connsiteX0" fmla="*/ 0 w 2940114"/>
              <a:gd name="connsiteY0" fmla="*/ 386390 h 2318295"/>
              <a:gd name="connsiteX1" fmla="*/ 386390 w 2940114"/>
              <a:gd name="connsiteY1" fmla="*/ 0 h 2318295"/>
              <a:gd name="connsiteX2" fmla="*/ 2553724 w 2940114"/>
              <a:gd name="connsiteY2" fmla="*/ 0 h 2318295"/>
              <a:gd name="connsiteX3" fmla="*/ 2940114 w 2940114"/>
              <a:gd name="connsiteY3" fmla="*/ 386390 h 2318295"/>
              <a:gd name="connsiteX4" fmla="*/ 2940114 w 2940114"/>
              <a:gd name="connsiteY4" fmla="*/ 1931905 h 2318295"/>
              <a:gd name="connsiteX5" fmla="*/ 2553724 w 2940114"/>
              <a:gd name="connsiteY5" fmla="*/ 2318295 h 2318295"/>
              <a:gd name="connsiteX6" fmla="*/ 386390 w 2940114"/>
              <a:gd name="connsiteY6" fmla="*/ 2318295 h 2318295"/>
              <a:gd name="connsiteX7" fmla="*/ 0 w 2940114"/>
              <a:gd name="connsiteY7" fmla="*/ 1931905 h 2318295"/>
              <a:gd name="connsiteX8" fmla="*/ 0 w 2940114"/>
              <a:gd name="connsiteY8" fmla="*/ 386390 h 231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14" h="2318295">
                <a:moveTo>
                  <a:pt x="0" y="386390"/>
                </a:moveTo>
                <a:cubicBezTo>
                  <a:pt x="0" y="172993"/>
                  <a:pt x="172993" y="0"/>
                  <a:pt x="386390" y="0"/>
                </a:cubicBezTo>
                <a:lnTo>
                  <a:pt x="2553724" y="0"/>
                </a:lnTo>
                <a:cubicBezTo>
                  <a:pt x="2767121" y="0"/>
                  <a:pt x="2940114" y="172993"/>
                  <a:pt x="2940114" y="386390"/>
                </a:cubicBezTo>
                <a:lnTo>
                  <a:pt x="2940114" y="1931905"/>
                </a:lnTo>
                <a:cubicBezTo>
                  <a:pt x="2940114" y="2145302"/>
                  <a:pt x="2767121" y="2318295"/>
                  <a:pt x="2553724" y="2318295"/>
                </a:cubicBezTo>
                <a:lnTo>
                  <a:pt x="386390" y="2318295"/>
                </a:lnTo>
                <a:cubicBezTo>
                  <a:pt x="172993" y="2318295"/>
                  <a:pt x="0" y="2145302"/>
                  <a:pt x="0" y="1931905"/>
                </a:cubicBezTo>
                <a:lnTo>
                  <a:pt x="0" y="386390"/>
                </a:lnTo>
                <a:close/>
              </a:path>
            </a:pathLst>
          </a:custGeom>
          <a:solidFill>
            <a:srgbClr val="66BC2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020" tIns="142607" rIns="186020" bIns="142607" numCol="1" spcCol="1113" anchor="ctr" anchorCtr="0">
            <a:noAutofit/>
          </a:bodyPr>
          <a:lstStyle/>
          <a:p>
            <a:pPr algn="ctr" defTabSz="10129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ŠIKANA</a:t>
            </a:r>
            <a:endParaRPr lang="cs-CZ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4038110" y="3691833"/>
            <a:ext cx="4469533" cy="1682139"/>
          </a:xfrm>
          <a:custGeom>
            <a:avLst/>
            <a:gdLst>
              <a:gd name="connsiteX0" fmla="*/ 309112 w 1854636"/>
              <a:gd name="connsiteY0" fmla="*/ 0 h 5226870"/>
              <a:gd name="connsiteX1" fmla="*/ 1545524 w 1854636"/>
              <a:gd name="connsiteY1" fmla="*/ 0 h 5226870"/>
              <a:gd name="connsiteX2" fmla="*/ 1854636 w 1854636"/>
              <a:gd name="connsiteY2" fmla="*/ 309112 h 5226870"/>
              <a:gd name="connsiteX3" fmla="*/ 1854636 w 1854636"/>
              <a:gd name="connsiteY3" fmla="*/ 5226870 h 5226870"/>
              <a:gd name="connsiteX4" fmla="*/ 1854636 w 1854636"/>
              <a:gd name="connsiteY4" fmla="*/ 5226870 h 5226870"/>
              <a:gd name="connsiteX5" fmla="*/ 0 w 1854636"/>
              <a:gd name="connsiteY5" fmla="*/ 5226870 h 5226870"/>
              <a:gd name="connsiteX6" fmla="*/ 0 w 1854636"/>
              <a:gd name="connsiteY6" fmla="*/ 5226870 h 5226870"/>
              <a:gd name="connsiteX7" fmla="*/ 0 w 1854636"/>
              <a:gd name="connsiteY7" fmla="*/ 309112 h 5226870"/>
              <a:gd name="connsiteX8" fmla="*/ 309112 w 1854636"/>
              <a:gd name="connsiteY8" fmla="*/ 0 h 522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636" h="5226870">
                <a:moveTo>
                  <a:pt x="1854636" y="871162"/>
                </a:moveTo>
                <a:lnTo>
                  <a:pt x="1854636" y="4355708"/>
                </a:lnTo>
                <a:cubicBezTo>
                  <a:pt x="1854636" y="4836838"/>
                  <a:pt x="1805530" y="5226870"/>
                  <a:pt x="1744955" y="5226870"/>
                </a:cubicBezTo>
                <a:lnTo>
                  <a:pt x="0" y="5226870"/>
                </a:lnTo>
                <a:lnTo>
                  <a:pt x="0" y="5226870"/>
                </a:lnTo>
                <a:lnTo>
                  <a:pt x="0" y="0"/>
                </a:lnTo>
                <a:lnTo>
                  <a:pt x="0" y="0"/>
                </a:lnTo>
                <a:lnTo>
                  <a:pt x="1744955" y="0"/>
                </a:lnTo>
                <a:cubicBezTo>
                  <a:pt x="1805530" y="0"/>
                  <a:pt x="1854636" y="390032"/>
                  <a:pt x="1854636" y="871162"/>
                </a:cubicBezTo>
                <a:close/>
              </a:path>
            </a:pathLst>
          </a:custGeom>
          <a:solidFill>
            <a:srgbClr val="002072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147" tIns="119428" rIns="159502" bIns="119428" numCol="1" spcCol="1113" anchor="ctr" anchorCtr="0">
            <a:noAutofit/>
          </a:bodyPr>
          <a:lstStyle/>
          <a:p>
            <a:pPr marL="200368" lvl="1" indent="-200368" defTabSz="935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100" i="1" dirty="0"/>
              <a:t>šikanování pomocí elektrotechnických prostředků (mobilní telefon, internet apod.)</a:t>
            </a:r>
            <a:endParaRPr lang="cs-CZ" sz="2100" dirty="0"/>
          </a:p>
        </p:txBody>
      </p:sp>
      <p:sp>
        <p:nvSpPr>
          <p:cNvPr id="9" name="Volný tvar 8"/>
          <p:cNvSpPr/>
          <p:nvPr/>
        </p:nvSpPr>
        <p:spPr>
          <a:xfrm>
            <a:off x="1523999" y="3481567"/>
            <a:ext cx="2514112" cy="2102673"/>
          </a:xfrm>
          <a:custGeom>
            <a:avLst/>
            <a:gdLst>
              <a:gd name="connsiteX0" fmla="*/ 0 w 2940114"/>
              <a:gd name="connsiteY0" fmla="*/ 386390 h 2318295"/>
              <a:gd name="connsiteX1" fmla="*/ 386390 w 2940114"/>
              <a:gd name="connsiteY1" fmla="*/ 0 h 2318295"/>
              <a:gd name="connsiteX2" fmla="*/ 2553724 w 2940114"/>
              <a:gd name="connsiteY2" fmla="*/ 0 h 2318295"/>
              <a:gd name="connsiteX3" fmla="*/ 2940114 w 2940114"/>
              <a:gd name="connsiteY3" fmla="*/ 386390 h 2318295"/>
              <a:gd name="connsiteX4" fmla="*/ 2940114 w 2940114"/>
              <a:gd name="connsiteY4" fmla="*/ 1931905 h 2318295"/>
              <a:gd name="connsiteX5" fmla="*/ 2553724 w 2940114"/>
              <a:gd name="connsiteY5" fmla="*/ 2318295 h 2318295"/>
              <a:gd name="connsiteX6" fmla="*/ 386390 w 2940114"/>
              <a:gd name="connsiteY6" fmla="*/ 2318295 h 2318295"/>
              <a:gd name="connsiteX7" fmla="*/ 0 w 2940114"/>
              <a:gd name="connsiteY7" fmla="*/ 1931905 h 2318295"/>
              <a:gd name="connsiteX8" fmla="*/ 0 w 2940114"/>
              <a:gd name="connsiteY8" fmla="*/ 386390 h 231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14" h="2318295">
                <a:moveTo>
                  <a:pt x="0" y="386390"/>
                </a:moveTo>
                <a:cubicBezTo>
                  <a:pt x="0" y="172993"/>
                  <a:pt x="172993" y="0"/>
                  <a:pt x="386390" y="0"/>
                </a:cubicBezTo>
                <a:lnTo>
                  <a:pt x="2553724" y="0"/>
                </a:lnTo>
                <a:cubicBezTo>
                  <a:pt x="2767121" y="0"/>
                  <a:pt x="2940114" y="172993"/>
                  <a:pt x="2940114" y="386390"/>
                </a:cubicBezTo>
                <a:lnTo>
                  <a:pt x="2940114" y="1931905"/>
                </a:lnTo>
                <a:cubicBezTo>
                  <a:pt x="2940114" y="2145302"/>
                  <a:pt x="2767121" y="2318295"/>
                  <a:pt x="2553724" y="2318295"/>
                </a:cubicBezTo>
                <a:lnTo>
                  <a:pt x="386390" y="2318295"/>
                </a:lnTo>
                <a:cubicBezTo>
                  <a:pt x="172993" y="2318295"/>
                  <a:pt x="0" y="2145302"/>
                  <a:pt x="0" y="1931905"/>
                </a:cubicBezTo>
                <a:lnTo>
                  <a:pt x="0" y="386390"/>
                </a:lnTo>
                <a:close/>
              </a:path>
            </a:pathLst>
          </a:custGeom>
          <a:solidFill>
            <a:srgbClr val="66BC2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020" tIns="142607" rIns="186020" bIns="142607" numCol="1" spcCol="1113" anchor="ctr" anchorCtr="0">
            <a:noAutofit/>
          </a:bodyPr>
          <a:lstStyle/>
          <a:p>
            <a:pPr algn="ctr" defTabSz="10129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KYBERŠIKANA</a:t>
            </a:r>
            <a:endParaRPr lang="cs-CZ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Definice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621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84056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Právní kvalifikace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15099" y="916001"/>
            <a:ext cx="8694369" cy="368191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Další možný útok ve formě skutkové podstaty trestného činu je uveden v hlavě III Trestné činy proti lidské důstojnosti v sexuální oblasti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  <a:p>
            <a:pPr algn="just"/>
            <a:r>
              <a:rPr lang="cs-CZ" dirty="0">
                <a:solidFill>
                  <a:srgbClr val="00B050"/>
                </a:solidFill>
              </a:rPr>
              <a:t>Jedná se zejména o trestné činy dle § 191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Šíření pornografie</a:t>
            </a:r>
            <a:r>
              <a:rPr lang="cs-CZ" dirty="0">
                <a:solidFill>
                  <a:srgbClr val="00B050"/>
                </a:solidFill>
              </a:rPr>
              <a:t>, trestného činu dle § 192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Výroba a jiné nakládání s dětskou pornografií </a:t>
            </a:r>
            <a:r>
              <a:rPr lang="cs-CZ" dirty="0">
                <a:solidFill>
                  <a:srgbClr val="00B050"/>
                </a:solidFill>
              </a:rPr>
              <a:t>a trestného činu dle § 193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Zneužití dítěte k výrobě pornografie</a:t>
            </a:r>
            <a:r>
              <a:rPr lang="cs-CZ" dirty="0">
                <a:solidFill>
                  <a:srgbClr val="00B050"/>
                </a:solidFill>
              </a:rPr>
              <a:t>. </a:t>
            </a:r>
            <a:r>
              <a:rPr lang="cs-CZ" dirty="0" smtClean="0">
                <a:solidFill>
                  <a:srgbClr val="00B050"/>
                </a:solidFill>
              </a:rPr>
              <a:t>Všechny </a:t>
            </a:r>
            <a:r>
              <a:rPr lang="cs-CZ" dirty="0">
                <a:solidFill>
                  <a:srgbClr val="00B050"/>
                </a:solidFill>
              </a:rPr>
              <a:t>tři tyto trestné činy mají společný objekt a to zájem společnosti na ochranu mravního vývoje dětí a ochraně před jejich sexuálním zneužíváním. </a:t>
            </a:r>
            <a:endParaRPr lang="cs-CZ" dirty="0" smtClean="0">
              <a:solidFill>
                <a:srgbClr val="00B050"/>
              </a:solidFill>
            </a:endParaRPr>
          </a:p>
          <a:p>
            <a:pPr algn="just"/>
            <a:r>
              <a:rPr lang="cs-CZ" dirty="0" smtClean="0">
                <a:solidFill>
                  <a:srgbClr val="00B050"/>
                </a:solidFill>
              </a:rPr>
              <a:t>Povahu </a:t>
            </a:r>
            <a:r>
              <a:rPr lang="cs-CZ" dirty="0">
                <a:solidFill>
                  <a:srgbClr val="00B050"/>
                </a:solidFill>
              </a:rPr>
              <a:t>kybernetických trestných činů mezi dětmi mohou mít i trestné činy uvedené v hlavě X Trestné činy proti pořádku ve věcech veřejných. Jedná se zejména o trestné činy uvedené v hlavě V Trestné činy narušující soužití lidí, trestný čin dle § 352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Násilí proti skupině obyvatelů a proti jednotlivci</a:t>
            </a:r>
            <a:r>
              <a:rPr lang="cs-CZ" dirty="0">
                <a:solidFill>
                  <a:srgbClr val="00B050"/>
                </a:solidFill>
              </a:rPr>
              <a:t>, dle § 356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Podněcování k nenávisti vůči skupině osob nebo k omezování jejich práv a </a:t>
            </a:r>
            <a:r>
              <a:rPr lang="cs-CZ" dirty="0" smtClean="0">
                <a:solidFill>
                  <a:srgbClr val="002072"/>
                </a:solidFill>
              </a:rPr>
              <a:t>svobod</a:t>
            </a:r>
            <a:r>
              <a:rPr lang="cs-CZ" dirty="0" smtClean="0">
                <a:solidFill>
                  <a:srgbClr val="66BC29"/>
                </a:solidFill>
              </a:rPr>
              <a:t>.</a:t>
            </a:r>
            <a:endParaRPr lang="cs-CZ" dirty="0">
              <a:solidFill>
                <a:srgbClr val="002072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74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84056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Právní kvalifikace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15099" y="916002"/>
            <a:ext cx="8694369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cs-CZ" dirty="0">
                <a:solidFill>
                  <a:srgbClr val="002072"/>
                </a:solidFill>
              </a:rPr>
              <a:t>Přestupkové jednání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34834"/>
              </p:ext>
            </p:extLst>
          </p:nvPr>
        </p:nvGraphicFramePr>
        <p:xfrm>
          <a:off x="539551" y="1633948"/>
          <a:ext cx="8378976" cy="404603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1782839"/>
                <a:gridCol w="6596137"/>
              </a:tblGrid>
              <a:tr h="3985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§ 49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Přestupky proti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občanskému soužití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Přestupku se dopustí ten, </a:t>
                      </a: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kdo: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a) jinému ublíží na cti tím, že ho urazí nebo vydá v posměch,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jinému z nedbalosti ublíží na zdraví,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úmyslně naruší občanské soužití vyhrožováním újmou na zdraví, drobným ublížením na zdraví, nepravdivým obviněním z přestupku, schválnostmi nebo jiným hrubým jednáním,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omezuje nebo znemožňuje příslušníku národnostní menšiny výkon práv příslušníků národnostních menšin, nebo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působí jinému újmu pro jeho příslušnost k národnostní menšině nebo pro jeho etnický původ, pro jeho rasu, barvu pleti, pohlaví, sexuální orientaci, jazyk, víru nebo náboženství, pro jeho politické nebo jiné smýšlení, členství nebo činnost v politických stranách nebo politických hnutích, odborových organizacích nebo jiných sdruženích, pro jeho sociální původ, majetek, rod, zdravotní stav anebo pro jeho stav manželský nebo </a:t>
                      </a: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rodinný´.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703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443471" y="1527247"/>
            <a:ext cx="3851198" cy="3443646"/>
          </a:xfrm>
          <a:noFill/>
          <a:ln>
            <a:noFill/>
          </a:ln>
          <a:extLst/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cs-CZ" sz="1400" dirty="0"/>
              <a:t>S možností zapojit se do výzkumného šetření bylo osloveno přes 4 000 škol (ZŠ a SŠ) z celého území ČR. Výzkumné šetření </a:t>
            </a:r>
            <a:r>
              <a:rPr lang="cs-CZ" sz="1400" dirty="0"/>
              <a:t>bylo provedeno anonymním dotazníkem.</a:t>
            </a:r>
          </a:p>
          <a:p>
            <a:pPr marL="0" indent="0">
              <a:defRPr/>
            </a:pPr>
            <a:r>
              <a:rPr lang="cs-CZ" sz="1400" dirty="0"/>
              <a:t>Maximální vzorek tvořili 12 533 respondenti. Největší zastoupení měli žáci </a:t>
            </a:r>
            <a:r>
              <a:rPr lang="cs-CZ" sz="1400" dirty="0"/>
              <a:t>z Olomouckého kraje (15,04 </a:t>
            </a:r>
            <a:r>
              <a:rPr lang="cs-CZ" sz="1400" dirty="0"/>
              <a:t>%), následováni </a:t>
            </a:r>
            <a:r>
              <a:rPr lang="cs-CZ" sz="1400" dirty="0"/>
              <a:t>žáky </a:t>
            </a:r>
            <a:r>
              <a:rPr lang="cs-CZ" sz="1400" dirty="0"/>
              <a:t>ze Středočeského (12,84 %) a Moravskoslezského (12,02 %) kraje. </a:t>
            </a:r>
            <a:r>
              <a:rPr lang="cs-CZ" sz="1400" dirty="0"/>
              <a:t>Naopak nejméně </a:t>
            </a:r>
            <a:r>
              <a:rPr lang="cs-CZ" sz="1400" dirty="0"/>
              <a:t>respondentů bylo z Prahy </a:t>
            </a:r>
            <a:r>
              <a:rPr lang="cs-CZ" sz="1400" dirty="0"/>
              <a:t>a</a:t>
            </a:r>
          </a:p>
          <a:p>
            <a:pPr marL="0" indent="0">
              <a:defRPr/>
            </a:pPr>
            <a:r>
              <a:rPr lang="cs-CZ" sz="1400" dirty="0"/>
              <a:t>Plzeňského </a:t>
            </a:r>
            <a:r>
              <a:rPr lang="cs-CZ" sz="1400" dirty="0"/>
              <a:t>kraje (shodně 1,19 </a:t>
            </a:r>
            <a:r>
              <a:rPr lang="cs-CZ" sz="1400" dirty="0"/>
              <a:t>%) – viz Graf.</a:t>
            </a:r>
            <a:endParaRPr lang="cs-CZ" sz="1400" dirty="0"/>
          </a:p>
          <a:p>
            <a:pPr marL="0" indent="0">
              <a:defRPr/>
            </a:pPr>
            <a:r>
              <a:rPr lang="cs-CZ" sz="1200" i="1" dirty="0"/>
              <a:t>   </a:t>
            </a:r>
            <a:endParaRPr lang="cs-CZ" sz="1200" i="1" dirty="0"/>
          </a:p>
        </p:txBody>
      </p:sp>
      <p:grpSp>
        <p:nvGrpSpPr>
          <p:cNvPr id="2" name="Skupina 1"/>
          <p:cNvGrpSpPr/>
          <p:nvPr/>
        </p:nvGrpSpPr>
        <p:grpSpPr>
          <a:xfrm>
            <a:off x="4473512" y="1375827"/>
            <a:ext cx="4483764" cy="3650016"/>
            <a:chOff x="4435475" y="1884363"/>
            <a:chExt cx="5243513" cy="4024312"/>
          </a:xfrm>
        </p:grpSpPr>
        <p:pic>
          <p:nvPicPr>
            <p:cNvPr id="21510" name="Obrázek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75" y="1884363"/>
              <a:ext cx="5243513" cy="216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Obrázek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75" y="3949700"/>
              <a:ext cx="5243513" cy="195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1514" name="Rectangle 5"/>
          <p:cNvSpPr>
            <a:spLocks noChangeArrowheads="1"/>
          </p:cNvSpPr>
          <p:nvPr/>
        </p:nvSpPr>
        <p:spPr bwMode="auto">
          <a:xfrm>
            <a:off x="0" y="5544434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endParaRPr lang="cs-CZ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119615" y="5025843"/>
            <a:ext cx="4997307" cy="84601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Staženo </a:t>
            </a: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z </a:t>
            </a:r>
            <a:r>
              <a:rPr lang="cs-CZ" sz="1100" kern="0" dirty="0">
                <a:solidFill>
                  <a:srgbClr val="25A939"/>
                </a:solidFill>
                <a:latin typeface="Arial"/>
              </a:rPr>
              <a:t>http://</a:t>
            </a: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www.ebezpeci.cz/index.php/component/docman/cat_view/27-vyzkumne-zpravy</a:t>
            </a:r>
            <a:endParaRPr lang="cs-CZ" sz="1100" kern="0" dirty="0">
              <a:solidFill>
                <a:srgbClr val="25A939"/>
              </a:solidFill>
              <a:latin typeface="Arial"/>
            </a:endParaRPr>
          </a:p>
          <a:p>
            <a:pPr defTabSz="160016">
              <a:lnSpc>
                <a:spcPct val="113000"/>
              </a:lnSpc>
              <a:spcBef>
                <a:spcPct val="0"/>
              </a:spcBef>
              <a:defRPr/>
            </a:pPr>
            <a:endParaRPr lang="cs-CZ" sz="1100" i="1" kern="0" dirty="0">
              <a:solidFill>
                <a:srgbClr val="25A939"/>
              </a:solidFill>
              <a:latin typeface="Arial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70063" y="779840"/>
            <a:ext cx="4948205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2100" dirty="0">
                <a:solidFill>
                  <a:srgbClr val="002072"/>
                </a:solidFill>
              </a:rPr>
              <a:t>Nebezpečí elektronické komunikace 2</a:t>
            </a:r>
            <a:endParaRPr lang="cs-CZ" sz="2100" dirty="0">
              <a:solidFill>
                <a:srgbClr val="002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231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16339" y="5262461"/>
            <a:ext cx="4915990" cy="93174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Staženo </a:t>
            </a: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z </a:t>
            </a:r>
            <a:r>
              <a:rPr lang="cs-CZ" sz="1100" kern="0" dirty="0">
                <a:solidFill>
                  <a:srgbClr val="25A939"/>
                </a:solidFill>
                <a:latin typeface="Arial"/>
              </a:rPr>
              <a:t>http://</a:t>
            </a: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www.ebezpeci.cz/index.php/component/docman/cat_view/27-vyzkumne-zpravy</a:t>
            </a:r>
            <a:endParaRPr lang="cs-CZ" sz="1100" kern="0" dirty="0">
              <a:solidFill>
                <a:srgbClr val="25A939"/>
              </a:solidFill>
              <a:latin typeface="Arial"/>
            </a:endParaRPr>
          </a:p>
          <a:p>
            <a:endParaRPr lang="cs-CZ" dirty="0"/>
          </a:p>
        </p:txBody>
      </p:sp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548353" y="1529456"/>
            <a:ext cx="3472898" cy="2003372"/>
          </a:xfrm>
          <a:noFill/>
          <a:ln>
            <a:noFill/>
          </a:ln>
          <a:extLst/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cs-CZ" sz="1400" dirty="0"/>
              <a:t>Vzorek </a:t>
            </a:r>
            <a:r>
              <a:rPr lang="cs-CZ" sz="1400" dirty="0"/>
              <a:t>byl tvořen ze 49,17 % chlapci a 50,83 % dívkami. Věkově byl vzorek rozdělen do 2 </a:t>
            </a:r>
            <a:r>
              <a:rPr lang="cs-CZ" sz="1400" dirty="0"/>
              <a:t>věkových kategorií</a:t>
            </a:r>
            <a:r>
              <a:rPr lang="cs-CZ" sz="1400" dirty="0"/>
              <a:t>, které </a:t>
            </a:r>
            <a:endParaRPr lang="cs-CZ" sz="1400" dirty="0"/>
          </a:p>
          <a:p>
            <a:pPr marL="0" indent="0">
              <a:defRPr/>
            </a:pPr>
            <a:r>
              <a:rPr lang="cs-CZ" sz="1400" dirty="0"/>
              <a:t>odpovídají </a:t>
            </a:r>
            <a:r>
              <a:rPr lang="cs-CZ" sz="1400" dirty="0"/>
              <a:t>2. a 3. stupni škol. Nejvíce respondentů tvořili žáci ve věku 11-14 </a:t>
            </a:r>
            <a:r>
              <a:rPr lang="cs-CZ" sz="1400" dirty="0"/>
              <a:t>let (62,49 %) – viz graf. </a:t>
            </a: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r>
              <a:rPr lang="cs-CZ" sz="1200" i="1" dirty="0"/>
              <a:t>  </a:t>
            </a:r>
            <a:endParaRPr lang="cs-CZ" sz="1200" i="1" dirty="0"/>
          </a:p>
          <a:p>
            <a:pPr marL="0" indent="0">
              <a:defRPr/>
            </a:pPr>
            <a:endParaRPr lang="cs-CZ" sz="1200" i="1" dirty="0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212814" y="1165511"/>
            <a:ext cx="4931186" cy="4096950"/>
            <a:chOff x="3671888" y="1510661"/>
            <a:chExt cx="5766748" cy="4517077"/>
          </a:xfrm>
        </p:grpSpPr>
        <p:pic>
          <p:nvPicPr>
            <p:cNvPr id="22537" name="Obrázek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011" y="1510661"/>
              <a:ext cx="5762625" cy="226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Obrázek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751263"/>
              <a:ext cx="575310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2540" name="Rectangle 4"/>
          <p:cNvSpPr>
            <a:spLocks noChangeArrowheads="1"/>
          </p:cNvSpPr>
          <p:nvPr/>
        </p:nvSpPr>
        <p:spPr bwMode="auto">
          <a:xfrm>
            <a:off x="0" y="2250646"/>
            <a:ext cx="193919" cy="25020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r>
              <a:rPr lang="cs-CZ" sz="11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cs-C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43683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599126" y="1374004"/>
            <a:ext cx="3789766" cy="3371627"/>
          </a:xfrm>
          <a:noFill/>
          <a:ln>
            <a:noFill/>
          </a:ln>
          <a:extLst/>
        </p:spPr>
        <p:txBody>
          <a:bodyPr>
            <a:normAutofit/>
          </a:bodyPr>
          <a:lstStyle/>
          <a:p>
            <a:pPr marL="0">
              <a:defRPr/>
            </a:pPr>
            <a:r>
              <a:rPr lang="cs-CZ" sz="1400" dirty="0"/>
              <a:t>Z </a:t>
            </a:r>
            <a:r>
              <a:rPr lang="cs-CZ" sz="1400" dirty="0"/>
              <a:t>výzkumného šetření vyplynulo, že </a:t>
            </a:r>
            <a:r>
              <a:rPr lang="cs-CZ" sz="1400" dirty="0">
                <a:solidFill>
                  <a:srgbClr val="002072"/>
                </a:solidFill>
              </a:rPr>
              <a:t>více než polovina dětí </a:t>
            </a:r>
            <a:r>
              <a:rPr lang="cs-CZ" sz="1400" dirty="0"/>
              <a:t>(59,38 %) se </a:t>
            </a:r>
            <a:r>
              <a:rPr lang="cs-CZ" sz="1400" dirty="0">
                <a:solidFill>
                  <a:srgbClr val="002072"/>
                </a:solidFill>
              </a:rPr>
              <a:t>setkala s </a:t>
            </a:r>
            <a:r>
              <a:rPr lang="cs-CZ" sz="1400" dirty="0" err="1">
                <a:solidFill>
                  <a:srgbClr val="002072"/>
                </a:solidFill>
              </a:rPr>
              <a:t>kyberšikanou</a:t>
            </a:r>
            <a:r>
              <a:rPr lang="cs-CZ" sz="1400" dirty="0">
                <a:solidFill>
                  <a:srgbClr val="002072"/>
                </a:solidFill>
              </a:rPr>
              <a:t> v </a:t>
            </a:r>
            <a:r>
              <a:rPr lang="cs-CZ" sz="1400" dirty="0">
                <a:solidFill>
                  <a:srgbClr val="002072"/>
                </a:solidFill>
              </a:rPr>
              <a:t>pozici oběti</a:t>
            </a:r>
            <a:r>
              <a:rPr lang="cs-CZ" sz="1400" dirty="0"/>
              <a:t>. </a:t>
            </a:r>
            <a:r>
              <a:rPr lang="cs-CZ" sz="1400" dirty="0"/>
              <a:t>Sledované </a:t>
            </a:r>
            <a:r>
              <a:rPr lang="cs-CZ" sz="1400" dirty="0"/>
              <a:t>projevy se však mohou lišit svou intenzitou a délkou.</a:t>
            </a:r>
          </a:p>
          <a:p>
            <a:pPr marL="0">
              <a:defRPr/>
            </a:pPr>
            <a:r>
              <a:rPr lang="cs-CZ" sz="1400" dirty="0"/>
              <a:t>V dotazníku nebylo zohledněno, zda byly útoky na oběť jednorázové nebo se </a:t>
            </a:r>
            <a:r>
              <a:rPr lang="cs-CZ" sz="1400" dirty="0"/>
              <a:t>opakovaly. </a:t>
            </a:r>
            <a:r>
              <a:rPr lang="cs-CZ" sz="1400" dirty="0"/>
              <a:t>N</a:t>
            </a:r>
            <a:r>
              <a:rPr lang="cs-CZ" sz="1400" dirty="0"/>
              <a:t>ebylo také sledováno</a:t>
            </a:r>
            <a:r>
              <a:rPr lang="cs-CZ" sz="1400" dirty="0"/>
              <a:t>, zda byla oběť podrobena několika útokům (z pohledu různých spolu nesouvisejících</a:t>
            </a:r>
          </a:p>
          <a:p>
            <a:pPr marL="0">
              <a:defRPr/>
            </a:pPr>
            <a:r>
              <a:rPr lang="cs-CZ" sz="1400" dirty="0"/>
              <a:t>útočníků) ani to zda byly útoky na oběť kombinací různých projevů </a:t>
            </a:r>
            <a:r>
              <a:rPr lang="cs-CZ" sz="1400" dirty="0" err="1"/>
              <a:t>kyberšikany</a:t>
            </a:r>
            <a:r>
              <a:rPr lang="cs-CZ" sz="1400" dirty="0"/>
              <a:t>.</a:t>
            </a:r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3562" name="Rectangle 4"/>
          <p:cNvSpPr>
            <a:spLocks noChangeArrowheads="1"/>
          </p:cNvSpPr>
          <p:nvPr/>
        </p:nvSpPr>
        <p:spPr bwMode="auto">
          <a:xfrm>
            <a:off x="0" y="2250646"/>
            <a:ext cx="193919" cy="25020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r>
              <a:rPr lang="cs-CZ" sz="11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652915" y="1181647"/>
            <a:ext cx="4201408" cy="3557365"/>
            <a:chOff x="4940300" y="2248453"/>
            <a:chExt cx="4913313" cy="3922160"/>
          </a:xfrm>
        </p:grpSpPr>
        <p:pic>
          <p:nvPicPr>
            <p:cNvPr id="23563" name="Obrázek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975" y="2248453"/>
              <a:ext cx="4864666" cy="195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Obrázek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300" y="4184650"/>
              <a:ext cx="4913313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5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4475040" y="3042563"/>
            <a:ext cx="193919" cy="25020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algn="just" eaLnBrk="0" hangingPunct="0"/>
            <a:r>
              <a:rPr lang="cs-CZ" sz="11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cs-CZ"/>
          </a:p>
        </p:txBody>
      </p:sp>
      <p:sp>
        <p:nvSpPr>
          <p:cNvPr id="23567" name="Rectangle 5"/>
          <p:cNvSpPr>
            <a:spLocks noChangeArrowheads="1"/>
          </p:cNvSpPr>
          <p:nvPr/>
        </p:nvSpPr>
        <p:spPr bwMode="auto">
          <a:xfrm>
            <a:off x="0" y="4857626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endParaRPr lang="cs-CZ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52914" y="4745631"/>
            <a:ext cx="4464007" cy="65146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Staženo </a:t>
            </a: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z </a:t>
            </a:r>
            <a:endParaRPr lang="cs-CZ" sz="1100" kern="0" dirty="0">
              <a:solidFill>
                <a:srgbClr val="25A939"/>
              </a:solidFill>
              <a:latin typeface="Arial"/>
            </a:endParaRPr>
          </a:p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http://</a:t>
            </a:r>
            <a:r>
              <a:rPr lang="cs-CZ" sz="1100" kern="0" dirty="0">
                <a:solidFill>
                  <a:srgbClr val="25A939"/>
                </a:solidFill>
                <a:latin typeface="Arial"/>
              </a:rPr>
              <a:t>www.e-bezpeci.cz/index.php/component/docman/cat_view/27-vyzkumne-zpravy</a:t>
            </a:r>
            <a:endParaRPr lang="cs-CZ" sz="1100" kern="0" dirty="0">
              <a:solidFill>
                <a:srgbClr val="25A93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2384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>
          <a:xfrm>
            <a:off x="478822" y="1730641"/>
            <a:ext cx="3095622" cy="3270064"/>
          </a:xfrm>
        </p:spPr>
        <p:txBody>
          <a:bodyPr/>
          <a:lstStyle/>
          <a:p>
            <a:pPr marL="0">
              <a:defRPr/>
            </a:pPr>
            <a:r>
              <a:rPr lang="cs-CZ" sz="1400" dirty="0"/>
              <a:t>Více </a:t>
            </a:r>
            <a:r>
              <a:rPr lang="cs-CZ" sz="1400" dirty="0"/>
              <a:t>než polovina dotázaných dětí již slyšela o případu </a:t>
            </a:r>
            <a:r>
              <a:rPr lang="cs-CZ" sz="1400" dirty="0" err="1"/>
              <a:t>kyberšikany</a:t>
            </a:r>
            <a:r>
              <a:rPr lang="cs-CZ" sz="1400" dirty="0"/>
              <a:t> </a:t>
            </a:r>
            <a:r>
              <a:rPr lang="cs-CZ" sz="1400" dirty="0"/>
              <a:t>učitele.</a:t>
            </a:r>
            <a:endParaRPr lang="cs-CZ" sz="1400" dirty="0"/>
          </a:p>
          <a:p>
            <a:pPr marL="299763">
              <a:defRPr/>
            </a:pPr>
            <a:r>
              <a:rPr lang="cs-CZ" sz="1400" dirty="0"/>
              <a:t>6 % dětí uvedlo, že se případ </a:t>
            </a:r>
            <a:r>
              <a:rPr lang="cs-CZ" sz="1400" dirty="0" err="1"/>
              <a:t>kyberšikany</a:t>
            </a:r>
            <a:r>
              <a:rPr lang="cs-CZ" sz="1400" dirty="0"/>
              <a:t> učitele odehrál u nich na škole</a:t>
            </a:r>
          </a:p>
          <a:p>
            <a:pPr marL="299763">
              <a:defRPr/>
            </a:pPr>
            <a:r>
              <a:rPr lang="cs-CZ" sz="1400" dirty="0"/>
              <a:t>7 % dětí zná případ z jiné školy </a:t>
            </a:r>
          </a:p>
          <a:p>
            <a:pPr marL="299763">
              <a:defRPr/>
            </a:pPr>
            <a:r>
              <a:rPr lang="cs-CZ" sz="1400" dirty="0"/>
              <a:t>32 % dětí zná nějaký případ z médií</a:t>
            </a:r>
          </a:p>
          <a:p>
            <a:pPr marL="0" indent="0">
              <a:defRPr/>
            </a:pPr>
            <a:r>
              <a:rPr lang="cs-CZ" sz="1400" dirty="0"/>
              <a:t>Vnímavost k případům </a:t>
            </a:r>
            <a:r>
              <a:rPr lang="cs-CZ" sz="1400" dirty="0" err="1"/>
              <a:t>kyberšikany</a:t>
            </a:r>
            <a:r>
              <a:rPr lang="cs-CZ" sz="1400" dirty="0"/>
              <a:t> učitelů roste s věkem </a:t>
            </a:r>
            <a:r>
              <a:rPr lang="cs-CZ" sz="1400" dirty="0"/>
              <a:t>dětí.</a:t>
            </a:r>
            <a:endParaRPr lang="cs-CZ" sz="1400" dirty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-184657"/>
            <a:ext cx="184698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>
            <a:spAutoFit/>
          </a:bodyPr>
          <a:lstStyle/>
          <a:p>
            <a:endParaRPr lang="cs-CZ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0" y="-184657"/>
            <a:ext cx="184698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>
            <a:spAutoFit/>
          </a:bodyPr>
          <a:lstStyle/>
          <a:p>
            <a:endParaRPr lang="cs-CZ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38" y="1731976"/>
            <a:ext cx="50228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935171" y="1081800"/>
            <a:ext cx="2965164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2100" dirty="0" err="1">
                <a:solidFill>
                  <a:srgbClr val="002072"/>
                </a:solidFill>
              </a:rPr>
              <a:t>Kyberšikana</a:t>
            </a:r>
            <a:r>
              <a:rPr lang="cs-CZ" sz="2100" dirty="0">
                <a:solidFill>
                  <a:srgbClr val="002072"/>
                </a:solidFill>
              </a:rPr>
              <a:t> učitelů</a:t>
            </a:r>
            <a:endParaRPr lang="cs-CZ" sz="2100" dirty="0">
              <a:solidFill>
                <a:srgbClr val="00207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66765" y="5031899"/>
            <a:ext cx="4572000" cy="23744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900" kern="0" dirty="0" smtClean="0">
                <a:solidFill>
                  <a:srgbClr val="25A939"/>
                </a:solidFill>
                <a:latin typeface="Arial"/>
              </a:rPr>
              <a:t>Staženo z http</a:t>
            </a:r>
            <a:r>
              <a:rPr lang="cs-CZ" sz="900" kern="0" dirty="0">
                <a:solidFill>
                  <a:srgbClr val="25A939"/>
                </a:solidFill>
                <a:latin typeface="Arial"/>
              </a:rPr>
              <a:t>://www.minimalizacesikany.cz/chci-se-dozvedet/269</a:t>
            </a:r>
          </a:p>
        </p:txBody>
      </p:sp>
    </p:spTree>
    <p:extLst>
      <p:ext uri="{BB962C8B-B14F-4D97-AF65-F5344CB8AC3E}">
        <p14:creationId xmlns:p14="http://schemas.microsoft.com/office/powerpoint/2010/main" val="41304777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60743"/>
            <a:ext cx="2885101" cy="260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89439" y="983526"/>
            <a:ext cx="4488367" cy="47455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2500" dirty="0">
                <a:solidFill>
                  <a:srgbClr val="002072"/>
                </a:solidFill>
              </a:rPr>
              <a:t>PŘÍPADY </a:t>
            </a:r>
            <a:r>
              <a:rPr lang="cs-CZ" sz="2500" dirty="0">
                <a:solidFill>
                  <a:srgbClr val="002072"/>
                </a:solidFill>
              </a:rPr>
              <a:t>KYBERŠIKANY</a:t>
            </a:r>
            <a:endParaRPr lang="cs-CZ" sz="2500" dirty="0">
              <a:solidFill>
                <a:srgbClr val="00207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8313" y="1990055"/>
            <a:ext cx="3046402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400" dirty="0">
                <a:solidFill>
                  <a:srgbClr val="66BC29"/>
                </a:solidFill>
                <a:latin typeface="+mj-lt"/>
              </a:rPr>
              <a:t>Patrick Ryan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Halligan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(13 let, USA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25126" y="1680247"/>
            <a:ext cx="3128202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400" dirty="0" err="1">
                <a:solidFill>
                  <a:srgbClr val="66BC29"/>
                </a:solidFill>
                <a:latin typeface="+mj-lt"/>
              </a:rPr>
              <a:t>Ghyslain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Raza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(14 let,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Canada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)</a:t>
            </a:r>
            <a:endParaRPr lang="cs-CZ" sz="1400" i="1" dirty="0">
              <a:solidFill>
                <a:srgbClr val="66BC29"/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13699" y="5590554"/>
            <a:ext cx="3054185" cy="5118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400" dirty="0">
                <a:solidFill>
                  <a:srgbClr val="66BC29"/>
                </a:solidFill>
                <a:latin typeface="+mj-lt"/>
              </a:rPr>
              <a:t>Jessica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Renee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Logan (18 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let, USA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)</a:t>
            </a:r>
          </a:p>
          <a:p>
            <a:endParaRPr lang="cs-CZ" sz="1400" dirty="0">
              <a:solidFill>
                <a:srgbClr val="66BC29"/>
              </a:solidFill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Kazuistiky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468313" y="5050402"/>
            <a:ext cx="2486696" cy="19540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cs-CZ" sz="700" i="1" dirty="0"/>
              <a:t>en.wikipedia.org/wiki/</a:t>
            </a:r>
            <a:r>
              <a:rPr lang="cs-CZ" sz="700" i="1" dirty="0" err="1"/>
              <a:t>Suicide_of_Ryan_Halligan</a:t>
            </a:r>
            <a:endParaRPr lang="cs-CZ" sz="700" dirty="0"/>
          </a:p>
        </p:txBody>
      </p:sp>
      <p:pic>
        <p:nvPicPr>
          <p:cNvPr id="10242" name="Picture 2" descr="jesse logan sexting suicide gir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41" y="3112761"/>
            <a:ext cx="2529376" cy="20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78320" y="5176565"/>
            <a:ext cx="4572000" cy="296374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cs-CZ" sz="700" dirty="0"/>
              <a:t>http://www.hollywoodcelebgossips.com/2009/03/06</a:t>
            </a:r>
            <a:r>
              <a:rPr lang="cs-CZ" sz="700" dirty="0"/>
              <a:t>/</a:t>
            </a:r>
          </a:p>
          <a:p>
            <a:r>
              <a:rPr lang="cs-CZ" sz="700" dirty="0" err="1"/>
              <a:t>jessie</a:t>
            </a:r>
            <a:r>
              <a:rPr lang="cs-CZ" sz="700" dirty="0"/>
              <a:t>-</a:t>
            </a:r>
            <a:r>
              <a:rPr lang="cs-CZ" sz="700" dirty="0" err="1"/>
              <a:t>logan</a:t>
            </a:r>
            <a:r>
              <a:rPr lang="cs-CZ" sz="700" dirty="0"/>
              <a:t>-</a:t>
            </a:r>
            <a:r>
              <a:rPr lang="cs-CZ" sz="700" dirty="0" err="1"/>
              <a:t>is</a:t>
            </a:r>
            <a:r>
              <a:rPr lang="cs-CZ" sz="700" dirty="0"/>
              <a:t>-</a:t>
            </a:r>
            <a:r>
              <a:rPr lang="cs-CZ" sz="700" dirty="0" err="1"/>
              <a:t>sexting</a:t>
            </a:r>
            <a:r>
              <a:rPr lang="cs-CZ" sz="700" dirty="0"/>
              <a:t>-</a:t>
            </a:r>
            <a:r>
              <a:rPr lang="cs-CZ" sz="700" dirty="0" err="1"/>
              <a:t>suicidal</a:t>
            </a:r>
            <a:r>
              <a:rPr lang="cs-CZ" sz="700" dirty="0"/>
              <a:t>-girl-sad-story</a:t>
            </a:r>
            <a:r>
              <a:rPr lang="cs-CZ" sz="700" dirty="0"/>
              <a:t>/</a:t>
            </a:r>
          </a:p>
        </p:txBody>
      </p:sp>
      <p:pic>
        <p:nvPicPr>
          <p:cNvPr id="10244" name="Picture 4" descr="http://cache.gawkerassets.com/assets/images/7/2010/06/500x_ghyslainspl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80" y="2360742"/>
            <a:ext cx="3489620" cy="27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654380" y="1948182"/>
            <a:ext cx="4572000" cy="357930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cs-CZ" sz="900" dirty="0"/>
              <a:t>http://www.defamer.com.au/2010/06</a:t>
            </a:r>
            <a:r>
              <a:rPr lang="cs-CZ" sz="900" dirty="0"/>
              <a:t>/</a:t>
            </a:r>
          </a:p>
          <a:p>
            <a:r>
              <a:rPr lang="cs-CZ" sz="900" dirty="0" err="1"/>
              <a:t>stars</a:t>
            </a:r>
            <a:r>
              <a:rPr lang="cs-CZ" sz="900" dirty="0"/>
              <a:t>-</a:t>
            </a:r>
            <a:r>
              <a:rPr lang="cs-CZ" sz="900" dirty="0" err="1"/>
              <a:t>wars</a:t>
            </a:r>
            <a:r>
              <a:rPr lang="cs-CZ" sz="900" dirty="0"/>
              <a:t>-</a:t>
            </a:r>
            <a:r>
              <a:rPr lang="cs-CZ" sz="900" dirty="0" err="1"/>
              <a:t>kid</a:t>
            </a:r>
            <a:r>
              <a:rPr lang="cs-CZ" sz="900" dirty="0"/>
              <a:t>-</a:t>
            </a:r>
            <a:r>
              <a:rPr lang="cs-CZ" sz="900" dirty="0" err="1"/>
              <a:t>is</a:t>
            </a:r>
            <a:r>
              <a:rPr lang="cs-CZ" sz="900" dirty="0"/>
              <a:t>-</a:t>
            </a:r>
            <a:r>
              <a:rPr lang="cs-CZ" sz="900" dirty="0" err="1"/>
              <a:t>all</a:t>
            </a:r>
            <a:r>
              <a:rPr lang="cs-CZ" sz="900" dirty="0"/>
              <a:t>-</a:t>
            </a:r>
            <a:r>
              <a:rPr lang="cs-CZ" sz="900" dirty="0" err="1"/>
              <a:t>grown</a:t>
            </a:r>
            <a:r>
              <a:rPr lang="cs-CZ" sz="900" dirty="0"/>
              <a:t>-up-and-</a:t>
            </a:r>
            <a:r>
              <a:rPr lang="cs-CZ" sz="900" dirty="0" err="1"/>
              <a:t>becoming</a:t>
            </a:r>
            <a:r>
              <a:rPr lang="cs-CZ" sz="900" dirty="0"/>
              <a:t>-a-</a:t>
            </a:r>
            <a:r>
              <a:rPr lang="cs-CZ" sz="900" dirty="0" err="1"/>
              <a:t>lawyer</a:t>
            </a:r>
            <a:r>
              <a:rPr lang="cs-CZ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239189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269875" y="-2243152"/>
            <a:ext cx="8604250" cy="6858000"/>
          </a:xfrm>
          <a:noFill/>
          <a:ln>
            <a:noFill/>
          </a:ln>
          <a:extLst/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marL="457119" lvl="1" indent="0">
              <a:buNone/>
              <a:defRPr/>
            </a:pPr>
            <a:endParaRPr lang="cs-CZ" sz="1500" b="1" dirty="0"/>
          </a:p>
          <a:p>
            <a:pPr lvl="1"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</p:txBody>
      </p:sp>
      <p:sp>
        <p:nvSpPr>
          <p:cNvPr id="2" name="Obdélník 1"/>
          <p:cNvSpPr/>
          <p:nvPr/>
        </p:nvSpPr>
        <p:spPr>
          <a:xfrm>
            <a:off x="2286000" y="-40842749"/>
            <a:ext cx="4572000" cy="5805575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marL="397953" lvl="1">
              <a:defRPr/>
            </a:pPr>
            <a:r>
              <a:rPr lang="cs-CZ" sz="1200" dirty="0">
                <a:latin typeface="Arial Black" pitchFamily="34" charset="0"/>
                <a:cs typeface="Arial" pitchFamily="34" charset="0"/>
              </a:rPr>
              <a:t>Podpora bezpečí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potřeby dítěte a vzájemná komunikace o problémech 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2. 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Zodpovězení na otázky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– co se stalo, kdo to spáchal, jak to začalo atd..</a:t>
            </a:r>
          </a:p>
          <a:p>
            <a:pPr marL="397953" lvl="1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3. 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Nezakazujte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dítěti přístup na sociální sítě a komunikační programy 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             „ všechno zakázané nejlépe chutná“, vyloučení z komunity !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4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. Kontaktujte rodiče agresora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popřípadě učitele ve škole – cílem je  najít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společné řešení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5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.  Kontaktujte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Horkou linku, Linku bezpečí, poskytovatele internetové služby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– odstranění nevhodného materiálu 1. </a:t>
            </a:r>
            <a:r>
              <a:rPr lang="cs-CZ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www.horkalinka.cz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			 		                            2. </a:t>
            </a:r>
            <a:r>
              <a:rPr lang="cs-CZ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www.linkabezpeci.cz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6.  V závažných případech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kontaktujte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Policii ČR – podezření ze spáchání  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protiprávního jednání (trestný čin, přestupek)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7.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Hovořte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o dané problematice s dětmi a postupujte rychlým trestem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8.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Účast na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pravidelných školních schůzek a seminářů ve škole</a:t>
            </a:r>
          </a:p>
        </p:txBody>
      </p:sp>
      <p:sp>
        <p:nvSpPr>
          <p:cNvPr id="5" name="Volný tvar 4"/>
          <p:cNvSpPr/>
          <p:nvPr/>
        </p:nvSpPr>
        <p:spPr>
          <a:xfrm>
            <a:off x="733040" y="785576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1. Podpora bezpečí  - potřeby dítěte a vzájemná komunikace o problémech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733040" y="1421478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2.  Zodpovězení na otázky – co se stalo, kdo to spáchal, jak to začalo, atd..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733040" y="2057381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3.  Nezakazujte dítěti přístup na sociální sítě a komunikační programy „ všechno zakázané nejlépe chutná“ – hrozí vyloučení z komunity!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733040" y="2693284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4. Kontaktujte rodiče agresora, popřípadě učitele ve škole – cílem je  najít společné řešení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733040" y="3329187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5.  Kontaktujte Horkou linku, Linku bezpečí, poskytovatele internetové služby – odstranění nevhodného materiálu -  </a:t>
            </a:r>
            <a:r>
              <a:rPr lang="cs-CZ" sz="1400" b="1" dirty="0">
                <a:solidFill>
                  <a:schemeClr val="bg1"/>
                </a:solidFill>
                <a:hlinkClick r:id="rId3"/>
              </a:rPr>
              <a:t>www.horkalinka.cz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>
                <a:solidFill>
                  <a:schemeClr val="bg1"/>
                </a:solidFill>
                <a:hlinkClick r:id="rId4"/>
              </a:rPr>
              <a:t>www.linkabezpeci.cz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733040" y="3965089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6.  V závažných případech kontaktujte Policii ČR – podezření ze spáchání  protiprávního jednání (trestný čin, přestupek</a:t>
            </a:r>
            <a:r>
              <a:rPr lang="cs-CZ" sz="1400" b="1" dirty="0">
                <a:solidFill>
                  <a:srgbClr val="66BC29"/>
                </a:solidFill>
              </a:rPr>
              <a:t>)</a:t>
            </a:r>
            <a:endParaRPr lang="cs-CZ" sz="1400" dirty="0">
              <a:solidFill>
                <a:srgbClr val="66BC29"/>
              </a:solidFill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733040" y="4600993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7. Hovořte o dané problematice s dětmi a postupujte rychlým trestem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733040" y="5236895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rgbClr val="66BC29"/>
                </a:solidFill>
              </a:rPr>
              <a:t>8</a:t>
            </a:r>
            <a:r>
              <a:rPr lang="cs-CZ" sz="1400" b="1" dirty="0">
                <a:solidFill>
                  <a:schemeClr val="bg1"/>
                </a:solidFill>
              </a:rPr>
              <a:t>. Účast na  pravidelných školních schůzkách a seminářích ve škole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Postupy rodičů v případě zjištění</a:t>
            </a:r>
          </a:p>
        </p:txBody>
      </p:sp>
    </p:spTree>
    <p:extLst>
      <p:ext uri="{BB962C8B-B14F-4D97-AF65-F5344CB8AC3E}">
        <p14:creationId xmlns:p14="http://schemas.microsoft.com/office/powerpoint/2010/main" val="1153810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8320" y="849930"/>
            <a:ext cx="3252527" cy="36267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sz="1800" dirty="0" err="1"/>
              <a:t>Kyberšikana</a:t>
            </a:r>
            <a:r>
              <a:rPr lang="cs-CZ" sz="1800" dirty="0"/>
              <a:t> je forma šikany</a:t>
            </a:r>
          </a:p>
        </p:txBody>
      </p:sp>
      <p:graphicFrame>
        <p:nvGraphicFramePr>
          <p:cNvPr id="107558" name="Group 3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2789298"/>
              </p:ext>
            </p:extLst>
          </p:nvPr>
        </p:nvGraphicFramePr>
        <p:xfrm>
          <a:off x="2194461" y="1456869"/>
          <a:ext cx="5394636" cy="447289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697318"/>
                <a:gridCol w="2697318"/>
              </a:tblGrid>
              <a:tr h="8846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ZNAKY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ŠIKANY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ZNAKY KYBERŠIKANY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DLOUHODOBÝ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POSTAČÍ JEDNORÁZOVÝ ÚTOK</a:t>
                      </a: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OPAKUJÍCÍ SE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POSTAČÍ JEDNORÁZOVÝ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FYZICKÝ A PSYCHICKÝ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POUZE PSYCHICKÝ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ÚMYSLNÝ CÍL UBLÍŽIT DRUHÉMU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ÚMYSLNÝ I NEDBALOSTNÍ CÍL UBLÍŽIT DRUHÉMU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NENÍ ANONYMNÍ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ANONYMNÍ I NEANONYMNÍ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VÝSKYT VE SKUPINĚ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NEOMEZENÝ VÝSKYT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ROLE SE NEMĚNÍ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MOŽNÁ PROMĚNA ÚTOČNÍKA A OBĚTI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URČENÝ ČASOVÝ VÝSKYT</a:t>
                      </a: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NEOMEZENÝ ČASOVÝ VÝSKYT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Rozdíl mezi šikanou a </a:t>
            </a:r>
            <a:r>
              <a:rPr lang="cs-CZ" dirty="0" err="1" smtClean="0"/>
              <a:t>kyberšikanou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757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školy v případě zjištění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837013" y="886813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1.  Zjištění všech skutečností související s útoky – </a:t>
            </a:r>
            <a:r>
              <a:rPr lang="cs-CZ" sz="1400" b="1" u="sng" dirty="0">
                <a:solidFill>
                  <a:schemeClr val="bg1"/>
                </a:solidFill>
              </a:rPr>
              <a:t>! Vyhledat všechny agresory útoku !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837013" y="1898572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2. Ochrana oběti – př. psycholog 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837013" y="2908999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3.  Zjistit příčinu narušení klima třídy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837013" y="3919426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4. Zajištění všech důkazů – obrázky (</a:t>
            </a:r>
            <a:r>
              <a:rPr lang="cs-CZ" sz="1400" b="1" dirty="0" err="1">
                <a:solidFill>
                  <a:schemeClr val="bg1"/>
                </a:solidFill>
              </a:rPr>
              <a:t>print</a:t>
            </a:r>
            <a:r>
              <a:rPr lang="cs-CZ" sz="1400" b="1" dirty="0">
                <a:solidFill>
                  <a:schemeClr val="bg1"/>
                </a:solidFill>
              </a:rPr>
              <a:t> </a:t>
            </a:r>
            <a:r>
              <a:rPr lang="cs-CZ" sz="1400" b="1" dirty="0" err="1">
                <a:solidFill>
                  <a:schemeClr val="bg1"/>
                </a:solidFill>
              </a:rPr>
              <a:t>screen</a:t>
            </a:r>
            <a:r>
              <a:rPr lang="cs-CZ" sz="1400" b="1" dirty="0">
                <a:solidFill>
                  <a:schemeClr val="bg1"/>
                </a:solidFill>
              </a:rPr>
              <a:t>),  texty, maily, rozhovor mezi účastníky, motiv... NIC NEZAMLČET</a:t>
            </a:r>
            <a:r>
              <a:rPr lang="cs-CZ" sz="1400" b="1" dirty="0">
                <a:solidFill>
                  <a:srgbClr val="66BC29"/>
                </a:solidFill>
              </a:rPr>
              <a:t>!</a:t>
            </a:r>
            <a:endParaRPr lang="cs-CZ" sz="1400" b="1" dirty="0">
              <a:solidFill>
                <a:srgbClr val="66BC29"/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837013" y="4929854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5. Spolupráce a podpora pracovníků st. správy – PČR, OSPOD, SZ psycholog, </a:t>
            </a:r>
            <a:r>
              <a:rPr lang="cs-CZ" sz="1400" b="1" dirty="0" err="1">
                <a:solidFill>
                  <a:schemeClr val="bg1"/>
                </a:solidFill>
              </a:rPr>
              <a:t>spec</a:t>
            </a:r>
            <a:r>
              <a:rPr lang="cs-CZ" sz="1400" b="1" dirty="0">
                <a:solidFill>
                  <a:schemeClr val="bg1"/>
                </a:solidFill>
              </a:rPr>
              <a:t>.  pedagog, soud, probační a mediační služba, krajský úřad (městský) úřad</a:t>
            </a:r>
          </a:p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i="1" dirty="0">
                <a:solidFill>
                  <a:schemeClr val="bg1"/>
                </a:solidFill>
              </a:rPr>
              <a:t>§ 61 </a:t>
            </a:r>
            <a:r>
              <a:rPr lang="cs-CZ" sz="1400" b="1" i="1" dirty="0" err="1">
                <a:solidFill>
                  <a:schemeClr val="bg1"/>
                </a:solidFill>
              </a:rPr>
              <a:t>z.č</a:t>
            </a:r>
            <a:r>
              <a:rPr lang="cs-CZ" sz="1400" b="1" i="1" dirty="0">
                <a:solidFill>
                  <a:schemeClr val="bg1"/>
                </a:solidFill>
              </a:rPr>
              <a:t>. 273/2008 Sb. „ Policie ČR je oprávněna požadovat potřebné vysvětlení od osoby, která může přispět k objasnění skutečností důležitých pro odhalení trestného činu či přestupku a jeho pachatele“. O podání vysvětlení sepíše policejní orgán úřední záznam</a:t>
            </a:r>
            <a:r>
              <a:rPr lang="cs-CZ" sz="1100" b="1" i="1" dirty="0">
                <a:solidFill>
                  <a:schemeClr val="bg1"/>
                </a:solidFill>
              </a:rPr>
              <a:t>. 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5" name="Ohnutá šipka 4"/>
          <p:cNvSpPr/>
          <p:nvPr/>
        </p:nvSpPr>
        <p:spPr>
          <a:xfrm>
            <a:off x="469183" y="2423889"/>
            <a:ext cx="504983" cy="1970444"/>
          </a:xfrm>
          <a:prstGeom prst="bentArrow">
            <a:avLst/>
          </a:prstGeom>
          <a:solidFill>
            <a:srgbClr val="002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545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8320" y="849930"/>
            <a:ext cx="3252527" cy="36267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sz="1800" dirty="0" err="1"/>
              <a:t>Kyberšikana</a:t>
            </a:r>
            <a:r>
              <a:rPr lang="cs-CZ" sz="1800" dirty="0"/>
              <a:t> je forma šikany</a:t>
            </a:r>
          </a:p>
        </p:txBody>
      </p:sp>
      <p:graphicFrame>
        <p:nvGraphicFramePr>
          <p:cNvPr id="107558" name="Group 3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2789298"/>
              </p:ext>
            </p:extLst>
          </p:nvPr>
        </p:nvGraphicFramePr>
        <p:xfrm>
          <a:off x="2194461" y="1456869"/>
          <a:ext cx="5394636" cy="447289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697318"/>
                <a:gridCol w="2697318"/>
              </a:tblGrid>
              <a:tr h="8846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ZNAKY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ŠIKANY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ZNAKY KYBERŠIKANY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DLOUHODOBÝ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POSTAČÍ JEDNORÁZOVÝ ÚTOK</a:t>
                      </a: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OPAKUJÍCÍ SE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POSTAČÍ JEDNORÁZOVÝ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FYZICKÝ A PSYCHICKÝ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POUZE PSYCHICKÝ ÚTOK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ÚMYSLNÝ CÍL UBLÍŽIT DRUHÉMU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ÚMYSLNÝ I NEDBALOSTNÍ CÍL UBLÍŽIT DRUHÉMU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NENÍ ANONYMNÍ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ANONYMNÍ I NEANONYMNÍ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VÝSKYT VE SKUPINĚ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NEOMEZENÝ VÝSKYT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ROLE SE NEMĚNÍ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MOŽNÁ PROMĚNA ÚTOČNÍKA A OBĚTI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  <a:tr h="4472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URČENÝ ČASOVÝ VÝSKYT</a:t>
                      </a: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NEOMEZENÝ ČASOVÝ VÝSKYT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1" marR="9291" marT="9854" marB="0" anchor="ctr" horzOverflow="overflow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Rozdíl mezi šikanou a </a:t>
            </a:r>
            <a:r>
              <a:rPr lang="cs-CZ" dirty="0" err="1" smtClean="0"/>
              <a:t>kyberšikanou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757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292290"/>
            <a:ext cx="8229057" cy="13836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3729753" y="4784628"/>
            <a:ext cx="1080556" cy="1150440"/>
          </a:xfrm>
          <a:prstGeom prst="downArrow">
            <a:avLst/>
          </a:prstGeom>
          <a:solidFill>
            <a:srgbClr val="002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školy v případě zjištění</a:t>
            </a:r>
          </a:p>
        </p:txBody>
      </p:sp>
      <p:sp>
        <p:nvSpPr>
          <p:cNvPr id="4" name="Volný tvar 3"/>
          <p:cNvSpPr/>
          <p:nvPr/>
        </p:nvSpPr>
        <p:spPr>
          <a:xfrm>
            <a:off x="837013" y="935327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6. Informace rodičům – vysvětlení situace, v prvotní fázi nevystavovat rodiče „face </a:t>
            </a:r>
            <a:r>
              <a:rPr lang="cs-CZ" sz="1400" b="1" dirty="0">
                <a:solidFill>
                  <a:srgbClr val="66BC29"/>
                </a:solidFill>
              </a:rPr>
              <a:t>to face“</a:t>
            </a:r>
            <a:endParaRPr lang="cs-CZ" sz="1400" b="1" dirty="0">
              <a:solidFill>
                <a:srgbClr val="66BC29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37013" y="1856528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7. Nahlášení závadovému materiálu správci sítě či využití služby tzv. „červeného </a:t>
            </a:r>
            <a:r>
              <a:rPr lang="cs-CZ" sz="1400" b="1" dirty="0">
                <a:solidFill>
                  <a:srgbClr val="66BC29"/>
                </a:solidFill>
              </a:rPr>
              <a:t>tlačítka“</a:t>
            </a:r>
            <a:endParaRPr lang="cs-CZ" sz="1400" b="1" dirty="0">
              <a:solidFill>
                <a:srgbClr val="66BC29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837013" y="2796896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8. Komunikace dané problematiky s ostatními školami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837013" y="3737265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9.</a:t>
            </a:r>
            <a:r>
              <a:rPr lang="cs-CZ" sz="1400" i="1" dirty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Spravedlivý a rychlý trest 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77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8"/>
          <p:cNvSpPr/>
          <p:nvPr/>
        </p:nvSpPr>
        <p:spPr>
          <a:xfrm>
            <a:off x="539750" y="1188327"/>
            <a:ext cx="8604250" cy="1146073"/>
          </a:xfrm>
          <a:custGeom>
            <a:avLst/>
            <a:gdLst>
              <a:gd name="connsiteX0" fmla="*/ 0 w 10062192"/>
              <a:gd name="connsiteY0" fmla="*/ 210604 h 1263599"/>
              <a:gd name="connsiteX1" fmla="*/ 210604 w 10062192"/>
              <a:gd name="connsiteY1" fmla="*/ 0 h 1263599"/>
              <a:gd name="connsiteX2" fmla="*/ 9851588 w 10062192"/>
              <a:gd name="connsiteY2" fmla="*/ 0 h 1263599"/>
              <a:gd name="connsiteX3" fmla="*/ 10062192 w 10062192"/>
              <a:gd name="connsiteY3" fmla="*/ 210604 h 1263599"/>
              <a:gd name="connsiteX4" fmla="*/ 10062192 w 10062192"/>
              <a:gd name="connsiteY4" fmla="*/ 1052995 h 1263599"/>
              <a:gd name="connsiteX5" fmla="*/ 9851588 w 10062192"/>
              <a:gd name="connsiteY5" fmla="*/ 1263599 h 1263599"/>
              <a:gd name="connsiteX6" fmla="*/ 210604 w 10062192"/>
              <a:gd name="connsiteY6" fmla="*/ 1263599 h 1263599"/>
              <a:gd name="connsiteX7" fmla="*/ 0 w 10062192"/>
              <a:gd name="connsiteY7" fmla="*/ 1052995 h 1263599"/>
              <a:gd name="connsiteX8" fmla="*/ 0 w 10062192"/>
              <a:gd name="connsiteY8" fmla="*/ 210604 h 126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1263599">
                <a:moveTo>
                  <a:pt x="0" y="210604"/>
                </a:moveTo>
                <a:cubicBezTo>
                  <a:pt x="0" y="94291"/>
                  <a:pt x="94291" y="0"/>
                  <a:pt x="210604" y="0"/>
                </a:cubicBezTo>
                <a:lnTo>
                  <a:pt x="9851588" y="0"/>
                </a:lnTo>
                <a:cubicBezTo>
                  <a:pt x="9967901" y="0"/>
                  <a:pt x="10062192" y="94291"/>
                  <a:pt x="10062192" y="210604"/>
                </a:cubicBezTo>
                <a:lnTo>
                  <a:pt x="10062192" y="1052995"/>
                </a:lnTo>
                <a:cubicBezTo>
                  <a:pt x="10062192" y="1169308"/>
                  <a:pt x="9967901" y="1263599"/>
                  <a:pt x="9851588" y="1263599"/>
                </a:cubicBezTo>
                <a:lnTo>
                  <a:pt x="210604" y="1263599"/>
                </a:lnTo>
                <a:cubicBezTo>
                  <a:pt x="94291" y="1263599"/>
                  <a:pt x="0" y="1169308"/>
                  <a:pt x="0" y="1052995"/>
                </a:cubicBezTo>
                <a:lnTo>
                  <a:pt x="0" y="21060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34213" tIns="134213" rIns="134213" bIns="134213" numCol="1" spcCol="1113" anchor="ctr" anchorCtr="0">
            <a:noAutofit/>
          </a:bodyPr>
          <a:lstStyle/>
          <a:p>
            <a:pPr defTabSz="935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b="1" kern="1200" dirty="0" smtClean="0">
                <a:solidFill>
                  <a:schemeClr val="bg1"/>
                </a:solidFill>
              </a:rPr>
              <a:t>A) u méně závažné formy </a:t>
            </a:r>
            <a:r>
              <a:rPr lang="cs-CZ" b="1" kern="1200" dirty="0" err="1" smtClean="0">
                <a:solidFill>
                  <a:schemeClr val="bg1"/>
                </a:solidFill>
              </a:rPr>
              <a:t>kyberšikany</a:t>
            </a:r>
            <a:r>
              <a:rPr lang="cs-CZ" b="1" kern="1200" dirty="0" smtClean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tzv. „alternativní školní tresty“ př.  přednáška na téma </a:t>
            </a:r>
            <a:r>
              <a:rPr lang="cs-CZ" sz="1400" b="1" dirty="0" err="1">
                <a:solidFill>
                  <a:schemeClr val="bg1"/>
                </a:solidFill>
              </a:rPr>
              <a:t>kyberšikana</a:t>
            </a:r>
            <a:r>
              <a:rPr lang="cs-CZ" sz="1400" b="1" dirty="0">
                <a:solidFill>
                  <a:schemeClr val="bg1"/>
                </a:solidFill>
              </a:rPr>
              <a:t>, preventivní nástěnka, atd.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539750" y="2447047"/>
            <a:ext cx="8604250" cy="3630749"/>
          </a:xfrm>
          <a:custGeom>
            <a:avLst/>
            <a:gdLst>
              <a:gd name="connsiteX0" fmla="*/ 0 w 10062192"/>
              <a:gd name="connsiteY0" fmla="*/ 164267 h 985582"/>
              <a:gd name="connsiteX1" fmla="*/ 164267 w 10062192"/>
              <a:gd name="connsiteY1" fmla="*/ 0 h 985582"/>
              <a:gd name="connsiteX2" fmla="*/ 9897925 w 10062192"/>
              <a:gd name="connsiteY2" fmla="*/ 0 h 985582"/>
              <a:gd name="connsiteX3" fmla="*/ 10062192 w 10062192"/>
              <a:gd name="connsiteY3" fmla="*/ 164267 h 985582"/>
              <a:gd name="connsiteX4" fmla="*/ 10062192 w 10062192"/>
              <a:gd name="connsiteY4" fmla="*/ 821315 h 985582"/>
              <a:gd name="connsiteX5" fmla="*/ 9897925 w 10062192"/>
              <a:gd name="connsiteY5" fmla="*/ 985582 h 985582"/>
              <a:gd name="connsiteX6" fmla="*/ 164267 w 10062192"/>
              <a:gd name="connsiteY6" fmla="*/ 985582 h 985582"/>
              <a:gd name="connsiteX7" fmla="*/ 0 w 10062192"/>
              <a:gd name="connsiteY7" fmla="*/ 821315 h 985582"/>
              <a:gd name="connsiteX8" fmla="*/ 0 w 10062192"/>
              <a:gd name="connsiteY8" fmla="*/ 164267 h 98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985582">
                <a:moveTo>
                  <a:pt x="0" y="164267"/>
                </a:moveTo>
                <a:cubicBezTo>
                  <a:pt x="0" y="73545"/>
                  <a:pt x="73545" y="0"/>
                  <a:pt x="164267" y="0"/>
                </a:cubicBezTo>
                <a:lnTo>
                  <a:pt x="9897925" y="0"/>
                </a:lnTo>
                <a:cubicBezTo>
                  <a:pt x="9988647" y="0"/>
                  <a:pt x="10062192" y="73545"/>
                  <a:pt x="10062192" y="164267"/>
                </a:cubicBezTo>
                <a:lnTo>
                  <a:pt x="10062192" y="821315"/>
                </a:lnTo>
                <a:cubicBezTo>
                  <a:pt x="10062192" y="912037"/>
                  <a:pt x="9988647" y="985582"/>
                  <a:pt x="9897925" y="985582"/>
                </a:cubicBezTo>
                <a:lnTo>
                  <a:pt x="164267" y="985582"/>
                </a:lnTo>
                <a:cubicBezTo>
                  <a:pt x="73545" y="985582"/>
                  <a:pt x="0" y="912037"/>
                  <a:pt x="0" y="821315"/>
                </a:cubicBezTo>
                <a:lnTo>
                  <a:pt x="0" y="16426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2317" tIns="122317" rIns="122317" bIns="122317" numCol="1" spcCol="1113" anchor="ctr" anchorCtr="0">
            <a:noAutofit/>
          </a:bodyPr>
          <a:lstStyle/>
          <a:p>
            <a:pPr defTabSz="935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b="1" kern="1200" dirty="0" smtClean="0">
                <a:solidFill>
                  <a:schemeClr val="bg1"/>
                </a:solidFill>
              </a:rPr>
              <a:t>B) závaznější forma </a:t>
            </a:r>
            <a:r>
              <a:rPr lang="cs-CZ" sz="1400" b="1" dirty="0">
                <a:solidFill>
                  <a:schemeClr val="bg1"/>
                </a:solidFill>
              </a:rPr>
              <a:t>– výchovné opatření ( § 31 </a:t>
            </a:r>
            <a:r>
              <a:rPr lang="cs-CZ" sz="1400" b="1" dirty="0" err="1">
                <a:solidFill>
                  <a:schemeClr val="bg1"/>
                </a:solidFill>
              </a:rPr>
              <a:t>z.č</a:t>
            </a:r>
            <a:r>
              <a:rPr lang="cs-CZ" sz="1400" b="1" dirty="0">
                <a:solidFill>
                  <a:schemeClr val="bg1"/>
                </a:solidFill>
              </a:rPr>
              <a:t>. 561/2004 Sb. Školský zákon)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Napomenutí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Důtka třídního učitele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Důtka ředitele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Snížená známka z chování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Převedení do jiné třídy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Podmíněné vyloučení  ze školy nebo školského zařízení a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Vyloučení ze školy nebo ze školského zařízení</a:t>
            </a:r>
          </a:p>
          <a:p>
            <a:pPr marL="0" lvl="1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1400" u="sng" dirty="0">
                <a:solidFill>
                  <a:schemeClr val="bg1"/>
                </a:solidFill>
              </a:rPr>
              <a:t>Ve </a:t>
            </a:r>
            <a:r>
              <a:rPr lang="cs-CZ" sz="1400" u="sng" dirty="0" err="1">
                <a:solidFill>
                  <a:schemeClr val="bg1"/>
                </a:solidFill>
              </a:rPr>
              <a:t>vyjímečných</a:t>
            </a:r>
            <a:r>
              <a:rPr lang="cs-CZ" sz="1400" u="sng" dirty="0">
                <a:solidFill>
                  <a:schemeClr val="bg1"/>
                </a:solidFill>
              </a:rPr>
              <a:t> případech může ředitel školy:</a:t>
            </a:r>
            <a:endParaRPr lang="cs-CZ" sz="1400" dirty="0">
              <a:solidFill>
                <a:schemeClr val="bg1"/>
              </a:solidFill>
            </a:endParaRPr>
          </a:p>
          <a:p>
            <a:pPr marL="701288" lvl="3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doporučit rodičům umístění do pobytového oddělení SVP, případně do diagnostického zařízení</a:t>
            </a:r>
          </a:p>
          <a:p>
            <a:pPr marL="701288" lvl="3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podat </a:t>
            </a:r>
            <a:r>
              <a:rPr lang="cs-CZ" sz="1400" dirty="0">
                <a:solidFill>
                  <a:schemeClr val="bg1"/>
                </a:solidFill>
              </a:rPr>
              <a:t>návrh na OSPOD zahájení práce s rodinou, případně k zahájení řízení o nařízení předběžného opatření nebo ústavní </a:t>
            </a:r>
            <a:r>
              <a:rPr lang="cs-CZ" sz="1400" dirty="0">
                <a:solidFill>
                  <a:schemeClr val="bg1"/>
                </a:solidFill>
              </a:rPr>
              <a:t>výchovy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539750" y="3557584"/>
            <a:ext cx="8604250" cy="3244272"/>
          </a:xfrm>
          <a:custGeom>
            <a:avLst/>
            <a:gdLst>
              <a:gd name="connsiteX0" fmla="*/ 0 w 10062192"/>
              <a:gd name="connsiteY0" fmla="*/ 0 h 3576960"/>
              <a:gd name="connsiteX1" fmla="*/ 10062192 w 10062192"/>
              <a:gd name="connsiteY1" fmla="*/ 0 h 3576960"/>
              <a:gd name="connsiteX2" fmla="*/ 10062192 w 10062192"/>
              <a:gd name="connsiteY2" fmla="*/ 3576960 h 3576960"/>
              <a:gd name="connsiteX3" fmla="*/ 0 w 10062192"/>
              <a:gd name="connsiteY3" fmla="*/ 3576960 h 3576960"/>
              <a:gd name="connsiteX4" fmla="*/ 0 w 10062192"/>
              <a:gd name="connsiteY4" fmla="*/ 0 h 35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192" h="3576960">
                <a:moveTo>
                  <a:pt x="0" y="0"/>
                </a:moveTo>
                <a:lnTo>
                  <a:pt x="10062192" y="0"/>
                </a:lnTo>
                <a:lnTo>
                  <a:pt x="10062192" y="3576960"/>
                </a:lnTo>
                <a:lnTo>
                  <a:pt x="0" y="3576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020" tIns="26716" rIns="149608" bIns="26716" numCol="1" spcCol="1113" anchor="t" anchorCtr="0">
            <a:noAutofit/>
          </a:bodyPr>
          <a:lstStyle/>
          <a:p>
            <a:pPr marL="150276" lvl="1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cs-CZ" sz="1700" dirty="0"/>
          </a:p>
        </p:txBody>
      </p:sp>
      <p:sp>
        <p:nvSpPr>
          <p:cNvPr id="2" name="Šipka dolů 1"/>
          <p:cNvSpPr/>
          <p:nvPr/>
        </p:nvSpPr>
        <p:spPr>
          <a:xfrm>
            <a:off x="1403637" y="260614"/>
            <a:ext cx="1438931" cy="927713"/>
          </a:xfrm>
          <a:prstGeom prst="downArrow">
            <a:avLst/>
          </a:prstGeom>
          <a:solidFill>
            <a:srgbClr val="002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Spravedlivý a rychlý trest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94242" y="768939"/>
            <a:ext cx="2716213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cs-CZ" dirty="0">
                <a:solidFill>
                  <a:srgbClr val="002072"/>
                </a:solidFill>
              </a:rPr>
              <a:t>9. Spravedlivý a rychlý trest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4757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/>
        </p:nvSpPr>
        <p:spPr>
          <a:xfrm>
            <a:off x="539750" y="792218"/>
            <a:ext cx="8604250" cy="5285578"/>
          </a:xfrm>
          <a:custGeom>
            <a:avLst/>
            <a:gdLst>
              <a:gd name="connsiteX0" fmla="*/ 0 w 10062192"/>
              <a:gd name="connsiteY0" fmla="*/ 164267 h 985582"/>
              <a:gd name="connsiteX1" fmla="*/ 164267 w 10062192"/>
              <a:gd name="connsiteY1" fmla="*/ 0 h 985582"/>
              <a:gd name="connsiteX2" fmla="*/ 9897925 w 10062192"/>
              <a:gd name="connsiteY2" fmla="*/ 0 h 985582"/>
              <a:gd name="connsiteX3" fmla="*/ 10062192 w 10062192"/>
              <a:gd name="connsiteY3" fmla="*/ 164267 h 985582"/>
              <a:gd name="connsiteX4" fmla="*/ 10062192 w 10062192"/>
              <a:gd name="connsiteY4" fmla="*/ 821315 h 985582"/>
              <a:gd name="connsiteX5" fmla="*/ 9897925 w 10062192"/>
              <a:gd name="connsiteY5" fmla="*/ 985582 h 985582"/>
              <a:gd name="connsiteX6" fmla="*/ 164267 w 10062192"/>
              <a:gd name="connsiteY6" fmla="*/ 985582 h 985582"/>
              <a:gd name="connsiteX7" fmla="*/ 0 w 10062192"/>
              <a:gd name="connsiteY7" fmla="*/ 821315 h 985582"/>
              <a:gd name="connsiteX8" fmla="*/ 0 w 10062192"/>
              <a:gd name="connsiteY8" fmla="*/ 164267 h 98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985582">
                <a:moveTo>
                  <a:pt x="0" y="164267"/>
                </a:moveTo>
                <a:cubicBezTo>
                  <a:pt x="0" y="73545"/>
                  <a:pt x="73545" y="0"/>
                  <a:pt x="164267" y="0"/>
                </a:cubicBezTo>
                <a:lnTo>
                  <a:pt x="9897925" y="0"/>
                </a:lnTo>
                <a:cubicBezTo>
                  <a:pt x="9988647" y="0"/>
                  <a:pt x="10062192" y="73545"/>
                  <a:pt x="10062192" y="164267"/>
                </a:cubicBezTo>
                <a:lnTo>
                  <a:pt x="10062192" y="821315"/>
                </a:lnTo>
                <a:cubicBezTo>
                  <a:pt x="10062192" y="912037"/>
                  <a:pt x="9988647" y="985582"/>
                  <a:pt x="9897925" y="985582"/>
                </a:cubicBezTo>
                <a:lnTo>
                  <a:pt x="164267" y="985582"/>
                </a:lnTo>
                <a:cubicBezTo>
                  <a:pt x="73545" y="985582"/>
                  <a:pt x="0" y="912037"/>
                  <a:pt x="0" y="821315"/>
                </a:cubicBezTo>
                <a:lnTo>
                  <a:pt x="0" y="16426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2317" tIns="122317" rIns="122317" bIns="122317" numCol="1" spcCol="1113" anchor="ctr" anchorCtr="0">
            <a:noAutofit/>
          </a:bodyPr>
          <a:lstStyle/>
          <a:p>
            <a:pPr fontAlgn="auto">
              <a:defRPr/>
            </a:pPr>
            <a:r>
              <a:rPr lang="cs-CZ" dirty="0">
                <a:solidFill>
                  <a:srgbClr val="66BC29"/>
                </a:solidFill>
              </a:rPr>
              <a:t>C) Nejzávaznější formy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defRPr/>
            </a:pPr>
            <a:r>
              <a:rPr lang="cs-CZ" sz="1600" dirty="0">
                <a:solidFill>
                  <a:srgbClr val="66BC29"/>
                </a:solidFill>
              </a:rPr>
              <a:t>             </a:t>
            </a:r>
            <a:r>
              <a:rPr lang="cs-CZ" dirty="0">
                <a:solidFill>
                  <a:srgbClr val="002072"/>
                </a:solidFill>
              </a:rPr>
              <a:t>Dítě </a:t>
            </a:r>
            <a:r>
              <a:rPr lang="cs-CZ" dirty="0">
                <a:solidFill>
                  <a:srgbClr val="002072"/>
                </a:solidFill>
              </a:rPr>
              <a:t>mladší 15 </a:t>
            </a:r>
            <a:r>
              <a:rPr lang="cs-CZ" dirty="0">
                <a:solidFill>
                  <a:srgbClr val="002072"/>
                </a:solidFill>
              </a:rPr>
              <a:t>let                                                 Dítě </a:t>
            </a:r>
            <a:r>
              <a:rPr lang="cs-CZ" dirty="0">
                <a:solidFill>
                  <a:srgbClr val="002072"/>
                </a:solidFill>
              </a:rPr>
              <a:t>mladší 15 let</a:t>
            </a:r>
          </a:p>
          <a:p>
            <a:pPr eaLnBrk="1" fontAlgn="auto" hangingPunct="1">
              <a:defRPr/>
            </a:pPr>
            <a:r>
              <a:rPr lang="cs-CZ" sz="1200" dirty="0">
                <a:solidFill>
                  <a:srgbClr val="66BC29"/>
                </a:solidFill>
              </a:rPr>
              <a:t>-  </a:t>
            </a:r>
            <a:r>
              <a:rPr lang="cs-CZ" sz="1400" dirty="0">
                <a:solidFill>
                  <a:schemeClr val="bg1"/>
                </a:solidFill>
              </a:rPr>
              <a:t>lze </a:t>
            </a:r>
            <a:r>
              <a:rPr lang="cs-CZ" sz="1400" dirty="0">
                <a:solidFill>
                  <a:schemeClr val="bg1"/>
                </a:solidFill>
              </a:rPr>
              <a:t>uložit opatření na návrh SZ 			</a:t>
            </a:r>
            <a:r>
              <a:rPr lang="cs-CZ" sz="1400" dirty="0">
                <a:solidFill>
                  <a:schemeClr val="bg1"/>
                </a:solidFill>
              </a:rPr>
              <a:t>- </a:t>
            </a:r>
            <a:r>
              <a:rPr lang="cs-CZ" sz="1400" dirty="0">
                <a:solidFill>
                  <a:schemeClr val="bg1"/>
                </a:solidFill>
              </a:rPr>
              <a:t>není trestně odpovědné  (ODLOŽENÍ VĚCI)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   (</a:t>
            </a:r>
            <a:r>
              <a:rPr lang="cs-CZ" sz="1400" dirty="0">
                <a:solidFill>
                  <a:schemeClr val="bg1"/>
                </a:solidFill>
              </a:rPr>
              <a:t>nebylo – </a:t>
            </a:r>
            <a:r>
              <a:rPr lang="cs-CZ" sz="1400" dirty="0" err="1">
                <a:solidFill>
                  <a:schemeClr val="bg1"/>
                </a:solidFill>
              </a:rPr>
              <a:t>li</a:t>
            </a:r>
            <a:r>
              <a:rPr lang="cs-CZ" sz="1400" dirty="0">
                <a:solidFill>
                  <a:schemeClr val="bg1"/>
                </a:solidFill>
              </a:rPr>
              <a:t> řízení zahájeno na návrh SZ 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    může </a:t>
            </a:r>
            <a:r>
              <a:rPr lang="cs-CZ" sz="1400" dirty="0">
                <a:solidFill>
                  <a:schemeClr val="bg1"/>
                </a:solidFill>
              </a:rPr>
              <a:t>soud pro mládež zahájit i bez návrhu)</a:t>
            </a:r>
          </a:p>
          <a:p>
            <a:pPr eaLnBrk="1" fontAlgn="auto" hangingPunct="1">
              <a:defRPr/>
            </a:pPr>
            <a:endParaRPr lang="cs-CZ" sz="1400" u="sng" dirty="0">
              <a:solidFill>
                <a:schemeClr val="bg1"/>
              </a:solidFill>
            </a:endParaRPr>
          </a:p>
          <a:p>
            <a:pPr eaLnBrk="1" fontAlgn="auto" hangingPunct="1">
              <a:defRPr/>
            </a:pPr>
            <a:r>
              <a:rPr lang="cs-CZ" sz="1400" u="sng" dirty="0">
                <a:solidFill>
                  <a:schemeClr val="bg1"/>
                </a:solidFill>
              </a:rPr>
              <a:t>Druhy </a:t>
            </a:r>
            <a:r>
              <a:rPr lang="cs-CZ" sz="1400" u="sng" dirty="0">
                <a:solidFill>
                  <a:schemeClr val="bg1"/>
                </a:solidFill>
              </a:rPr>
              <a:t>opatření: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a) Výchovná povinnost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b) Výchovné omezení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c) Napomenutí s výstrahou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d) Zařízení terapeutického, psychologického </a:t>
            </a:r>
          </a:p>
          <a:p>
            <a:pPr>
              <a:defRPr/>
            </a:pPr>
            <a:r>
              <a:rPr lang="cs-CZ" sz="1400" dirty="0">
                <a:solidFill>
                  <a:schemeClr val="bg1"/>
                </a:solidFill>
              </a:rPr>
              <a:t>		nebo jiného vhodného výchovného programu</a:t>
            </a:r>
          </a:p>
          <a:p>
            <a:pPr>
              <a:defRPr/>
            </a:pPr>
            <a:r>
              <a:rPr lang="cs-CZ" sz="1400" dirty="0">
                <a:solidFill>
                  <a:schemeClr val="bg1"/>
                </a:solidFill>
              </a:rPr>
              <a:t>		ve středisku výchovné péče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e) </a:t>
            </a:r>
            <a:r>
              <a:rPr lang="cs-CZ" sz="14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Dohled probačního úředníka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f) Ochranná výchova</a:t>
            </a:r>
          </a:p>
        </p:txBody>
      </p:sp>
      <p:sp>
        <p:nvSpPr>
          <p:cNvPr id="2" name="Ovál 1"/>
          <p:cNvSpPr/>
          <p:nvPr/>
        </p:nvSpPr>
        <p:spPr>
          <a:xfrm>
            <a:off x="367878" y="1340138"/>
            <a:ext cx="3887829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Trestný čin, provinění, čin jinak trestný</a:t>
            </a:r>
          </a:p>
        </p:txBody>
      </p:sp>
      <p:sp>
        <p:nvSpPr>
          <p:cNvPr id="5" name="Ovál 4"/>
          <p:cNvSpPr/>
          <p:nvPr/>
        </p:nvSpPr>
        <p:spPr>
          <a:xfrm>
            <a:off x="4722681" y="1340138"/>
            <a:ext cx="3889186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Přestupkové jednání – 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§ 49, § 50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</a:rPr>
              <a:t>z.č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. 200/1990 Sb</a:t>
            </a:r>
            <a:r>
              <a:rPr lang="cs-CZ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78777" y="908183"/>
            <a:ext cx="1152503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Soud pro mládež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991498" y="905303"/>
            <a:ext cx="1152502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Správní orgán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OČTŘ v případě zjištění</a:t>
            </a:r>
          </a:p>
        </p:txBody>
      </p:sp>
    </p:spTree>
    <p:extLst>
      <p:ext uri="{BB962C8B-B14F-4D97-AF65-F5344CB8AC3E}">
        <p14:creationId xmlns:p14="http://schemas.microsoft.com/office/powerpoint/2010/main" val="7523000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/>
        </p:nvSpPr>
        <p:spPr>
          <a:xfrm>
            <a:off x="539750" y="792218"/>
            <a:ext cx="8604250" cy="5285578"/>
          </a:xfrm>
          <a:custGeom>
            <a:avLst/>
            <a:gdLst>
              <a:gd name="connsiteX0" fmla="*/ 0 w 10062192"/>
              <a:gd name="connsiteY0" fmla="*/ 164267 h 985582"/>
              <a:gd name="connsiteX1" fmla="*/ 164267 w 10062192"/>
              <a:gd name="connsiteY1" fmla="*/ 0 h 985582"/>
              <a:gd name="connsiteX2" fmla="*/ 9897925 w 10062192"/>
              <a:gd name="connsiteY2" fmla="*/ 0 h 985582"/>
              <a:gd name="connsiteX3" fmla="*/ 10062192 w 10062192"/>
              <a:gd name="connsiteY3" fmla="*/ 164267 h 985582"/>
              <a:gd name="connsiteX4" fmla="*/ 10062192 w 10062192"/>
              <a:gd name="connsiteY4" fmla="*/ 821315 h 985582"/>
              <a:gd name="connsiteX5" fmla="*/ 9897925 w 10062192"/>
              <a:gd name="connsiteY5" fmla="*/ 985582 h 985582"/>
              <a:gd name="connsiteX6" fmla="*/ 164267 w 10062192"/>
              <a:gd name="connsiteY6" fmla="*/ 985582 h 985582"/>
              <a:gd name="connsiteX7" fmla="*/ 0 w 10062192"/>
              <a:gd name="connsiteY7" fmla="*/ 821315 h 985582"/>
              <a:gd name="connsiteX8" fmla="*/ 0 w 10062192"/>
              <a:gd name="connsiteY8" fmla="*/ 164267 h 98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985582">
                <a:moveTo>
                  <a:pt x="0" y="164267"/>
                </a:moveTo>
                <a:cubicBezTo>
                  <a:pt x="0" y="73545"/>
                  <a:pt x="73545" y="0"/>
                  <a:pt x="164267" y="0"/>
                </a:cubicBezTo>
                <a:lnTo>
                  <a:pt x="9897925" y="0"/>
                </a:lnTo>
                <a:cubicBezTo>
                  <a:pt x="9988647" y="0"/>
                  <a:pt x="10062192" y="73545"/>
                  <a:pt x="10062192" y="164267"/>
                </a:cubicBezTo>
                <a:lnTo>
                  <a:pt x="10062192" y="821315"/>
                </a:lnTo>
                <a:cubicBezTo>
                  <a:pt x="10062192" y="912037"/>
                  <a:pt x="9988647" y="985582"/>
                  <a:pt x="9897925" y="985582"/>
                </a:cubicBezTo>
                <a:lnTo>
                  <a:pt x="164267" y="985582"/>
                </a:lnTo>
                <a:cubicBezTo>
                  <a:pt x="73545" y="985582"/>
                  <a:pt x="0" y="912037"/>
                  <a:pt x="0" y="821315"/>
                </a:cubicBezTo>
                <a:lnTo>
                  <a:pt x="0" y="16426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2317" tIns="122317" rIns="122317" bIns="122317" numCol="1" spcCol="1113" anchor="ctr" anchorCtr="0">
            <a:noAutofit/>
          </a:bodyPr>
          <a:lstStyle/>
          <a:p>
            <a:pPr fontAlgn="auto">
              <a:defRPr/>
            </a:pPr>
            <a:r>
              <a:rPr lang="cs-CZ" dirty="0">
                <a:solidFill>
                  <a:srgbClr val="66BC29"/>
                </a:solidFill>
              </a:rPr>
              <a:t>C) Nejzávaznější formy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defRPr/>
            </a:pPr>
            <a:r>
              <a:rPr lang="cs-CZ" sz="1600" dirty="0">
                <a:solidFill>
                  <a:srgbClr val="66BC29"/>
                </a:solidFill>
              </a:rPr>
              <a:t>             </a:t>
            </a:r>
            <a:r>
              <a:rPr lang="cs-CZ" dirty="0">
                <a:solidFill>
                  <a:srgbClr val="002072"/>
                </a:solidFill>
              </a:rPr>
              <a:t>Mladiství 15 - 18 let:                                          Mladiství 15 - 18 let:</a:t>
            </a:r>
            <a:endParaRPr lang="cs-CZ" dirty="0">
              <a:solidFill>
                <a:srgbClr val="002072"/>
              </a:solidFill>
            </a:endParaRP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vyšetřování </a:t>
            </a:r>
            <a:r>
              <a:rPr lang="cs-CZ" sz="1400" dirty="0">
                <a:solidFill>
                  <a:schemeClr val="bg1"/>
                </a:solidFill>
              </a:rPr>
              <a:t>provádí proškolené osoby		  </a:t>
            </a:r>
            <a:r>
              <a:rPr lang="cs-CZ" sz="1400" dirty="0">
                <a:solidFill>
                  <a:schemeClr val="bg1"/>
                </a:solidFill>
              </a:rPr>
              <a:t>dle </a:t>
            </a:r>
            <a:r>
              <a:rPr lang="cs-CZ" sz="1400" dirty="0">
                <a:solidFill>
                  <a:schemeClr val="bg1"/>
                </a:solidFill>
              </a:rPr>
              <a:t>§ 11 odst. </a:t>
            </a:r>
            <a:r>
              <a:rPr lang="cs-CZ" sz="1400" dirty="0" err="1">
                <a:solidFill>
                  <a:schemeClr val="bg1"/>
                </a:solidFill>
              </a:rPr>
              <a:t>z.č</a:t>
            </a:r>
            <a:r>
              <a:rPr lang="cs-CZ" sz="1400" dirty="0">
                <a:solidFill>
                  <a:schemeClr val="bg1"/>
                </a:solidFill>
              </a:rPr>
              <a:t>. 200/ 1990 Sb. 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s mládeží ve spolupráci s OSPOD a Probační	              </a:t>
            </a:r>
            <a:r>
              <a:rPr lang="cs-CZ" sz="1400" dirty="0">
                <a:solidFill>
                  <a:schemeClr val="bg1"/>
                </a:solidFill>
              </a:rPr>
              <a:t>    </a:t>
            </a:r>
            <a:r>
              <a:rPr lang="cs-CZ" sz="1400" dirty="0">
                <a:solidFill>
                  <a:schemeClr val="bg1"/>
                </a:solidFill>
              </a:rPr>
              <a:t>Sankce – napomenutí, pokuta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a mediační službou			                         </a:t>
            </a:r>
            <a:r>
              <a:rPr lang="cs-CZ" sz="1400" dirty="0">
                <a:solidFill>
                  <a:schemeClr val="bg1"/>
                </a:solidFill>
              </a:rPr>
              <a:t>          zákaz </a:t>
            </a:r>
            <a:r>
              <a:rPr lang="cs-CZ" sz="1400" dirty="0">
                <a:solidFill>
                  <a:schemeClr val="bg1"/>
                </a:solidFill>
              </a:rPr>
              <a:t>činnosti, propadnutí věci</a:t>
            </a:r>
          </a:p>
          <a:p>
            <a:pPr eaLnBrk="1" fontAlgn="auto" hangingPunct="1">
              <a:defRPr/>
            </a:pPr>
            <a:endParaRPr lang="cs-CZ" sz="1400" u="sng" dirty="0">
              <a:solidFill>
                <a:schemeClr val="bg1"/>
              </a:solidFill>
            </a:endParaRPr>
          </a:p>
          <a:p>
            <a:pPr eaLnBrk="1" fontAlgn="auto" hangingPunct="1">
              <a:defRPr/>
            </a:pPr>
            <a:r>
              <a:rPr lang="cs-CZ" sz="1400" u="sng" dirty="0">
                <a:solidFill>
                  <a:schemeClr val="bg1"/>
                </a:solidFill>
              </a:rPr>
              <a:t>Druhy </a:t>
            </a:r>
            <a:r>
              <a:rPr lang="cs-CZ" sz="1400" u="sng" dirty="0">
                <a:solidFill>
                  <a:schemeClr val="bg1"/>
                </a:solidFill>
              </a:rPr>
              <a:t>opatření: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a) Výchovná </a:t>
            </a:r>
            <a:r>
              <a:rPr lang="cs-CZ" sz="1400" dirty="0">
                <a:solidFill>
                  <a:schemeClr val="bg1"/>
                </a:solidFill>
              </a:rPr>
              <a:t>opatření – dohled probačního úředníka, probační program, výchovné povinnosti,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                                        </a:t>
            </a:r>
            <a:r>
              <a:rPr lang="cs-CZ" sz="1400" dirty="0">
                <a:solidFill>
                  <a:schemeClr val="bg1"/>
                </a:solidFill>
              </a:rPr>
              <a:t>výchovné </a:t>
            </a:r>
            <a:r>
              <a:rPr lang="cs-CZ" sz="1400" dirty="0">
                <a:solidFill>
                  <a:schemeClr val="bg1"/>
                </a:solidFill>
              </a:rPr>
              <a:t>omezení, napomenutí s výstrahou</a:t>
            </a:r>
          </a:p>
          <a:p>
            <a:pPr marL="368803" indent="-300552">
              <a:buAutoNum type="alphaLcParenR" startAt="2"/>
              <a:defRPr/>
            </a:pPr>
            <a:r>
              <a:rPr lang="cs-CZ" sz="1400" dirty="0">
                <a:solidFill>
                  <a:schemeClr val="bg1"/>
                </a:solidFill>
              </a:rPr>
              <a:t>Ochranné </a:t>
            </a:r>
            <a:r>
              <a:rPr lang="cs-CZ" sz="1400" dirty="0">
                <a:solidFill>
                  <a:schemeClr val="bg1"/>
                </a:solidFill>
              </a:rPr>
              <a:t>opatření – ochranné léčení, zabezpečovací detence, zabrání věci nebo jiné majetkové </a:t>
            </a:r>
            <a:endParaRPr lang="cs-CZ" sz="1400" dirty="0">
              <a:solidFill>
                <a:schemeClr val="bg1"/>
              </a:solidFill>
            </a:endParaRP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</a:rPr>
              <a:t>                                         hodnoty </a:t>
            </a:r>
            <a:r>
              <a:rPr lang="cs-CZ" sz="1400" dirty="0">
                <a:solidFill>
                  <a:schemeClr val="bg1"/>
                </a:solidFill>
              </a:rPr>
              <a:t>a ochranná výchova)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c) Trestní opatření – obecně prospěšné práce, peněžité opatření, peněžité opatření s podmíněným odkladem výkonu, propadnutí věci nebo jiné majetkové hodnoty, zákaz činnosti, vyhoštění, domácí vězení, zákaz vstupu na sportovní, kulturní a jiné společenské akce, odnětí svobody podmíněně odložené na zkušební dobu  („podmíněné odsouzení“), odnětí svobody podmíněně odložené na zkušební dobu s dohledem, odnětí svobody nepodmíněně</a:t>
            </a:r>
          </a:p>
        </p:txBody>
      </p:sp>
      <p:sp>
        <p:nvSpPr>
          <p:cNvPr id="2" name="Ovál 1"/>
          <p:cNvSpPr/>
          <p:nvPr/>
        </p:nvSpPr>
        <p:spPr>
          <a:xfrm>
            <a:off x="367878" y="1340138"/>
            <a:ext cx="3887829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Trestný čin, provinění, čin jinak trestný</a:t>
            </a:r>
          </a:p>
        </p:txBody>
      </p:sp>
      <p:sp>
        <p:nvSpPr>
          <p:cNvPr id="5" name="Ovál 4"/>
          <p:cNvSpPr/>
          <p:nvPr/>
        </p:nvSpPr>
        <p:spPr>
          <a:xfrm>
            <a:off x="4722681" y="1340138"/>
            <a:ext cx="3889186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Přestupkové jednání – 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§ 49, § 50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</a:rPr>
              <a:t>z.č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. 200/1990 Sb</a:t>
            </a:r>
            <a:r>
              <a:rPr lang="cs-CZ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78777" y="908183"/>
            <a:ext cx="1152503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Soud pro mládež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991498" y="905303"/>
            <a:ext cx="1152502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Správní orgán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OČTŘ v případě zjištění</a:t>
            </a:r>
          </a:p>
        </p:txBody>
      </p:sp>
    </p:spTree>
    <p:extLst>
      <p:ext uri="{BB962C8B-B14F-4D97-AF65-F5344CB8AC3E}">
        <p14:creationId xmlns:p14="http://schemas.microsoft.com/office/powerpoint/2010/main" val="31614136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723559" y="1344863"/>
            <a:ext cx="6383651" cy="4995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rgbClr val="002072"/>
                </a:solidFill>
              </a:rPr>
              <a:t>   Škola nebo školské zařízení jsou:	</a:t>
            </a: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19462" name="Šipka dolů 1"/>
          <p:cNvSpPr>
            <a:spLocks noChangeArrowheads="1"/>
          </p:cNvSpPr>
          <p:nvPr/>
        </p:nvSpPr>
        <p:spPr bwMode="auto">
          <a:xfrm>
            <a:off x="1434859" y="272132"/>
            <a:ext cx="1225806" cy="10395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72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0147" tIns="40074" rIns="80147" bIns="40074"/>
          <a:lstStyle/>
          <a:p>
            <a:pPr marL="326990" indent="-326990" defTabSz="872436"/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Povinnosti školy v případě zjištění</a:t>
            </a:r>
          </a:p>
        </p:txBody>
      </p:sp>
      <p:sp>
        <p:nvSpPr>
          <p:cNvPr id="8" name="Volný tvar 7"/>
          <p:cNvSpPr/>
          <p:nvPr/>
        </p:nvSpPr>
        <p:spPr>
          <a:xfrm>
            <a:off x="804025" y="1943410"/>
            <a:ext cx="7773642" cy="1931095"/>
          </a:xfrm>
          <a:custGeom>
            <a:avLst/>
            <a:gdLst>
              <a:gd name="connsiteX0" fmla="*/ 0 w 9090842"/>
              <a:gd name="connsiteY0" fmla="*/ 300306 h 1801800"/>
              <a:gd name="connsiteX1" fmla="*/ 300306 w 9090842"/>
              <a:gd name="connsiteY1" fmla="*/ 0 h 1801800"/>
              <a:gd name="connsiteX2" fmla="*/ 8790536 w 9090842"/>
              <a:gd name="connsiteY2" fmla="*/ 0 h 1801800"/>
              <a:gd name="connsiteX3" fmla="*/ 9090842 w 9090842"/>
              <a:gd name="connsiteY3" fmla="*/ 300306 h 1801800"/>
              <a:gd name="connsiteX4" fmla="*/ 9090842 w 9090842"/>
              <a:gd name="connsiteY4" fmla="*/ 1501494 h 1801800"/>
              <a:gd name="connsiteX5" fmla="*/ 8790536 w 9090842"/>
              <a:gd name="connsiteY5" fmla="*/ 1801800 h 1801800"/>
              <a:gd name="connsiteX6" fmla="*/ 300306 w 9090842"/>
              <a:gd name="connsiteY6" fmla="*/ 1801800 h 1801800"/>
              <a:gd name="connsiteX7" fmla="*/ 0 w 9090842"/>
              <a:gd name="connsiteY7" fmla="*/ 1501494 h 1801800"/>
              <a:gd name="connsiteX8" fmla="*/ 0 w 9090842"/>
              <a:gd name="connsiteY8" fmla="*/ 300306 h 18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0842" h="1801800">
                <a:moveTo>
                  <a:pt x="0" y="300306"/>
                </a:moveTo>
                <a:cubicBezTo>
                  <a:pt x="0" y="134452"/>
                  <a:pt x="134452" y="0"/>
                  <a:pt x="300306" y="0"/>
                </a:cubicBezTo>
                <a:lnTo>
                  <a:pt x="8790536" y="0"/>
                </a:lnTo>
                <a:cubicBezTo>
                  <a:pt x="8956390" y="0"/>
                  <a:pt x="9090842" y="134452"/>
                  <a:pt x="9090842" y="300306"/>
                </a:cubicBezTo>
                <a:lnTo>
                  <a:pt x="9090842" y="1501494"/>
                </a:lnTo>
                <a:cubicBezTo>
                  <a:pt x="9090842" y="1667348"/>
                  <a:pt x="8956390" y="1801800"/>
                  <a:pt x="8790536" y="1801800"/>
                </a:cubicBezTo>
                <a:lnTo>
                  <a:pt x="300306" y="1801800"/>
                </a:lnTo>
                <a:cubicBezTo>
                  <a:pt x="134452" y="1801800"/>
                  <a:pt x="0" y="1667348"/>
                  <a:pt x="0" y="1501494"/>
                </a:cubicBezTo>
                <a:lnTo>
                  <a:pt x="0" y="3003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3847" tIns="123847" rIns="123847" bIns="123847" numCol="1" spcCol="1113" anchor="ctr" anchorCtr="0">
            <a:noAutofit/>
          </a:bodyPr>
          <a:lstStyle/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600" u="sng" dirty="0">
                <a:solidFill>
                  <a:schemeClr val="bg1"/>
                </a:solidFill>
              </a:rPr>
              <a:t>Povinní vyrozumět OSPOD v těchto případech: </a:t>
            </a:r>
          </a:p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chemeClr val="bg1"/>
                </a:solidFill>
              </a:rPr>
              <a:t>A) Při podezření ze spáchání provinění či trestného činu, nebo děti které vedou zahálčivý nebo nemravný život, zejména v tom, že zanedbávají povinnou školní docházku, nebo opakovaně páchají přestupky nebo jinak ohrožují občanské soužití  </a:t>
            </a:r>
          </a:p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chemeClr val="bg1"/>
                </a:solidFill>
              </a:rPr>
              <a:t>B) Na dětech, na kterých byl spáchán trestný čin či provinění (i podezření) – ohrožující život a zdraví, lidská důstojnost, mravní vývoj nebo jmění </a:t>
            </a:r>
          </a:p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chemeClr val="bg1"/>
                </a:solidFill>
              </a:rPr>
              <a:t>C) Děti které jsou ohrožovány násilím mezi dalšími fyzickými osobami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04025" y="4196279"/>
            <a:ext cx="7773642" cy="637283"/>
          </a:xfrm>
          <a:custGeom>
            <a:avLst/>
            <a:gdLst>
              <a:gd name="connsiteX0" fmla="*/ 0 w 9090842"/>
              <a:gd name="connsiteY0" fmla="*/ 300306 h 1801800"/>
              <a:gd name="connsiteX1" fmla="*/ 300306 w 9090842"/>
              <a:gd name="connsiteY1" fmla="*/ 0 h 1801800"/>
              <a:gd name="connsiteX2" fmla="*/ 8790536 w 9090842"/>
              <a:gd name="connsiteY2" fmla="*/ 0 h 1801800"/>
              <a:gd name="connsiteX3" fmla="*/ 9090842 w 9090842"/>
              <a:gd name="connsiteY3" fmla="*/ 300306 h 1801800"/>
              <a:gd name="connsiteX4" fmla="*/ 9090842 w 9090842"/>
              <a:gd name="connsiteY4" fmla="*/ 1501494 h 1801800"/>
              <a:gd name="connsiteX5" fmla="*/ 8790536 w 9090842"/>
              <a:gd name="connsiteY5" fmla="*/ 1801800 h 1801800"/>
              <a:gd name="connsiteX6" fmla="*/ 300306 w 9090842"/>
              <a:gd name="connsiteY6" fmla="*/ 1801800 h 1801800"/>
              <a:gd name="connsiteX7" fmla="*/ 0 w 9090842"/>
              <a:gd name="connsiteY7" fmla="*/ 1501494 h 1801800"/>
              <a:gd name="connsiteX8" fmla="*/ 0 w 9090842"/>
              <a:gd name="connsiteY8" fmla="*/ 300306 h 18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0842" h="1801800">
                <a:moveTo>
                  <a:pt x="0" y="300306"/>
                </a:moveTo>
                <a:cubicBezTo>
                  <a:pt x="0" y="134452"/>
                  <a:pt x="134452" y="0"/>
                  <a:pt x="300306" y="0"/>
                </a:cubicBezTo>
                <a:lnTo>
                  <a:pt x="8790536" y="0"/>
                </a:lnTo>
                <a:cubicBezTo>
                  <a:pt x="8956390" y="0"/>
                  <a:pt x="9090842" y="134452"/>
                  <a:pt x="9090842" y="300306"/>
                </a:cubicBezTo>
                <a:lnTo>
                  <a:pt x="9090842" y="1501494"/>
                </a:lnTo>
                <a:cubicBezTo>
                  <a:pt x="9090842" y="1667348"/>
                  <a:pt x="8956390" y="1801800"/>
                  <a:pt x="8790536" y="1801800"/>
                </a:cubicBezTo>
                <a:lnTo>
                  <a:pt x="300306" y="1801800"/>
                </a:lnTo>
                <a:cubicBezTo>
                  <a:pt x="134452" y="1801800"/>
                  <a:pt x="0" y="1667348"/>
                  <a:pt x="0" y="1501494"/>
                </a:cubicBezTo>
                <a:lnTo>
                  <a:pt x="0" y="3003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3847" tIns="123847" rIns="123847" bIns="123847" numCol="1" spcCol="1113" anchor="ctr" anchorCtr="0">
            <a:noAutofit/>
          </a:bodyPr>
          <a:lstStyle/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rgbClr val="FF0000"/>
                </a:solidFill>
              </a:rPr>
              <a:t>PŘI NEOZNÁMENÍ – správní delikt pokuta 50.000,-Kč (FO,PO)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804025" y="4929295"/>
            <a:ext cx="7773642" cy="650135"/>
          </a:xfrm>
          <a:custGeom>
            <a:avLst/>
            <a:gdLst>
              <a:gd name="connsiteX0" fmla="*/ 0 w 9090842"/>
              <a:gd name="connsiteY0" fmla="*/ 300306 h 1801800"/>
              <a:gd name="connsiteX1" fmla="*/ 300306 w 9090842"/>
              <a:gd name="connsiteY1" fmla="*/ 0 h 1801800"/>
              <a:gd name="connsiteX2" fmla="*/ 8790536 w 9090842"/>
              <a:gd name="connsiteY2" fmla="*/ 0 h 1801800"/>
              <a:gd name="connsiteX3" fmla="*/ 9090842 w 9090842"/>
              <a:gd name="connsiteY3" fmla="*/ 300306 h 1801800"/>
              <a:gd name="connsiteX4" fmla="*/ 9090842 w 9090842"/>
              <a:gd name="connsiteY4" fmla="*/ 1501494 h 1801800"/>
              <a:gd name="connsiteX5" fmla="*/ 8790536 w 9090842"/>
              <a:gd name="connsiteY5" fmla="*/ 1801800 h 1801800"/>
              <a:gd name="connsiteX6" fmla="*/ 300306 w 9090842"/>
              <a:gd name="connsiteY6" fmla="*/ 1801800 h 1801800"/>
              <a:gd name="connsiteX7" fmla="*/ 0 w 9090842"/>
              <a:gd name="connsiteY7" fmla="*/ 1501494 h 1801800"/>
              <a:gd name="connsiteX8" fmla="*/ 0 w 9090842"/>
              <a:gd name="connsiteY8" fmla="*/ 300306 h 18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0842" h="1801800">
                <a:moveTo>
                  <a:pt x="0" y="300306"/>
                </a:moveTo>
                <a:cubicBezTo>
                  <a:pt x="0" y="134452"/>
                  <a:pt x="134452" y="0"/>
                  <a:pt x="300306" y="0"/>
                </a:cubicBezTo>
                <a:lnTo>
                  <a:pt x="8790536" y="0"/>
                </a:lnTo>
                <a:cubicBezTo>
                  <a:pt x="8956390" y="0"/>
                  <a:pt x="9090842" y="134452"/>
                  <a:pt x="9090842" y="300306"/>
                </a:cubicBezTo>
                <a:lnTo>
                  <a:pt x="9090842" y="1501494"/>
                </a:lnTo>
                <a:cubicBezTo>
                  <a:pt x="9090842" y="1667348"/>
                  <a:pt x="8956390" y="1801800"/>
                  <a:pt x="8790536" y="1801800"/>
                </a:cubicBezTo>
                <a:lnTo>
                  <a:pt x="300306" y="1801800"/>
                </a:lnTo>
                <a:cubicBezTo>
                  <a:pt x="134452" y="1801800"/>
                  <a:pt x="0" y="1667348"/>
                  <a:pt x="0" y="1501494"/>
                </a:cubicBezTo>
                <a:lnTo>
                  <a:pt x="0" y="3003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3847" tIns="123847" rIns="123847" bIns="123847" numCol="1" spcCol="1113" anchor="ctr" anchorCtr="0">
            <a:noAutofit/>
          </a:bodyPr>
          <a:lstStyle/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rgbClr val="FF0000"/>
                </a:solidFill>
              </a:rPr>
              <a:t>POZOR na trestný čin neoznámení trestného činu § 368 Sb. TZK („kdokoliv neoznámí“)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696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9462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84056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Právní kvalifikace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15099" y="916002"/>
            <a:ext cx="8694369" cy="34049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cs-CZ" dirty="0">
                <a:solidFill>
                  <a:srgbClr val="002072"/>
                </a:solidFill>
              </a:rPr>
              <a:t>Skutkové podstaty trestných činů jsou </a:t>
            </a:r>
            <a:r>
              <a:rPr lang="cs-CZ" dirty="0" smtClean="0">
                <a:solidFill>
                  <a:srgbClr val="002072"/>
                </a:solidFill>
              </a:rPr>
              <a:t>zařazeny:</a:t>
            </a:r>
          </a:p>
          <a:p>
            <a:endParaRPr lang="cs-CZ" dirty="0" smtClean="0">
              <a:solidFill>
                <a:srgbClr val="002072"/>
              </a:solidFill>
            </a:endParaRPr>
          </a:p>
          <a:p>
            <a:pPr algn="just"/>
            <a:r>
              <a:rPr lang="cs-CZ" dirty="0" smtClean="0">
                <a:solidFill>
                  <a:srgbClr val="00B050"/>
                </a:solidFill>
              </a:rPr>
              <a:t>v</a:t>
            </a:r>
            <a:r>
              <a:rPr lang="cs-CZ" dirty="0">
                <a:solidFill>
                  <a:srgbClr val="00B050"/>
                </a:solidFill>
              </a:rPr>
              <a:t> hlavě II Trestné činy proti svobodě a právům na ochranu osobnosti, soukromí a listovního </a:t>
            </a:r>
            <a:r>
              <a:rPr lang="cs-CZ" dirty="0" smtClean="0">
                <a:solidFill>
                  <a:srgbClr val="00B050"/>
                </a:solidFill>
              </a:rPr>
              <a:t>tajemství v</a:t>
            </a:r>
            <a:r>
              <a:rPr lang="cs-CZ" dirty="0">
                <a:solidFill>
                  <a:srgbClr val="00B050"/>
                </a:solidFill>
              </a:rPr>
              <a:t> odd</a:t>
            </a:r>
            <a:r>
              <a:rPr lang="cs-CZ" dirty="0" smtClean="0">
                <a:solidFill>
                  <a:srgbClr val="00B050"/>
                </a:solidFill>
              </a:rPr>
              <a:t>ílu </a:t>
            </a:r>
            <a:r>
              <a:rPr lang="cs-CZ" dirty="0">
                <a:solidFill>
                  <a:srgbClr val="00B050"/>
                </a:solidFill>
              </a:rPr>
              <a:t>1 Trestných činů proti svobodě, jedná se zejména o </a:t>
            </a:r>
            <a:r>
              <a:rPr lang="cs-CZ" dirty="0">
                <a:solidFill>
                  <a:srgbClr val="002072"/>
                </a:solidFill>
              </a:rPr>
              <a:t>trestný čin vydírání </a:t>
            </a:r>
            <a:r>
              <a:rPr lang="cs-CZ" dirty="0">
                <a:solidFill>
                  <a:srgbClr val="00B050"/>
                </a:solidFill>
              </a:rPr>
              <a:t>dle § 175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(např. pomocí mobilního telefonu pošle </a:t>
            </a:r>
            <a:r>
              <a:rPr lang="cs-CZ" dirty="0" err="1">
                <a:solidFill>
                  <a:srgbClr val="00B050"/>
                </a:solidFill>
              </a:rPr>
              <a:t>sms</a:t>
            </a:r>
            <a:r>
              <a:rPr lang="cs-CZ" dirty="0">
                <a:solidFill>
                  <a:srgbClr val="00B050"/>
                </a:solidFill>
              </a:rPr>
              <a:t>, že pokud nebude vyhověno jeho požadavkům bude použito </a:t>
            </a:r>
            <a:r>
              <a:rPr lang="cs-CZ" dirty="0" smtClean="0">
                <a:solidFill>
                  <a:srgbClr val="00B050"/>
                </a:solidFill>
              </a:rPr>
              <a:t>násilí</a:t>
            </a:r>
            <a:r>
              <a:rPr lang="cs-CZ" dirty="0">
                <a:solidFill>
                  <a:srgbClr val="00B050"/>
                </a:solidFill>
              </a:rPr>
              <a:t>.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cs-CZ" dirty="0">
                <a:solidFill>
                  <a:srgbClr val="00B050"/>
                </a:solidFill>
              </a:rPr>
              <a:t>D</a:t>
            </a:r>
            <a:r>
              <a:rPr lang="cs-CZ" dirty="0" smtClean="0">
                <a:solidFill>
                  <a:srgbClr val="00B050"/>
                </a:solidFill>
              </a:rPr>
              <a:t>alší </a:t>
            </a:r>
            <a:r>
              <a:rPr lang="cs-CZ" dirty="0">
                <a:solidFill>
                  <a:srgbClr val="00B050"/>
                </a:solidFill>
              </a:rPr>
              <a:t>protiprávní jednání jsou zakomponovány v oddílu 2 Trestné činy proti právům na ochranu osobnosti, soukromí a listovního tajemství, jedná se zejména o trestné činy dle § 180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Neoprávněné nakládání s osobními údaji</a:t>
            </a:r>
            <a:r>
              <a:rPr lang="cs-CZ" dirty="0">
                <a:solidFill>
                  <a:srgbClr val="00B050"/>
                </a:solidFill>
              </a:rPr>
              <a:t>, trestný čin dle § 181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Poškození cizích práv</a:t>
            </a:r>
            <a:r>
              <a:rPr lang="cs-CZ" dirty="0">
                <a:solidFill>
                  <a:srgbClr val="00B050"/>
                </a:solidFill>
              </a:rPr>
              <a:t>, trestný čin dle § 182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Porušení tajemství dopravovaných zpráv</a:t>
            </a:r>
            <a:r>
              <a:rPr lang="cs-CZ" dirty="0">
                <a:solidFill>
                  <a:srgbClr val="00B050"/>
                </a:solidFill>
              </a:rPr>
              <a:t>, § 183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Porušování tajemství listin a jiných dokumentů uchovávaných v soukromí</a:t>
            </a:r>
            <a:r>
              <a:rPr lang="cs-CZ" dirty="0">
                <a:solidFill>
                  <a:srgbClr val="00B050"/>
                </a:solidFill>
              </a:rPr>
              <a:t>, § 184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Pomluva</a:t>
            </a:r>
            <a:r>
              <a:rPr lang="cs-CZ" dirty="0">
                <a:solidFill>
                  <a:srgbClr val="00B050"/>
                </a:solidFill>
              </a:rPr>
              <a:t>. </a:t>
            </a:r>
            <a:endParaRPr lang="cs-CZ" dirty="0" smtClean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647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84056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Právní kvalifikace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15099" y="916001"/>
            <a:ext cx="8694369" cy="368191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Další možný útok ve formě skutkové podstaty trestného činu je uveden v hlavě III Trestné činy proti lidské důstojnosti v sexuální oblasti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  <a:p>
            <a:pPr algn="just"/>
            <a:r>
              <a:rPr lang="cs-CZ" dirty="0">
                <a:solidFill>
                  <a:srgbClr val="00B050"/>
                </a:solidFill>
              </a:rPr>
              <a:t>Jedná se zejména o trestné činy dle § 191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Šíření pornografie</a:t>
            </a:r>
            <a:r>
              <a:rPr lang="cs-CZ" dirty="0">
                <a:solidFill>
                  <a:srgbClr val="00B050"/>
                </a:solidFill>
              </a:rPr>
              <a:t>, trestného činu dle § 192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Výroba a jiné nakládání s dětskou pornografií </a:t>
            </a:r>
            <a:r>
              <a:rPr lang="cs-CZ" dirty="0">
                <a:solidFill>
                  <a:srgbClr val="00B050"/>
                </a:solidFill>
              </a:rPr>
              <a:t>a trestného činu dle § 193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Zneužití dítěte k výrobě pornografie</a:t>
            </a:r>
            <a:r>
              <a:rPr lang="cs-CZ" dirty="0">
                <a:solidFill>
                  <a:srgbClr val="00B050"/>
                </a:solidFill>
              </a:rPr>
              <a:t>. </a:t>
            </a:r>
            <a:r>
              <a:rPr lang="cs-CZ" dirty="0" smtClean="0">
                <a:solidFill>
                  <a:srgbClr val="00B050"/>
                </a:solidFill>
              </a:rPr>
              <a:t>Všechny </a:t>
            </a:r>
            <a:r>
              <a:rPr lang="cs-CZ" dirty="0">
                <a:solidFill>
                  <a:srgbClr val="00B050"/>
                </a:solidFill>
              </a:rPr>
              <a:t>tři tyto trestné činy mají společný objekt a to zájem společnosti na ochranu mravního vývoje dětí a ochraně před jejich sexuálním zneužíváním. </a:t>
            </a:r>
            <a:endParaRPr lang="cs-CZ" dirty="0" smtClean="0">
              <a:solidFill>
                <a:srgbClr val="00B050"/>
              </a:solidFill>
            </a:endParaRPr>
          </a:p>
          <a:p>
            <a:pPr algn="just"/>
            <a:r>
              <a:rPr lang="cs-CZ" dirty="0" smtClean="0">
                <a:solidFill>
                  <a:srgbClr val="00B050"/>
                </a:solidFill>
              </a:rPr>
              <a:t>Povahu </a:t>
            </a:r>
            <a:r>
              <a:rPr lang="cs-CZ" dirty="0">
                <a:solidFill>
                  <a:srgbClr val="00B050"/>
                </a:solidFill>
              </a:rPr>
              <a:t>kybernetických trestných činů mezi dětmi mohou mít i trestné činy uvedené v hlavě X Trestné činy proti pořádku ve věcech veřejných. Jedná se zejména o trestné činy uvedené v hlavě V Trestné činy narušující soužití lidí, trestný čin dle § 352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Násilí proti skupině obyvatelů a proti jednotlivci</a:t>
            </a:r>
            <a:r>
              <a:rPr lang="cs-CZ" dirty="0">
                <a:solidFill>
                  <a:srgbClr val="00B050"/>
                </a:solidFill>
              </a:rPr>
              <a:t>, dle § 356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Podněcování k nenávisti vůči skupině osob nebo k omezování jejich práv a </a:t>
            </a:r>
            <a:r>
              <a:rPr lang="cs-CZ" dirty="0" smtClean="0">
                <a:solidFill>
                  <a:srgbClr val="002072"/>
                </a:solidFill>
              </a:rPr>
              <a:t>svobod</a:t>
            </a:r>
            <a:r>
              <a:rPr lang="cs-CZ" dirty="0" smtClean="0">
                <a:solidFill>
                  <a:srgbClr val="66BC29"/>
                </a:solidFill>
              </a:rPr>
              <a:t>.</a:t>
            </a:r>
            <a:endParaRPr lang="cs-CZ" dirty="0">
              <a:solidFill>
                <a:srgbClr val="002072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74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84056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Právní kvalifikace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15099" y="916002"/>
            <a:ext cx="8694369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cs-CZ" dirty="0">
                <a:solidFill>
                  <a:srgbClr val="002072"/>
                </a:solidFill>
              </a:rPr>
              <a:t>Přestupkové jednání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77050"/>
              </p:ext>
            </p:extLst>
          </p:nvPr>
        </p:nvGraphicFramePr>
        <p:xfrm>
          <a:off x="268418" y="1633948"/>
          <a:ext cx="8650110" cy="404603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053973"/>
                <a:gridCol w="6596137"/>
              </a:tblGrid>
              <a:tr h="3985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§ 49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Přestupky proti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občanskému soužití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Přestupku se dopustí ten, </a:t>
                      </a: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kdo: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a) jinému ublíží na cti tím, že ho urazí nebo vydá v posměch,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jinému z nedbalosti ublíží na zdraví,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úmyslně naruší občanské soužití vyhrožováním újmou na zdraví, drobným ublížením na zdraví, nepravdivým obviněním z přestupku, schválnostmi nebo jiným hrubým jednáním,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omezuje nebo znemožňuje příslušníku národnostní menšiny výkon práv příslušníků národnostních menšin, nebo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) působí jinému újmu pro jeho příslušnost k národnostní menšině nebo pro jeho etnický původ, pro jeho rasu, barvu pleti, pohlaví, sexuální orientaci, jazyk, víru nebo náboženství, pro jeho politické nebo jiné smýšlení, členství nebo činnost v politických stranách nebo politických hnutích, odborových organizacích nebo jiných sdruženích, pro jeho sociální původ, majetek, rod, zdravotní stav anebo pro jeho stav manželský nebo </a:t>
                      </a:r>
                      <a:r>
                        <a:rPr lang="cs-CZ" sz="1500" dirty="0" smtClean="0">
                          <a:solidFill>
                            <a:schemeClr val="bg1"/>
                          </a:solidFill>
                          <a:effectLst/>
                        </a:rPr>
                        <a:t>rodinný´.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703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443471" y="1527247"/>
            <a:ext cx="3851198" cy="3443646"/>
          </a:xfrm>
          <a:noFill/>
          <a:ln>
            <a:noFill/>
          </a:ln>
          <a:extLst/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cs-CZ" sz="1400" dirty="0"/>
              <a:t>S možností zapojit se do výzkumného šetření bylo osloveno přes 4 000 škol (ZŠ a SŠ) z celého území ČR. Výzkumné šetření </a:t>
            </a:r>
            <a:r>
              <a:rPr lang="cs-CZ" sz="1400" dirty="0"/>
              <a:t>bylo provedeno anonymním dotazníkem.</a:t>
            </a:r>
          </a:p>
          <a:p>
            <a:pPr marL="0" indent="0">
              <a:defRPr/>
            </a:pPr>
            <a:r>
              <a:rPr lang="cs-CZ" sz="1400" dirty="0"/>
              <a:t>Maximální vzorek tvořili 12 533 respondenti. Největší zastoupení měli žáci </a:t>
            </a:r>
            <a:r>
              <a:rPr lang="cs-CZ" sz="1400" dirty="0"/>
              <a:t>z Olomouckého kraje (15,04 </a:t>
            </a:r>
            <a:r>
              <a:rPr lang="cs-CZ" sz="1400" dirty="0"/>
              <a:t>%), následováni </a:t>
            </a:r>
            <a:r>
              <a:rPr lang="cs-CZ" sz="1400" dirty="0"/>
              <a:t>žáky </a:t>
            </a:r>
            <a:r>
              <a:rPr lang="cs-CZ" sz="1400" dirty="0"/>
              <a:t>ze Středočeského (12,84 %) a Moravskoslezského (12,02 %) kraje. </a:t>
            </a:r>
            <a:r>
              <a:rPr lang="cs-CZ" sz="1400" dirty="0"/>
              <a:t>Naopak nejméně </a:t>
            </a:r>
            <a:r>
              <a:rPr lang="cs-CZ" sz="1400" dirty="0"/>
              <a:t>respondentů bylo z Prahy </a:t>
            </a:r>
            <a:r>
              <a:rPr lang="cs-CZ" sz="1400" dirty="0"/>
              <a:t>a</a:t>
            </a:r>
          </a:p>
          <a:p>
            <a:pPr marL="0" indent="0">
              <a:defRPr/>
            </a:pPr>
            <a:r>
              <a:rPr lang="cs-CZ" sz="1400" dirty="0"/>
              <a:t>Plzeňského </a:t>
            </a:r>
            <a:r>
              <a:rPr lang="cs-CZ" sz="1400" dirty="0"/>
              <a:t>kraje (shodně 1,19 </a:t>
            </a:r>
            <a:r>
              <a:rPr lang="cs-CZ" sz="1400" dirty="0"/>
              <a:t>%) – viz Graf.</a:t>
            </a:r>
            <a:endParaRPr lang="cs-CZ" sz="1400" dirty="0"/>
          </a:p>
          <a:p>
            <a:pPr marL="0" indent="0">
              <a:defRPr/>
            </a:pPr>
            <a:r>
              <a:rPr lang="cs-CZ" sz="1200" i="1" dirty="0"/>
              <a:t>   </a:t>
            </a:r>
            <a:endParaRPr lang="cs-CZ" sz="1200" i="1" dirty="0"/>
          </a:p>
        </p:txBody>
      </p:sp>
      <p:grpSp>
        <p:nvGrpSpPr>
          <p:cNvPr id="2" name="Skupina 1"/>
          <p:cNvGrpSpPr/>
          <p:nvPr/>
        </p:nvGrpSpPr>
        <p:grpSpPr>
          <a:xfrm>
            <a:off x="4473512" y="1375827"/>
            <a:ext cx="4483764" cy="3650016"/>
            <a:chOff x="4435475" y="1884363"/>
            <a:chExt cx="5243513" cy="4024312"/>
          </a:xfrm>
        </p:grpSpPr>
        <p:pic>
          <p:nvPicPr>
            <p:cNvPr id="21510" name="Obrázek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75" y="1884363"/>
              <a:ext cx="5243513" cy="216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Obrázek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75" y="3949700"/>
              <a:ext cx="5243513" cy="195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1514" name="Rectangle 5"/>
          <p:cNvSpPr>
            <a:spLocks noChangeArrowheads="1"/>
          </p:cNvSpPr>
          <p:nvPr/>
        </p:nvSpPr>
        <p:spPr bwMode="auto">
          <a:xfrm>
            <a:off x="0" y="5544434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endParaRPr lang="cs-CZ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119615" y="5025843"/>
            <a:ext cx="4997307" cy="83036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Staženo </a:t>
            </a:r>
            <a:endParaRPr lang="cs-CZ" sz="1100" kern="0" dirty="0" smtClean="0">
              <a:solidFill>
                <a:srgbClr val="25A939"/>
              </a:solidFill>
              <a:latin typeface="Arial"/>
            </a:endParaRPr>
          </a:p>
          <a:p>
            <a:pPr marL="300552"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z </a:t>
            </a:r>
            <a:r>
              <a:rPr lang="cs-CZ" sz="1100" kern="0" dirty="0">
                <a:solidFill>
                  <a:srgbClr val="25A939"/>
                </a:solidFill>
                <a:latin typeface="Arial"/>
              </a:rPr>
              <a:t>http://</a:t>
            </a:r>
            <a:r>
              <a:rPr lang="cs-CZ" sz="1100" kern="0" dirty="0">
                <a:solidFill>
                  <a:srgbClr val="25A939"/>
                </a:solidFill>
                <a:latin typeface="Arial"/>
              </a:rPr>
              <a:t>www.e-bezpeci.cz/index.php/component/docman/cat_view/27-vyzkumne-zpravy</a:t>
            </a:r>
            <a:endParaRPr lang="cs-CZ" sz="1100" kern="0" dirty="0">
              <a:solidFill>
                <a:srgbClr val="25A939"/>
              </a:solidFill>
              <a:latin typeface="Arial"/>
            </a:endParaRPr>
          </a:p>
          <a:p>
            <a:pPr defTabSz="160016">
              <a:lnSpc>
                <a:spcPct val="113000"/>
              </a:lnSpc>
              <a:spcBef>
                <a:spcPct val="0"/>
              </a:spcBef>
              <a:defRPr/>
            </a:pPr>
            <a:endParaRPr lang="cs-CZ" sz="1100" i="1" kern="0" dirty="0">
              <a:solidFill>
                <a:srgbClr val="25A939"/>
              </a:solidFill>
              <a:latin typeface="Arial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70063" y="779840"/>
            <a:ext cx="4948205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2100" dirty="0">
                <a:solidFill>
                  <a:srgbClr val="002072"/>
                </a:solidFill>
              </a:rPr>
              <a:t>Nebezpečí elektronické komunikace 2</a:t>
            </a:r>
            <a:endParaRPr lang="cs-CZ" sz="2100" dirty="0">
              <a:solidFill>
                <a:srgbClr val="002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231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16339" y="5262461"/>
            <a:ext cx="4915990" cy="93174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Staženo </a:t>
            </a:r>
            <a:endParaRPr lang="cs-CZ" sz="1100" kern="0" dirty="0" smtClean="0">
              <a:solidFill>
                <a:srgbClr val="25A939"/>
              </a:solidFill>
              <a:latin typeface="Arial"/>
            </a:endParaRPr>
          </a:p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z </a:t>
            </a:r>
            <a:r>
              <a:rPr lang="cs-CZ" sz="1100" kern="0" dirty="0">
                <a:solidFill>
                  <a:srgbClr val="25A939"/>
                </a:solidFill>
                <a:latin typeface="Arial"/>
              </a:rPr>
              <a:t>http://www.e-bezpeci.cz/index.php/component/docman/cat_view/27-vyzkumne-zpravy</a:t>
            </a:r>
          </a:p>
          <a:p>
            <a:endParaRPr lang="cs-CZ" dirty="0"/>
          </a:p>
        </p:txBody>
      </p:sp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548353" y="1529456"/>
            <a:ext cx="3472898" cy="2003372"/>
          </a:xfrm>
          <a:noFill/>
          <a:ln>
            <a:noFill/>
          </a:ln>
          <a:extLst/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cs-CZ" sz="1400" dirty="0"/>
              <a:t>Vzorek </a:t>
            </a:r>
            <a:r>
              <a:rPr lang="cs-CZ" sz="1400" dirty="0"/>
              <a:t>byl tvořen ze 49,17 % chlapci a 50,83 % dívkami. Věkově byl vzorek rozdělen do 2 </a:t>
            </a:r>
            <a:r>
              <a:rPr lang="cs-CZ" sz="1400" dirty="0"/>
              <a:t>věkových kategorií</a:t>
            </a:r>
            <a:r>
              <a:rPr lang="cs-CZ" sz="1400" dirty="0"/>
              <a:t>, které </a:t>
            </a:r>
            <a:endParaRPr lang="cs-CZ" sz="1400" dirty="0"/>
          </a:p>
          <a:p>
            <a:pPr marL="0" indent="0">
              <a:defRPr/>
            </a:pPr>
            <a:r>
              <a:rPr lang="cs-CZ" sz="1400" dirty="0"/>
              <a:t>odpovídají </a:t>
            </a:r>
            <a:r>
              <a:rPr lang="cs-CZ" sz="1400" dirty="0"/>
              <a:t>2. a 3. stupni škol. Nejvíce respondentů tvořili žáci ve věku 11-14 </a:t>
            </a:r>
            <a:r>
              <a:rPr lang="cs-CZ" sz="1400" dirty="0"/>
              <a:t>let (62,49 %) – viz graf. </a:t>
            </a: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endParaRPr lang="cs-CZ" sz="1800" i="1" dirty="0"/>
          </a:p>
          <a:p>
            <a:pPr marL="0" indent="0">
              <a:defRPr/>
            </a:pPr>
            <a:r>
              <a:rPr lang="cs-CZ" sz="1200" i="1" dirty="0"/>
              <a:t>  </a:t>
            </a:r>
            <a:endParaRPr lang="cs-CZ" sz="1200" i="1" dirty="0"/>
          </a:p>
          <a:p>
            <a:pPr marL="0" indent="0">
              <a:defRPr/>
            </a:pPr>
            <a:endParaRPr lang="cs-CZ" sz="1200" i="1" dirty="0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212814" y="1165511"/>
            <a:ext cx="4931186" cy="4096950"/>
            <a:chOff x="3671888" y="1510661"/>
            <a:chExt cx="5766748" cy="4517077"/>
          </a:xfrm>
        </p:grpSpPr>
        <p:pic>
          <p:nvPicPr>
            <p:cNvPr id="22537" name="Obrázek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011" y="1510661"/>
              <a:ext cx="5762625" cy="226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Obrázek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751263"/>
              <a:ext cx="575310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2540" name="Rectangle 4"/>
          <p:cNvSpPr>
            <a:spLocks noChangeArrowheads="1"/>
          </p:cNvSpPr>
          <p:nvPr/>
        </p:nvSpPr>
        <p:spPr bwMode="auto">
          <a:xfrm>
            <a:off x="0" y="2250646"/>
            <a:ext cx="193919" cy="25020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r>
              <a:rPr lang="cs-CZ" sz="11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cs-C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43683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školy v případě zjištění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837013" y="886813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1.  Zjištění všech skutečností související s útoky – </a:t>
            </a:r>
            <a:r>
              <a:rPr lang="cs-CZ" sz="1400" b="1" u="sng" dirty="0">
                <a:solidFill>
                  <a:schemeClr val="bg1"/>
                </a:solidFill>
              </a:rPr>
              <a:t>! Vyhledat všechny agresory útoku !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837013" y="1898572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rgbClr val="66BC29"/>
                </a:solidFill>
              </a:rPr>
              <a:t>2. </a:t>
            </a:r>
            <a:r>
              <a:rPr lang="cs-CZ" sz="1400" b="1" dirty="0">
                <a:solidFill>
                  <a:schemeClr val="bg1"/>
                </a:solidFill>
              </a:rPr>
              <a:t>Ochrana oběti – př. psycholog 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837013" y="2908999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rgbClr val="66BC29"/>
                </a:solidFill>
              </a:rPr>
              <a:t>3</a:t>
            </a:r>
            <a:r>
              <a:rPr lang="cs-CZ" sz="1400" b="1" dirty="0">
                <a:solidFill>
                  <a:schemeClr val="bg1"/>
                </a:solidFill>
              </a:rPr>
              <a:t>.  Zjistit příčinu narušení klima třídy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837013" y="3919426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rgbClr val="66BC29"/>
                </a:solidFill>
              </a:rPr>
              <a:t>4</a:t>
            </a:r>
            <a:r>
              <a:rPr lang="cs-CZ" sz="1400" b="1" dirty="0">
                <a:solidFill>
                  <a:schemeClr val="bg1"/>
                </a:solidFill>
              </a:rPr>
              <a:t>. Zajištění všech důkazů – obrázky (</a:t>
            </a:r>
            <a:r>
              <a:rPr lang="cs-CZ" sz="1400" b="1" dirty="0" err="1">
                <a:solidFill>
                  <a:schemeClr val="bg1"/>
                </a:solidFill>
              </a:rPr>
              <a:t>print</a:t>
            </a:r>
            <a:r>
              <a:rPr lang="cs-CZ" sz="1400" b="1" dirty="0">
                <a:solidFill>
                  <a:schemeClr val="bg1"/>
                </a:solidFill>
              </a:rPr>
              <a:t> </a:t>
            </a:r>
            <a:r>
              <a:rPr lang="cs-CZ" sz="1400" b="1" dirty="0" err="1">
                <a:solidFill>
                  <a:schemeClr val="bg1"/>
                </a:solidFill>
              </a:rPr>
              <a:t>screen</a:t>
            </a:r>
            <a:r>
              <a:rPr lang="cs-CZ" sz="1400" b="1" dirty="0">
                <a:solidFill>
                  <a:schemeClr val="bg1"/>
                </a:solidFill>
              </a:rPr>
              <a:t>),  texty, maily, rozhovor mezi účastníky, motiv... NIC NEZAMLČET!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837013" y="4929854"/>
            <a:ext cx="7639706" cy="1000224"/>
          </a:xfrm>
          <a:custGeom>
            <a:avLst/>
            <a:gdLst>
              <a:gd name="connsiteX0" fmla="*/ 0 w 8934212"/>
              <a:gd name="connsiteY0" fmla="*/ 183803 h 1102793"/>
              <a:gd name="connsiteX1" fmla="*/ 183803 w 8934212"/>
              <a:gd name="connsiteY1" fmla="*/ 0 h 1102793"/>
              <a:gd name="connsiteX2" fmla="*/ 8750409 w 8934212"/>
              <a:gd name="connsiteY2" fmla="*/ 0 h 1102793"/>
              <a:gd name="connsiteX3" fmla="*/ 8934212 w 8934212"/>
              <a:gd name="connsiteY3" fmla="*/ 183803 h 1102793"/>
              <a:gd name="connsiteX4" fmla="*/ 8934212 w 8934212"/>
              <a:gd name="connsiteY4" fmla="*/ 918990 h 1102793"/>
              <a:gd name="connsiteX5" fmla="*/ 8750409 w 8934212"/>
              <a:gd name="connsiteY5" fmla="*/ 1102793 h 1102793"/>
              <a:gd name="connsiteX6" fmla="*/ 183803 w 8934212"/>
              <a:gd name="connsiteY6" fmla="*/ 1102793 h 1102793"/>
              <a:gd name="connsiteX7" fmla="*/ 0 w 8934212"/>
              <a:gd name="connsiteY7" fmla="*/ 918990 h 1102793"/>
              <a:gd name="connsiteX8" fmla="*/ 0 w 8934212"/>
              <a:gd name="connsiteY8" fmla="*/ 183803 h 11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1102793">
                <a:moveTo>
                  <a:pt x="0" y="183803"/>
                </a:moveTo>
                <a:cubicBezTo>
                  <a:pt x="0" y="82291"/>
                  <a:pt x="82291" y="0"/>
                  <a:pt x="183803" y="0"/>
                </a:cubicBezTo>
                <a:lnTo>
                  <a:pt x="8750409" y="0"/>
                </a:lnTo>
                <a:cubicBezTo>
                  <a:pt x="8851921" y="0"/>
                  <a:pt x="8934212" y="82291"/>
                  <a:pt x="8934212" y="183803"/>
                </a:cubicBezTo>
                <a:lnTo>
                  <a:pt x="8934212" y="918990"/>
                </a:lnTo>
                <a:cubicBezTo>
                  <a:pt x="8934212" y="1020502"/>
                  <a:pt x="8851921" y="1102793"/>
                  <a:pt x="8750409" y="1102793"/>
                </a:cubicBezTo>
                <a:lnTo>
                  <a:pt x="183803" y="1102793"/>
                </a:lnTo>
                <a:cubicBezTo>
                  <a:pt x="82291" y="1102793"/>
                  <a:pt x="0" y="1020502"/>
                  <a:pt x="0" y="918990"/>
                </a:cubicBezTo>
                <a:lnTo>
                  <a:pt x="0" y="1838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00617" tIns="100617" rIns="100617" bIns="100617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rgbClr val="66BC29"/>
                </a:solidFill>
              </a:rPr>
              <a:t>5</a:t>
            </a:r>
            <a:r>
              <a:rPr lang="cs-CZ" sz="1400" b="1" dirty="0">
                <a:solidFill>
                  <a:schemeClr val="bg1"/>
                </a:solidFill>
              </a:rPr>
              <a:t>. Spolupráce a podpora pracovníků st. správy – PČR, OSPOD, SZ psycholog, </a:t>
            </a:r>
            <a:r>
              <a:rPr lang="cs-CZ" sz="1400" b="1" dirty="0" err="1">
                <a:solidFill>
                  <a:schemeClr val="bg1"/>
                </a:solidFill>
              </a:rPr>
              <a:t>spec</a:t>
            </a:r>
            <a:r>
              <a:rPr lang="cs-CZ" sz="1400" b="1" dirty="0">
                <a:solidFill>
                  <a:schemeClr val="bg1"/>
                </a:solidFill>
              </a:rPr>
              <a:t>.  pedagog, soud, probační a mediační služba, krajský úřad (městský) úřad</a:t>
            </a:r>
          </a:p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i="1" dirty="0">
                <a:solidFill>
                  <a:schemeClr val="bg1"/>
                </a:solidFill>
              </a:rPr>
              <a:t>§ 61 </a:t>
            </a:r>
            <a:r>
              <a:rPr lang="cs-CZ" sz="1400" b="1" i="1" dirty="0" err="1">
                <a:solidFill>
                  <a:schemeClr val="bg1"/>
                </a:solidFill>
              </a:rPr>
              <a:t>z.č</a:t>
            </a:r>
            <a:r>
              <a:rPr lang="cs-CZ" sz="1400" b="1" i="1" dirty="0">
                <a:solidFill>
                  <a:schemeClr val="bg1"/>
                </a:solidFill>
              </a:rPr>
              <a:t>. 273/2008 Sb. „ Policie ČR je oprávněna požadovat potřebné vysvětlení od osoby, která může přispět k objasnění skutečností důležitých pro odhalení trestného činu či přestupku a jeho pachatele“. O podání vysvětlení sepíše policejní orgán úřední záznam</a:t>
            </a:r>
            <a:r>
              <a:rPr lang="cs-CZ" sz="1100" b="1" i="1" dirty="0">
                <a:solidFill>
                  <a:schemeClr val="bg1"/>
                </a:solidFill>
              </a:rPr>
              <a:t>. 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5" name="Ohnutá šipka 4"/>
          <p:cNvSpPr/>
          <p:nvPr/>
        </p:nvSpPr>
        <p:spPr>
          <a:xfrm>
            <a:off x="469183" y="2423889"/>
            <a:ext cx="504983" cy="1970444"/>
          </a:xfrm>
          <a:prstGeom prst="bentArrow">
            <a:avLst/>
          </a:prstGeom>
          <a:solidFill>
            <a:srgbClr val="002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545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599126" y="1374004"/>
            <a:ext cx="3789766" cy="3371627"/>
          </a:xfrm>
          <a:noFill/>
          <a:ln>
            <a:noFill/>
          </a:ln>
          <a:extLst/>
        </p:spPr>
        <p:txBody>
          <a:bodyPr>
            <a:normAutofit/>
          </a:bodyPr>
          <a:lstStyle/>
          <a:p>
            <a:pPr marL="0">
              <a:defRPr/>
            </a:pPr>
            <a:r>
              <a:rPr lang="cs-CZ" sz="1400" dirty="0"/>
              <a:t>Z </a:t>
            </a:r>
            <a:r>
              <a:rPr lang="cs-CZ" sz="1400" dirty="0"/>
              <a:t>výzkumného šetření vyplynulo, že </a:t>
            </a:r>
            <a:r>
              <a:rPr lang="cs-CZ" sz="1400" dirty="0">
                <a:solidFill>
                  <a:srgbClr val="002072"/>
                </a:solidFill>
              </a:rPr>
              <a:t>více než polovina dětí </a:t>
            </a:r>
            <a:r>
              <a:rPr lang="cs-CZ" sz="1400" dirty="0"/>
              <a:t>(59,38 %) se </a:t>
            </a:r>
            <a:r>
              <a:rPr lang="cs-CZ" sz="1400" dirty="0">
                <a:solidFill>
                  <a:srgbClr val="002072"/>
                </a:solidFill>
              </a:rPr>
              <a:t>setkala s </a:t>
            </a:r>
            <a:r>
              <a:rPr lang="cs-CZ" sz="1400" dirty="0" err="1">
                <a:solidFill>
                  <a:srgbClr val="002072"/>
                </a:solidFill>
              </a:rPr>
              <a:t>kyberšikanou</a:t>
            </a:r>
            <a:r>
              <a:rPr lang="cs-CZ" sz="1400" dirty="0">
                <a:solidFill>
                  <a:srgbClr val="002072"/>
                </a:solidFill>
              </a:rPr>
              <a:t> v </a:t>
            </a:r>
            <a:r>
              <a:rPr lang="cs-CZ" sz="1400" dirty="0">
                <a:solidFill>
                  <a:srgbClr val="002072"/>
                </a:solidFill>
              </a:rPr>
              <a:t>pozici oběti</a:t>
            </a:r>
            <a:r>
              <a:rPr lang="cs-CZ" sz="1400" dirty="0"/>
              <a:t>. </a:t>
            </a:r>
            <a:r>
              <a:rPr lang="cs-CZ" sz="1400" dirty="0"/>
              <a:t>Sledované </a:t>
            </a:r>
            <a:r>
              <a:rPr lang="cs-CZ" sz="1400" dirty="0"/>
              <a:t>projevy se však mohou lišit svou intenzitou a délkou.</a:t>
            </a:r>
          </a:p>
          <a:p>
            <a:pPr marL="0">
              <a:defRPr/>
            </a:pPr>
            <a:r>
              <a:rPr lang="cs-CZ" sz="1400" dirty="0"/>
              <a:t>V dotazníku nebylo zohledněno, zda byly útoky na oběť jednorázové nebo se </a:t>
            </a:r>
            <a:r>
              <a:rPr lang="cs-CZ" sz="1400" dirty="0"/>
              <a:t>opakovaly. </a:t>
            </a:r>
            <a:r>
              <a:rPr lang="cs-CZ" sz="1400" dirty="0"/>
              <a:t>N</a:t>
            </a:r>
            <a:r>
              <a:rPr lang="cs-CZ" sz="1400" dirty="0"/>
              <a:t>ebylo také sledováno</a:t>
            </a:r>
            <a:r>
              <a:rPr lang="cs-CZ" sz="1400" dirty="0"/>
              <a:t>, zda byla oběť podrobena několika útokům (z pohledu různých spolu nesouvisejících</a:t>
            </a:r>
          </a:p>
          <a:p>
            <a:pPr marL="0">
              <a:defRPr/>
            </a:pPr>
            <a:r>
              <a:rPr lang="cs-CZ" sz="1400" dirty="0"/>
              <a:t>útočníků) ani to zda byly útoky na oběť kombinací různých projevů </a:t>
            </a:r>
            <a:r>
              <a:rPr lang="cs-CZ" sz="1400" dirty="0" err="1"/>
              <a:t>kyberšikany</a:t>
            </a:r>
            <a:r>
              <a:rPr lang="cs-CZ" sz="1400" dirty="0"/>
              <a:t>.</a:t>
            </a:r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3562" name="Rectangle 4"/>
          <p:cNvSpPr>
            <a:spLocks noChangeArrowheads="1"/>
          </p:cNvSpPr>
          <p:nvPr/>
        </p:nvSpPr>
        <p:spPr bwMode="auto">
          <a:xfrm>
            <a:off x="0" y="2250646"/>
            <a:ext cx="193919" cy="25020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r>
              <a:rPr lang="cs-CZ" sz="11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652915" y="1181647"/>
            <a:ext cx="4201408" cy="3557365"/>
            <a:chOff x="4940300" y="2248453"/>
            <a:chExt cx="4913313" cy="3922160"/>
          </a:xfrm>
        </p:grpSpPr>
        <p:pic>
          <p:nvPicPr>
            <p:cNvPr id="23563" name="Obrázek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975" y="2248453"/>
              <a:ext cx="4864666" cy="195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Obrázek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300" y="4184650"/>
              <a:ext cx="4913313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5" name="Rectangle 3"/>
          <p:cNvSpPr>
            <a:spLocks noChangeArrowheads="1"/>
          </p:cNvSpPr>
          <p:nvPr/>
        </p:nvSpPr>
        <p:spPr bwMode="auto">
          <a:xfrm>
            <a:off x="0" y="28373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endParaRPr lang="cs-CZ"/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4475040" y="3042563"/>
            <a:ext cx="193919" cy="25020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algn="just" eaLnBrk="0" hangingPunct="0"/>
            <a:r>
              <a:rPr lang="cs-CZ" sz="11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cs-CZ"/>
          </a:p>
        </p:txBody>
      </p:sp>
      <p:sp>
        <p:nvSpPr>
          <p:cNvPr id="23567" name="Rectangle 5"/>
          <p:cNvSpPr>
            <a:spLocks noChangeArrowheads="1"/>
          </p:cNvSpPr>
          <p:nvPr/>
        </p:nvSpPr>
        <p:spPr bwMode="auto">
          <a:xfrm>
            <a:off x="0" y="4857626"/>
            <a:ext cx="161924" cy="357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/>
          <a:p>
            <a:pPr eaLnBrk="0" hangingPunct="0"/>
            <a:endParaRPr lang="cs-CZ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52914" y="4745631"/>
            <a:ext cx="4464007" cy="65146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Staženo </a:t>
            </a:r>
            <a:r>
              <a:rPr lang="cs-CZ" sz="1100" kern="0" dirty="0" smtClean="0">
                <a:solidFill>
                  <a:srgbClr val="25A939"/>
                </a:solidFill>
                <a:latin typeface="Arial"/>
              </a:rPr>
              <a:t>z </a:t>
            </a:r>
            <a:endParaRPr lang="cs-CZ" sz="1100" kern="0" dirty="0">
              <a:solidFill>
                <a:srgbClr val="25A939"/>
              </a:solidFill>
              <a:latin typeface="Arial"/>
            </a:endParaRPr>
          </a:p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1100" kern="0" dirty="0">
                <a:solidFill>
                  <a:srgbClr val="25A939"/>
                </a:solidFill>
                <a:latin typeface="Arial"/>
              </a:rPr>
              <a:t>http://</a:t>
            </a:r>
            <a:r>
              <a:rPr lang="cs-CZ" sz="1100" kern="0" dirty="0">
                <a:solidFill>
                  <a:srgbClr val="25A939"/>
                </a:solidFill>
                <a:latin typeface="Arial"/>
              </a:rPr>
              <a:t>www.e-bezpeci.cz/index.php/component/docman/cat_view/27-vyzkumne-zpravy</a:t>
            </a:r>
            <a:endParaRPr lang="cs-CZ" sz="1100" kern="0" dirty="0">
              <a:solidFill>
                <a:srgbClr val="25A93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2384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>
          <a:xfrm>
            <a:off x="478822" y="1730641"/>
            <a:ext cx="3095622" cy="3270064"/>
          </a:xfrm>
        </p:spPr>
        <p:txBody>
          <a:bodyPr/>
          <a:lstStyle/>
          <a:p>
            <a:pPr marL="0">
              <a:defRPr/>
            </a:pPr>
            <a:r>
              <a:rPr lang="cs-CZ" sz="1400" dirty="0"/>
              <a:t>Více </a:t>
            </a:r>
            <a:r>
              <a:rPr lang="cs-CZ" sz="1400" dirty="0"/>
              <a:t>než polovina dotázaných dětí již slyšela o případu </a:t>
            </a:r>
            <a:r>
              <a:rPr lang="cs-CZ" sz="1400" dirty="0" err="1"/>
              <a:t>kyberšikany</a:t>
            </a:r>
            <a:r>
              <a:rPr lang="cs-CZ" sz="1400" dirty="0"/>
              <a:t> </a:t>
            </a:r>
            <a:r>
              <a:rPr lang="cs-CZ" sz="1400" dirty="0"/>
              <a:t>učitele.</a:t>
            </a:r>
            <a:endParaRPr lang="cs-CZ" sz="1400" dirty="0"/>
          </a:p>
          <a:p>
            <a:pPr marL="299763">
              <a:defRPr/>
            </a:pPr>
            <a:r>
              <a:rPr lang="cs-CZ" sz="1400" dirty="0"/>
              <a:t>6 % dětí uvedlo, že se případ </a:t>
            </a:r>
            <a:r>
              <a:rPr lang="cs-CZ" sz="1400" dirty="0" err="1"/>
              <a:t>kyberšikany</a:t>
            </a:r>
            <a:r>
              <a:rPr lang="cs-CZ" sz="1400" dirty="0"/>
              <a:t> učitele odehrál u nich na škole</a:t>
            </a:r>
          </a:p>
          <a:p>
            <a:pPr marL="299763">
              <a:defRPr/>
            </a:pPr>
            <a:r>
              <a:rPr lang="cs-CZ" sz="1400" dirty="0"/>
              <a:t>7 % dětí zná případ z jiné školy </a:t>
            </a:r>
          </a:p>
          <a:p>
            <a:pPr marL="299763">
              <a:defRPr/>
            </a:pPr>
            <a:r>
              <a:rPr lang="cs-CZ" sz="1400" dirty="0"/>
              <a:t>32 % dětí zná nějaký případ z médií</a:t>
            </a:r>
          </a:p>
          <a:p>
            <a:pPr marL="0" indent="0">
              <a:defRPr/>
            </a:pPr>
            <a:r>
              <a:rPr lang="cs-CZ" sz="1400" dirty="0"/>
              <a:t>Vnímavost k případům </a:t>
            </a:r>
            <a:r>
              <a:rPr lang="cs-CZ" sz="1400" dirty="0" err="1"/>
              <a:t>kyberšikany</a:t>
            </a:r>
            <a:r>
              <a:rPr lang="cs-CZ" sz="1400" dirty="0"/>
              <a:t> učitelů roste s věkem </a:t>
            </a:r>
            <a:r>
              <a:rPr lang="cs-CZ" sz="1400" dirty="0"/>
              <a:t>dětí.</a:t>
            </a:r>
            <a:endParaRPr lang="cs-CZ" sz="1400" dirty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-184657"/>
            <a:ext cx="184698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>
            <a:spAutoFit/>
          </a:bodyPr>
          <a:lstStyle/>
          <a:p>
            <a:endParaRPr lang="cs-CZ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0" y="-184657"/>
            <a:ext cx="184698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>
            <a:spAutoFit/>
          </a:bodyPr>
          <a:lstStyle/>
          <a:p>
            <a:endParaRPr lang="cs-CZ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38" y="1731976"/>
            <a:ext cx="50228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Statistiky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9" name="Tlačítko akce: Domů 8">
            <a:hlinkClick r:id="rId4" action="ppaction://hlinksldjump" highlightClick="1"/>
          </p:cNvPr>
          <p:cNvSpPr/>
          <p:nvPr/>
        </p:nvSpPr>
        <p:spPr bwMode="auto">
          <a:xfrm>
            <a:off x="8297611" y="0"/>
            <a:ext cx="819311" cy="594164"/>
          </a:xfrm>
          <a:prstGeom prst="actionButtonHome">
            <a:avLst/>
          </a:prstGeom>
          <a:solidFill>
            <a:srgbClr val="FF33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marL="326990" indent="-326990" defTabSz="872436" fontAlgn="base">
              <a:spcBef>
                <a:spcPct val="20000"/>
              </a:spcBef>
              <a:spcAft>
                <a:spcPct val="0"/>
              </a:spcAft>
            </a:pPr>
            <a:endParaRPr lang="cs-CZ" sz="1900" b="1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35171" y="1081800"/>
            <a:ext cx="2965164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2100" dirty="0" err="1">
                <a:solidFill>
                  <a:srgbClr val="002072"/>
                </a:solidFill>
              </a:rPr>
              <a:t>Kyberšikana</a:t>
            </a:r>
            <a:r>
              <a:rPr lang="cs-CZ" sz="2100" dirty="0">
                <a:solidFill>
                  <a:srgbClr val="002072"/>
                </a:solidFill>
              </a:rPr>
              <a:t> učitelů</a:t>
            </a:r>
            <a:endParaRPr lang="cs-CZ" sz="2100" dirty="0">
              <a:solidFill>
                <a:srgbClr val="00207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66765" y="5031899"/>
            <a:ext cx="4572000" cy="399185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900" kern="0" dirty="0">
                <a:solidFill>
                  <a:srgbClr val="25A939"/>
                </a:solidFill>
                <a:latin typeface="Arial"/>
              </a:rPr>
              <a:t>Staženo dne </a:t>
            </a:r>
            <a:r>
              <a:rPr lang="cs-CZ" sz="900" kern="0" dirty="0">
                <a:solidFill>
                  <a:srgbClr val="25A939"/>
                </a:solidFill>
                <a:latin typeface="Arial"/>
              </a:rPr>
              <a:t>21.4.2012 </a:t>
            </a:r>
            <a:r>
              <a:rPr lang="cs-CZ" sz="900" kern="0" dirty="0">
                <a:solidFill>
                  <a:srgbClr val="25A939"/>
                </a:solidFill>
                <a:latin typeface="Arial"/>
              </a:rPr>
              <a:t>z </a:t>
            </a:r>
          </a:p>
          <a:p>
            <a:pPr defTabSz="160016" eaLnBrk="0" hangingPunct="0">
              <a:lnSpc>
                <a:spcPct val="113000"/>
              </a:lnSpc>
              <a:spcBef>
                <a:spcPct val="0"/>
              </a:spcBef>
              <a:defRPr/>
            </a:pPr>
            <a:r>
              <a:rPr lang="cs-CZ" sz="900" kern="0" dirty="0">
                <a:solidFill>
                  <a:srgbClr val="25A939"/>
                </a:solidFill>
                <a:latin typeface="Arial"/>
              </a:rPr>
              <a:t>http://www.minimalizacesikany.cz/chci-se-dozvedet/269</a:t>
            </a:r>
          </a:p>
        </p:txBody>
      </p:sp>
    </p:spTree>
    <p:extLst>
      <p:ext uri="{BB962C8B-B14F-4D97-AF65-F5344CB8AC3E}">
        <p14:creationId xmlns:p14="http://schemas.microsoft.com/office/powerpoint/2010/main" val="41304777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60743"/>
            <a:ext cx="2885101" cy="260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89439" y="983526"/>
            <a:ext cx="4488367" cy="47455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2500" dirty="0">
                <a:solidFill>
                  <a:srgbClr val="002072"/>
                </a:solidFill>
              </a:rPr>
              <a:t>PŘÍPADY </a:t>
            </a:r>
            <a:r>
              <a:rPr lang="cs-CZ" sz="2500" dirty="0">
                <a:solidFill>
                  <a:srgbClr val="002072"/>
                </a:solidFill>
              </a:rPr>
              <a:t>KYBERŠIKANY</a:t>
            </a:r>
            <a:endParaRPr lang="cs-CZ" sz="2500" dirty="0">
              <a:solidFill>
                <a:srgbClr val="00207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8313" y="1990055"/>
            <a:ext cx="3046402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400" dirty="0">
                <a:solidFill>
                  <a:srgbClr val="66BC29"/>
                </a:solidFill>
                <a:latin typeface="+mj-lt"/>
              </a:rPr>
              <a:t>Patrick Ryan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Halligan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(13 let, USA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25126" y="1680247"/>
            <a:ext cx="3128202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400" dirty="0" err="1">
                <a:solidFill>
                  <a:srgbClr val="66BC29"/>
                </a:solidFill>
                <a:latin typeface="+mj-lt"/>
              </a:rPr>
              <a:t>Ghyslain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Raza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(14 let,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Canada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)</a:t>
            </a:r>
            <a:endParaRPr lang="cs-CZ" sz="1400" i="1" dirty="0">
              <a:solidFill>
                <a:srgbClr val="66BC29"/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13699" y="5590554"/>
            <a:ext cx="3054185" cy="5118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cs-CZ" sz="1400" dirty="0">
                <a:solidFill>
                  <a:srgbClr val="66BC29"/>
                </a:solidFill>
                <a:latin typeface="+mj-lt"/>
              </a:rPr>
              <a:t>Jessica </a:t>
            </a:r>
            <a:r>
              <a:rPr lang="cs-CZ" sz="1400" dirty="0" err="1">
                <a:solidFill>
                  <a:srgbClr val="66BC29"/>
                </a:solidFill>
                <a:latin typeface="+mj-lt"/>
              </a:rPr>
              <a:t>Renee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 Logan (18 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let, USA</a:t>
            </a:r>
            <a:r>
              <a:rPr lang="cs-CZ" sz="1400" dirty="0">
                <a:solidFill>
                  <a:srgbClr val="66BC29"/>
                </a:solidFill>
                <a:latin typeface="+mj-lt"/>
              </a:rPr>
              <a:t>)</a:t>
            </a:r>
          </a:p>
          <a:p>
            <a:endParaRPr lang="cs-CZ" sz="1400" dirty="0">
              <a:solidFill>
                <a:srgbClr val="66BC29"/>
              </a:solidFill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Kazuistiky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468313" y="5050402"/>
            <a:ext cx="2486696" cy="19540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cs-CZ" sz="700" i="1" dirty="0"/>
              <a:t>en.wikipedia.org/wiki/</a:t>
            </a:r>
            <a:r>
              <a:rPr lang="cs-CZ" sz="700" i="1" dirty="0" err="1"/>
              <a:t>Suicide_of_Ryan_Halligan</a:t>
            </a:r>
            <a:endParaRPr lang="cs-CZ" sz="700" dirty="0"/>
          </a:p>
        </p:txBody>
      </p:sp>
      <p:pic>
        <p:nvPicPr>
          <p:cNvPr id="10242" name="Picture 2" descr="jesse logan sexting suicide gir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41" y="3112761"/>
            <a:ext cx="2529376" cy="20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78320" y="5176565"/>
            <a:ext cx="4572000" cy="296374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cs-CZ" sz="700" dirty="0"/>
              <a:t>http://www.hollywoodcelebgossips.com/2009/03/06</a:t>
            </a:r>
            <a:r>
              <a:rPr lang="cs-CZ" sz="700" dirty="0"/>
              <a:t>/</a:t>
            </a:r>
          </a:p>
          <a:p>
            <a:r>
              <a:rPr lang="cs-CZ" sz="700" dirty="0" err="1"/>
              <a:t>jessie</a:t>
            </a:r>
            <a:r>
              <a:rPr lang="cs-CZ" sz="700" dirty="0"/>
              <a:t>-</a:t>
            </a:r>
            <a:r>
              <a:rPr lang="cs-CZ" sz="700" dirty="0" err="1"/>
              <a:t>logan</a:t>
            </a:r>
            <a:r>
              <a:rPr lang="cs-CZ" sz="700" dirty="0"/>
              <a:t>-</a:t>
            </a:r>
            <a:r>
              <a:rPr lang="cs-CZ" sz="700" dirty="0" err="1"/>
              <a:t>is</a:t>
            </a:r>
            <a:r>
              <a:rPr lang="cs-CZ" sz="700" dirty="0"/>
              <a:t>-</a:t>
            </a:r>
            <a:r>
              <a:rPr lang="cs-CZ" sz="700" dirty="0" err="1"/>
              <a:t>sexting</a:t>
            </a:r>
            <a:r>
              <a:rPr lang="cs-CZ" sz="700" dirty="0"/>
              <a:t>-</a:t>
            </a:r>
            <a:r>
              <a:rPr lang="cs-CZ" sz="700" dirty="0" err="1"/>
              <a:t>suicidal</a:t>
            </a:r>
            <a:r>
              <a:rPr lang="cs-CZ" sz="700" dirty="0"/>
              <a:t>-girl-sad-story</a:t>
            </a:r>
            <a:r>
              <a:rPr lang="cs-CZ" sz="700" dirty="0"/>
              <a:t>/</a:t>
            </a:r>
          </a:p>
        </p:txBody>
      </p:sp>
      <p:pic>
        <p:nvPicPr>
          <p:cNvPr id="10244" name="Picture 4" descr="http://cache.gawkerassets.com/assets/images/7/2010/06/500x_ghyslainspl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80" y="2360742"/>
            <a:ext cx="3489620" cy="27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654380" y="1948182"/>
            <a:ext cx="4572000" cy="357930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cs-CZ" sz="900" dirty="0"/>
              <a:t>http://www.defamer.com.au/2010/06</a:t>
            </a:r>
            <a:r>
              <a:rPr lang="cs-CZ" sz="900" dirty="0"/>
              <a:t>/</a:t>
            </a:r>
          </a:p>
          <a:p>
            <a:r>
              <a:rPr lang="cs-CZ" sz="900" dirty="0" err="1"/>
              <a:t>stars</a:t>
            </a:r>
            <a:r>
              <a:rPr lang="cs-CZ" sz="900" dirty="0"/>
              <a:t>-</a:t>
            </a:r>
            <a:r>
              <a:rPr lang="cs-CZ" sz="900" dirty="0" err="1"/>
              <a:t>wars</a:t>
            </a:r>
            <a:r>
              <a:rPr lang="cs-CZ" sz="900" dirty="0"/>
              <a:t>-</a:t>
            </a:r>
            <a:r>
              <a:rPr lang="cs-CZ" sz="900" dirty="0" err="1"/>
              <a:t>kid</a:t>
            </a:r>
            <a:r>
              <a:rPr lang="cs-CZ" sz="900" dirty="0"/>
              <a:t>-</a:t>
            </a:r>
            <a:r>
              <a:rPr lang="cs-CZ" sz="900" dirty="0" err="1"/>
              <a:t>is</a:t>
            </a:r>
            <a:r>
              <a:rPr lang="cs-CZ" sz="900" dirty="0"/>
              <a:t>-</a:t>
            </a:r>
            <a:r>
              <a:rPr lang="cs-CZ" sz="900" dirty="0" err="1"/>
              <a:t>all</a:t>
            </a:r>
            <a:r>
              <a:rPr lang="cs-CZ" sz="900" dirty="0"/>
              <a:t>-</a:t>
            </a:r>
            <a:r>
              <a:rPr lang="cs-CZ" sz="900" dirty="0" err="1"/>
              <a:t>grown</a:t>
            </a:r>
            <a:r>
              <a:rPr lang="cs-CZ" sz="900" dirty="0"/>
              <a:t>-up-and-</a:t>
            </a:r>
            <a:r>
              <a:rPr lang="cs-CZ" sz="900" dirty="0" err="1"/>
              <a:t>becoming</a:t>
            </a:r>
            <a:r>
              <a:rPr lang="cs-CZ" sz="900" dirty="0"/>
              <a:t>-a-</a:t>
            </a:r>
            <a:r>
              <a:rPr lang="cs-CZ" sz="900" dirty="0" err="1"/>
              <a:t>lawyer</a:t>
            </a:r>
            <a:r>
              <a:rPr lang="cs-CZ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239189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539750" y="-86648"/>
            <a:ext cx="8604250" cy="6858000"/>
          </a:xfrm>
          <a:noFill/>
          <a:ln>
            <a:noFill/>
          </a:ln>
          <a:extLst/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marL="457119" lvl="1" indent="0">
              <a:buNone/>
              <a:defRPr/>
            </a:pPr>
            <a:endParaRPr lang="cs-CZ" sz="1500" b="1" dirty="0"/>
          </a:p>
          <a:p>
            <a:pPr lvl="1"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800" i="1" dirty="0"/>
          </a:p>
        </p:txBody>
      </p:sp>
      <p:sp>
        <p:nvSpPr>
          <p:cNvPr id="2" name="Obdélník 1"/>
          <p:cNvSpPr/>
          <p:nvPr/>
        </p:nvSpPr>
        <p:spPr>
          <a:xfrm>
            <a:off x="2286000" y="-40842749"/>
            <a:ext cx="4572000" cy="5805575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marL="397953" lvl="1">
              <a:defRPr/>
            </a:pPr>
            <a:r>
              <a:rPr lang="cs-CZ" sz="1200" dirty="0">
                <a:latin typeface="Arial Black" pitchFamily="34" charset="0"/>
                <a:cs typeface="Arial" pitchFamily="34" charset="0"/>
              </a:rPr>
              <a:t>Podpora bezpečí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potřeby dítěte a vzájemná komunikace o problémech 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2. 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Zodpovězení na otázky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– co se stalo, kdo to spáchal, jak to začalo atd..</a:t>
            </a:r>
          </a:p>
          <a:p>
            <a:pPr marL="397953" lvl="1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3. 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Nezakazujte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dítěti přístup na sociální sítě a komunikační programy 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             „ všechno zakázané nejlépe chutná“, vyloučení z komunity !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4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. Kontaktujte rodiče agresora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popřípadě učitele ve škole – cílem je  najít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společné řešení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5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.  Kontaktujte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Horkou linku, Linku bezpečí, poskytovatele internetové služby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– odstranění nevhodného materiálu 1. </a:t>
            </a:r>
            <a:r>
              <a:rPr lang="cs-CZ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www.horkalinka.cz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			 		                            2. </a:t>
            </a:r>
            <a:r>
              <a:rPr lang="cs-CZ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www.linkabezpeci.cz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6.  V závažných případech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kontaktujte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Policii ČR – podezření ze spáchání  </a:t>
            </a: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     protiprávního jednání (trestný čin, přestupek)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7.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Hovořte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o dané problematice s dětmi a postupujte rychlým trestem</a:t>
            </a:r>
          </a:p>
          <a:p>
            <a:pPr lvl="1" fontAlgn="auto">
              <a:defRPr/>
            </a:pP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397953" lvl="1">
              <a:defRPr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8. </a:t>
            </a:r>
            <a:r>
              <a:rPr lang="cs-CZ" sz="1200" dirty="0">
                <a:latin typeface="Arial Black" pitchFamily="34" charset="0"/>
                <a:cs typeface="Arial" pitchFamily="34" charset="0"/>
              </a:rPr>
              <a:t>Účast na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pravidelných školních schůzek a seminářů ve škole</a:t>
            </a:r>
          </a:p>
        </p:txBody>
      </p:sp>
      <p:sp>
        <p:nvSpPr>
          <p:cNvPr id="5" name="Volný tvar 4"/>
          <p:cNvSpPr/>
          <p:nvPr/>
        </p:nvSpPr>
        <p:spPr>
          <a:xfrm>
            <a:off x="733040" y="785576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1. Podpora bezpečí  - potřeby dítěte a vzájemná komunikace o problémech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733040" y="1421478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2.  Zodpovězení na otázky – co se stalo, kdo to spáchal, jak to začalo, atd..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733040" y="2057381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3.  Nezakazujte dítěti přístup na sociální sítě a komunikační programy „ všechno zakázané nejlépe chutná“ – hrozí vyloučení z komunity!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733040" y="2693284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4. Kontaktujte rodiče agresora, popřípadě učitele ve škole – cílem je  najít společné řešení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733040" y="3329187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5.  Kontaktujte Horkou linku, Linku bezpečí, poskytovatele internetové služby – odstranění nevhodného materiálu -  </a:t>
            </a:r>
            <a:r>
              <a:rPr lang="cs-CZ" sz="1400" b="1" dirty="0">
                <a:solidFill>
                  <a:schemeClr val="bg1"/>
                </a:solidFill>
                <a:hlinkClick r:id="rId3"/>
              </a:rPr>
              <a:t>www.horkalinka.cz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>
                <a:solidFill>
                  <a:schemeClr val="bg1"/>
                </a:solidFill>
                <a:hlinkClick r:id="rId4"/>
              </a:rPr>
              <a:t>www.linkabezpeci.cz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733040" y="3965089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6.  V závažných případech kontaktujte Policii ČR – podezření ze spáchání  protiprávního jednání (trestný čin, přestupek)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733040" y="4600993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7. Hovořte o dané problematice s dětmi a postupujte rychlým trestem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733040" y="5236895"/>
            <a:ext cx="8028149" cy="622842"/>
          </a:xfrm>
          <a:custGeom>
            <a:avLst/>
            <a:gdLst>
              <a:gd name="connsiteX0" fmla="*/ 0 w 9388474"/>
              <a:gd name="connsiteY0" fmla="*/ 114454 h 686712"/>
              <a:gd name="connsiteX1" fmla="*/ 114454 w 9388474"/>
              <a:gd name="connsiteY1" fmla="*/ 0 h 686712"/>
              <a:gd name="connsiteX2" fmla="*/ 9274020 w 9388474"/>
              <a:gd name="connsiteY2" fmla="*/ 0 h 686712"/>
              <a:gd name="connsiteX3" fmla="*/ 9388474 w 9388474"/>
              <a:gd name="connsiteY3" fmla="*/ 114454 h 686712"/>
              <a:gd name="connsiteX4" fmla="*/ 9388474 w 9388474"/>
              <a:gd name="connsiteY4" fmla="*/ 572258 h 686712"/>
              <a:gd name="connsiteX5" fmla="*/ 9274020 w 9388474"/>
              <a:gd name="connsiteY5" fmla="*/ 686712 h 686712"/>
              <a:gd name="connsiteX6" fmla="*/ 114454 w 9388474"/>
              <a:gd name="connsiteY6" fmla="*/ 686712 h 686712"/>
              <a:gd name="connsiteX7" fmla="*/ 0 w 9388474"/>
              <a:gd name="connsiteY7" fmla="*/ 572258 h 686712"/>
              <a:gd name="connsiteX8" fmla="*/ 0 w 9388474"/>
              <a:gd name="connsiteY8" fmla="*/ 114454 h 68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8474" h="686712">
                <a:moveTo>
                  <a:pt x="0" y="114454"/>
                </a:moveTo>
                <a:cubicBezTo>
                  <a:pt x="0" y="51243"/>
                  <a:pt x="51243" y="0"/>
                  <a:pt x="114454" y="0"/>
                </a:cubicBezTo>
                <a:lnTo>
                  <a:pt x="9274020" y="0"/>
                </a:lnTo>
                <a:cubicBezTo>
                  <a:pt x="9337231" y="0"/>
                  <a:pt x="9388474" y="51243"/>
                  <a:pt x="9388474" y="114454"/>
                </a:cubicBezTo>
                <a:lnTo>
                  <a:pt x="9388474" y="572258"/>
                </a:lnTo>
                <a:cubicBezTo>
                  <a:pt x="9388474" y="635469"/>
                  <a:pt x="9337231" y="686712"/>
                  <a:pt x="9274020" y="686712"/>
                </a:cubicBezTo>
                <a:lnTo>
                  <a:pt x="114454" y="686712"/>
                </a:lnTo>
                <a:cubicBezTo>
                  <a:pt x="51243" y="686712"/>
                  <a:pt x="0" y="635469"/>
                  <a:pt x="0" y="572258"/>
                </a:cubicBezTo>
                <a:lnTo>
                  <a:pt x="0" y="11445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82814" tIns="82814" rIns="82814" bIns="82814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8. Účast na  pravidelných školních schůzkách a seminářích ve škole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Postupy rodičů v případě zjištění</a:t>
            </a:r>
          </a:p>
        </p:txBody>
      </p:sp>
    </p:spTree>
    <p:extLst>
      <p:ext uri="{BB962C8B-B14F-4D97-AF65-F5344CB8AC3E}">
        <p14:creationId xmlns:p14="http://schemas.microsoft.com/office/powerpoint/2010/main" val="1153810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292290"/>
            <a:ext cx="8229057" cy="13836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3729753" y="4784628"/>
            <a:ext cx="1080556" cy="1150440"/>
          </a:xfrm>
          <a:prstGeom prst="downArrow">
            <a:avLst/>
          </a:prstGeom>
          <a:solidFill>
            <a:srgbClr val="002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školy v případě zjištění</a:t>
            </a:r>
          </a:p>
        </p:txBody>
      </p:sp>
      <p:sp>
        <p:nvSpPr>
          <p:cNvPr id="4" name="Volný tvar 3"/>
          <p:cNvSpPr/>
          <p:nvPr/>
        </p:nvSpPr>
        <p:spPr>
          <a:xfrm>
            <a:off x="837013" y="935327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6. Informace rodičům – vysvětlení situace, v prvotní fázi nevystavovat rodiče „face to face“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37013" y="1856528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7. Nahlášení závadovému materiálu správci sítě či využití služby tzv. „červeného tlačítka“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837013" y="2796896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8. Komunikace dané problematiky s ostatními školami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837013" y="3737265"/>
            <a:ext cx="7639706" cy="814986"/>
          </a:xfrm>
          <a:custGeom>
            <a:avLst/>
            <a:gdLst>
              <a:gd name="connsiteX0" fmla="*/ 0 w 8934212"/>
              <a:gd name="connsiteY0" fmla="*/ 149763 h 898560"/>
              <a:gd name="connsiteX1" fmla="*/ 149763 w 8934212"/>
              <a:gd name="connsiteY1" fmla="*/ 0 h 898560"/>
              <a:gd name="connsiteX2" fmla="*/ 8784449 w 8934212"/>
              <a:gd name="connsiteY2" fmla="*/ 0 h 898560"/>
              <a:gd name="connsiteX3" fmla="*/ 8934212 w 8934212"/>
              <a:gd name="connsiteY3" fmla="*/ 149763 h 898560"/>
              <a:gd name="connsiteX4" fmla="*/ 8934212 w 8934212"/>
              <a:gd name="connsiteY4" fmla="*/ 748797 h 898560"/>
              <a:gd name="connsiteX5" fmla="*/ 8784449 w 8934212"/>
              <a:gd name="connsiteY5" fmla="*/ 898560 h 898560"/>
              <a:gd name="connsiteX6" fmla="*/ 149763 w 8934212"/>
              <a:gd name="connsiteY6" fmla="*/ 898560 h 898560"/>
              <a:gd name="connsiteX7" fmla="*/ 0 w 8934212"/>
              <a:gd name="connsiteY7" fmla="*/ 748797 h 898560"/>
              <a:gd name="connsiteX8" fmla="*/ 0 w 8934212"/>
              <a:gd name="connsiteY8" fmla="*/ 149763 h 8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4212" h="898560">
                <a:moveTo>
                  <a:pt x="0" y="149763"/>
                </a:moveTo>
                <a:cubicBezTo>
                  <a:pt x="0" y="67051"/>
                  <a:pt x="67051" y="0"/>
                  <a:pt x="149763" y="0"/>
                </a:cubicBezTo>
                <a:lnTo>
                  <a:pt x="8784449" y="0"/>
                </a:lnTo>
                <a:cubicBezTo>
                  <a:pt x="8867161" y="0"/>
                  <a:pt x="8934212" y="67051"/>
                  <a:pt x="8934212" y="149763"/>
                </a:cubicBezTo>
                <a:lnTo>
                  <a:pt x="8934212" y="748797"/>
                </a:lnTo>
                <a:cubicBezTo>
                  <a:pt x="8934212" y="831509"/>
                  <a:pt x="8867161" y="898560"/>
                  <a:pt x="8784449" y="898560"/>
                </a:cubicBezTo>
                <a:lnTo>
                  <a:pt x="149763" y="898560"/>
                </a:lnTo>
                <a:cubicBezTo>
                  <a:pt x="67051" y="898560"/>
                  <a:pt x="0" y="831509"/>
                  <a:pt x="0" y="748797"/>
                </a:cubicBezTo>
                <a:lnTo>
                  <a:pt x="0" y="1497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91878" tIns="91878" rIns="91878" bIns="91878" numCol="1" spcCol="1113" anchor="ctr" anchorCtr="0">
            <a:noAutofit/>
          </a:bodyPr>
          <a:lstStyle/>
          <a:p>
            <a:pPr defTabSz="6233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b="1" dirty="0">
                <a:solidFill>
                  <a:schemeClr val="bg1"/>
                </a:solidFill>
              </a:rPr>
              <a:t>9.</a:t>
            </a:r>
            <a:r>
              <a:rPr lang="cs-CZ" sz="1400" i="1" dirty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Spravedlivý a rychlý trest 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77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8"/>
          <p:cNvSpPr/>
          <p:nvPr/>
        </p:nvSpPr>
        <p:spPr>
          <a:xfrm>
            <a:off x="539750" y="1188327"/>
            <a:ext cx="8604250" cy="1146073"/>
          </a:xfrm>
          <a:custGeom>
            <a:avLst/>
            <a:gdLst>
              <a:gd name="connsiteX0" fmla="*/ 0 w 10062192"/>
              <a:gd name="connsiteY0" fmla="*/ 210604 h 1263599"/>
              <a:gd name="connsiteX1" fmla="*/ 210604 w 10062192"/>
              <a:gd name="connsiteY1" fmla="*/ 0 h 1263599"/>
              <a:gd name="connsiteX2" fmla="*/ 9851588 w 10062192"/>
              <a:gd name="connsiteY2" fmla="*/ 0 h 1263599"/>
              <a:gd name="connsiteX3" fmla="*/ 10062192 w 10062192"/>
              <a:gd name="connsiteY3" fmla="*/ 210604 h 1263599"/>
              <a:gd name="connsiteX4" fmla="*/ 10062192 w 10062192"/>
              <a:gd name="connsiteY4" fmla="*/ 1052995 h 1263599"/>
              <a:gd name="connsiteX5" fmla="*/ 9851588 w 10062192"/>
              <a:gd name="connsiteY5" fmla="*/ 1263599 h 1263599"/>
              <a:gd name="connsiteX6" fmla="*/ 210604 w 10062192"/>
              <a:gd name="connsiteY6" fmla="*/ 1263599 h 1263599"/>
              <a:gd name="connsiteX7" fmla="*/ 0 w 10062192"/>
              <a:gd name="connsiteY7" fmla="*/ 1052995 h 1263599"/>
              <a:gd name="connsiteX8" fmla="*/ 0 w 10062192"/>
              <a:gd name="connsiteY8" fmla="*/ 210604 h 126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1263599">
                <a:moveTo>
                  <a:pt x="0" y="210604"/>
                </a:moveTo>
                <a:cubicBezTo>
                  <a:pt x="0" y="94291"/>
                  <a:pt x="94291" y="0"/>
                  <a:pt x="210604" y="0"/>
                </a:cubicBezTo>
                <a:lnTo>
                  <a:pt x="9851588" y="0"/>
                </a:lnTo>
                <a:cubicBezTo>
                  <a:pt x="9967901" y="0"/>
                  <a:pt x="10062192" y="94291"/>
                  <a:pt x="10062192" y="210604"/>
                </a:cubicBezTo>
                <a:lnTo>
                  <a:pt x="10062192" y="1052995"/>
                </a:lnTo>
                <a:cubicBezTo>
                  <a:pt x="10062192" y="1169308"/>
                  <a:pt x="9967901" y="1263599"/>
                  <a:pt x="9851588" y="1263599"/>
                </a:cubicBezTo>
                <a:lnTo>
                  <a:pt x="210604" y="1263599"/>
                </a:lnTo>
                <a:cubicBezTo>
                  <a:pt x="94291" y="1263599"/>
                  <a:pt x="0" y="1169308"/>
                  <a:pt x="0" y="1052995"/>
                </a:cubicBezTo>
                <a:lnTo>
                  <a:pt x="0" y="21060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34213" tIns="134213" rIns="134213" bIns="134213" numCol="1" spcCol="1113" anchor="ctr" anchorCtr="0">
            <a:noAutofit/>
          </a:bodyPr>
          <a:lstStyle/>
          <a:p>
            <a:pPr defTabSz="935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b="1" kern="1200" dirty="0" smtClean="0">
                <a:solidFill>
                  <a:schemeClr val="bg1"/>
                </a:solidFill>
              </a:rPr>
              <a:t>A) u méně závažné formy </a:t>
            </a:r>
            <a:r>
              <a:rPr lang="cs-CZ" b="1" kern="1200" dirty="0" err="1" smtClean="0">
                <a:solidFill>
                  <a:schemeClr val="bg1"/>
                </a:solidFill>
              </a:rPr>
              <a:t>kyberšikany</a:t>
            </a:r>
            <a:r>
              <a:rPr lang="cs-CZ" b="1" kern="1200" dirty="0" smtClean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tzv. „alternativní školní tresty“ př.  přednáška na téma </a:t>
            </a:r>
            <a:r>
              <a:rPr lang="cs-CZ" sz="1400" b="1" dirty="0" err="1">
                <a:solidFill>
                  <a:schemeClr val="bg1"/>
                </a:solidFill>
              </a:rPr>
              <a:t>kyberšikana</a:t>
            </a:r>
            <a:r>
              <a:rPr lang="cs-CZ" sz="1400" b="1" dirty="0">
                <a:solidFill>
                  <a:schemeClr val="bg1"/>
                </a:solidFill>
              </a:rPr>
              <a:t>, preventivní nástěnka, atd.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539750" y="2447047"/>
            <a:ext cx="8604250" cy="3630749"/>
          </a:xfrm>
          <a:custGeom>
            <a:avLst/>
            <a:gdLst>
              <a:gd name="connsiteX0" fmla="*/ 0 w 10062192"/>
              <a:gd name="connsiteY0" fmla="*/ 164267 h 985582"/>
              <a:gd name="connsiteX1" fmla="*/ 164267 w 10062192"/>
              <a:gd name="connsiteY1" fmla="*/ 0 h 985582"/>
              <a:gd name="connsiteX2" fmla="*/ 9897925 w 10062192"/>
              <a:gd name="connsiteY2" fmla="*/ 0 h 985582"/>
              <a:gd name="connsiteX3" fmla="*/ 10062192 w 10062192"/>
              <a:gd name="connsiteY3" fmla="*/ 164267 h 985582"/>
              <a:gd name="connsiteX4" fmla="*/ 10062192 w 10062192"/>
              <a:gd name="connsiteY4" fmla="*/ 821315 h 985582"/>
              <a:gd name="connsiteX5" fmla="*/ 9897925 w 10062192"/>
              <a:gd name="connsiteY5" fmla="*/ 985582 h 985582"/>
              <a:gd name="connsiteX6" fmla="*/ 164267 w 10062192"/>
              <a:gd name="connsiteY6" fmla="*/ 985582 h 985582"/>
              <a:gd name="connsiteX7" fmla="*/ 0 w 10062192"/>
              <a:gd name="connsiteY7" fmla="*/ 821315 h 985582"/>
              <a:gd name="connsiteX8" fmla="*/ 0 w 10062192"/>
              <a:gd name="connsiteY8" fmla="*/ 164267 h 98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985582">
                <a:moveTo>
                  <a:pt x="0" y="164267"/>
                </a:moveTo>
                <a:cubicBezTo>
                  <a:pt x="0" y="73545"/>
                  <a:pt x="73545" y="0"/>
                  <a:pt x="164267" y="0"/>
                </a:cubicBezTo>
                <a:lnTo>
                  <a:pt x="9897925" y="0"/>
                </a:lnTo>
                <a:cubicBezTo>
                  <a:pt x="9988647" y="0"/>
                  <a:pt x="10062192" y="73545"/>
                  <a:pt x="10062192" y="164267"/>
                </a:cubicBezTo>
                <a:lnTo>
                  <a:pt x="10062192" y="821315"/>
                </a:lnTo>
                <a:cubicBezTo>
                  <a:pt x="10062192" y="912037"/>
                  <a:pt x="9988647" y="985582"/>
                  <a:pt x="9897925" y="985582"/>
                </a:cubicBezTo>
                <a:lnTo>
                  <a:pt x="164267" y="985582"/>
                </a:lnTo>
                <a:cubicBezTo>
                  <a:pt x="73545" y="985582"/>
                  <a:pt x="0" y="912037"/>
                  <a:pt x="0" y="821315"/>
                </a:cubicBezTo>
                <a:lnTo>
                  <a:pt x="0" y="16426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2317" tIns="122317" rIns="122317" bIns="122317" numCol="1" spcCol="1113" anchor="ctr" anchorCtr="0">
            <a:noAutofit/>
          </a:bodyPr>
          <a:lstStyle/>
          <a:p>
            <a:pPr defTabSz="935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b="1" kern="1200" dirty="0" smtClean="0">
                <a:solidFill>
                  <a:schemeClr val="bg1"/>
                </a:solidFill>
              </a:rPr>
              <a:t>B) závaznější forma </a:t>
            </a:r>
            <a:r>
              <a:rPr lang="cs-CZ" sz="1400" b="1" dirty="0">
                <a:solidFill>
                  <a:schemeClr val="bg1"/>
                </a:solidFill>
              </a:rPr>
              <a:t>– výchovné opatření ( § 31 </a:t>
            </a:r>
            <a:r>
              <a:rPr lang="cs-CZ" sz="1400" b="1" dirty="0" err="1">
                <a:solidFill>
                  <a:schemeClr val="bg1"/>
                </a:solidFill>
              </a:rPr>
              <a:t>z.č</a:t>
            </a:r>
            <a:r>
              <a:rPr lang="cs-CZ" sz="1400" b="1" dirty="0">
                <a:solidFill>
                  <a:schemeClr val="bg1"/>
                </a:solidFill>
              </a:rPr>
              <a:t>. 561/2004 Sb. Školský zákon)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Napomenutí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Důtka třídního učitele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Důtka ředitele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Snížená známka z chování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Převedení do jiné třídy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Podmíněné vyloučení  ze školy nebo školského zařízení a</a:t>
            </a:r>
          </a:p>
          <a:p>
            <a:pPr marL="551012" lvl="2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Vyloučení ze školy nebo ze školského zařízení</a:t>
            </a:r>
          </a:p>
          <a:p>
            <a:pPr marL="0" lvl="1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1400" u="sng" dirty="0">
                <a:solidFill>
                  <a:schemeClr val="bg1"/>
                </a:solidFill>
              </a:rPr>
              <a:t>Ve </a:t>
            </a:r>
            <a:r>
              <a:rPr lang="cs-CZ" sz="1400" u="sng" dirty="0" err="1">
                <a:solidFill>
                  <a:schemeClr val="bg1"/>
                </a:solidFill>
              </a:rPr>
              <a:t>vyjímečných</a:t>
            </a:r>
            <a:r>
              <a:rPr lang="cs-CZ" sz="1400" u="sng" dirty="0">
                <a:solidFill>
                  <a:schemeClr val="bg1"/>
                </a:solidFill>
              </a:rPr>
              <a:t> případech může ředitel školy:</a:t>
            </a:r>
            <a:endParaRPr lang="cs-CZ" sz="1400" dirty="0">
              <a:solidFill>
                <a:schemeClr val="bg1"/>
              </a:solidFill>
            </a:endParaRPr>
          </a:p>
          <a:p>
            <a:pPr marL="701288" lvl="3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doporučit rodičům umístění do pobytového oddělení SVP, případně do diagnostického zařízení</a:t>
            </a:r>
          </a:p>
          <a:p>
            <a:pPr marL="701288" lvl="3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cs-CZ" sz="1400" dirty="0">
                <a:solidFill>
                  <a:schemeClr val="bg1"/>
                </a:solidFill>
              </a:rPr>
              <a:t>podat </a:t>
            </a:r>
            <a:r>
              <a:rPr lang="cs-CZ" sz="1400" dirty="0">
                <a:solidFill>
                  <a:schemeClr val="bg1"/>
                </a:solidFill>
              </a:rPr>
              <a:t>návrh na OSPOD zahájení práce s rodinou, případně k zahájení řízení o nařízení předběžného opatření nebo ústavní </a:t>
            </a:r>
            <a:r>
              <a:rPr lang="cs-CZ" sz="1400" dirty="0">
                <a:solidFill>
                  <a:schemeClr val="bg1"/>
                </a:solidFill>
              </a:rPr>
              <a:t>výchovy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539750" y="3557584"/>
            <a:ext cx="8604250" cy="3244272"/>
          </a:xfrm>
          <a:custGeom>
            <a:avLst/>
            <a:gdLst>
              <a:gd name="connsiteX0" fmla="*/ 0 w 10062192"/>
              <a:gd name="connsiteY0" fmla="*/ 0 h 3576960"/>
              <a:gd name="connsiteX1" fmla="*/ 10062192 w 10062192"/>
              <a:gd name="connsiteY1" fmla="*/ 0 h 3576960"/>
              <a:gd name="connsiteX2" fmla="*/ 10062192 w 10062192"/>
              <a:gd name="connsiteY2" fmla="*/ 3576960 h 3576960"/>
              <a:gd name="connsiteX3" fmla="*/ 0 w 10062192"/>
              <a:gd name="connsiteY3" fmla="*/ 3576960 h 3576960"/>
              <a:gd name="connsiteX4" fmla="*/ 0 w 10062192"/>
              <a:gd name="connsiteY4" fmla="*/ 0 h 35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192" h="3576960">
                <a:moveTo>
                  <a:pt x="0" y="0"/>
                </a:moveTo>
                <a:lnTo>
                  <a:pt x="10062192" y="0"/>
                </a:lnTo>
                <a:lnTo>
                  <a:pt x="10062192" y="3576960"/>
                </a:lnTo>
                <a:lnTo>
                  <a:pt x="0" y="3576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020" tIns="26716" rIns="149608" bIns="26716" numCol="1" spcCol="1113" anchor="t" anchorCtr="0">
            <a:noAutofit/>
          </a:bodyPr>
          <a:lstStyle/>
          <a:p>
            <a:pPr marL="150276" lvl="1" indent="-150276" defTabSz="74024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cs-CZ" sz="1700" dirty="0"/>
          </a:p>
        </p:txBody>
      </p:sp>
      <p:sp>
        <p:nvSpPr>
          <p:cNvPr id="2" name="Šipka dolů 1"/>
          <p:cNvSpPr/>
          <p:nvPr/>
        </p:nvSpPr>
        <p:spPr>
          <a:xfrm>
            <a:off x="1403637" y="260614"/>
            <a:ext cx="1438931" cy="927713"/>
          </a:xfrm>
          <a:prstGeom prst="downArrow">
            <a:avLst/>
          </a:prstGeom>
          <a:solidFill>
            <a:srgbClr val="002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Spravedlivý a rychlý trest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94242" y="768939"/>
            <a:ext cx="2716213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cs-CZ" dirty="0">
                <a:solidFill>
                  <a:srgbClr val="002072"/>
                </a:solidFill>
              </a:rPr>
              <a:t>9. Spravedlivý a rychlý trest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47573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/>
        </p:nvSpPr>
        <p:spPr>
          <a:xfrm>
            <a:off x="539750" y="792218"/>
            <a:ext cx="8604250" cy="5285578"/>
          </a:xfrm>
          <a:custGeom>
            <a:avLst/>
            <a:gdLst>
              <a:gd name="connsiteX0" fmla="*/ 0 w 10062192"/>
              <a:gd name="connsiteY0" fmla="*/ 164267 h 985582"/>
              <a:gd name="connsiteX1" fmla="*/ 164267 w 10062192"/>
              <a:gd name="connsiteY1" fmla="*/ 0 h 985582"/>
              <a:gd name="connsiteX2" fmla="*/ 9897925 w 10062192"/>
              <a:gd name="connsiteY2" fmla="*/ 0 h 985582"/>
              <a:gd name="connsiteX3" fmla="*/ 10062192 w 10062192"/>
              <a:gd name="connsiteY3" fmla="*/ 164267 h 985582"/>
              <a:gd name="connsiteX4" fmla="*/ 10062192 w 10062192"/>
              <a:gd name="connsiteY4" fmla="*/ 821315 h 985582"/>
              <a:gd name="connsiteX5" fmla="*/ 9897925 w 10062192"/>
              <a:gd name="connsiteY5" fmla="*/ 985582 h 985582"/>
              <a:gd name="connsiteX6" fmla="*/ 164267 w 10062192"/>
              <a:gd name="connsiteY6" fmla="*/ 985582 h 985582"/>
              <a:gd name="connsiteX7" fmla="*/ 0 w 10062192"/>
              <a:gd name="connsiteY7" fmla="*/ 821315 h 985582"/>
              <a:gd name="connsiteX8" fmla="*/ 0 w 10062192"/>
              <a:gd name="connsiteY8" fmla="*/ 164267 h 98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985582">
                <a:moveTo>
                  <a:pt x="0" y="164267"/>
                </a:moveTo>
                <a:cubicBezTo>
                  <a:pt x="0" y="73545"/>
                  <a:pt x="73545" y="0"/>
                  <a:pt x="164267" y="0"/>
                </a:cubicBezTo>
                <a:lnTo>
                  <a:pt x="9897925" y="0"/>
                </a:lnTo>
                <a:cubicBezTo>
                  <a:pt x="9988647" y="0"/>
                  <a:pt x="10062192" y="73545"/>
                  <a:pt x="10062192" y="164267"/>
                </a:cubicBezTo>
                <a:lnTo>
                  <a:pt x="10062192" y="821315"/>
                </a:lnTo>
                <a:cubicBezTo>
                  <a:pt x="10062192" y="912037"/>
                  <a:pt x="9988647" y="985582"/>
                  <a:pt x="9897925" y="985582"/>
                </a:cubicBezTo>
                <a:lnTo>
                  <a:pt x="164267" y="985582"/>
                </a:lnTo>
                <a:cubicBezTo>
                  <a:pt x="73545" y="985582"/>
                  <a:pt x="0" y="912037"/>
                  <a:pt x="0" y="821315"/>
                </a:cubicBezTo>
                <a:lnTo>
                  <a:pt x="0" y="16426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2317" tIns="122317" rIns="122317" bIns="122317" numCol="1" spcCol="1113" anchor="ctr" anchorCtr="0">
            <a:noAutofit/>
          </a:bodyPr>
          <a:lstStyle/>
          <a:p>
            <a:pPr fontAlgn="auto">
              <a:defRPr/>
            </a:pPr>
            <a:r>
              <a:rPr lang="cs-CZ" dirty="0">
                <a:solidFill>
                  <a:srgbClr val="66BC29"/>
                </a:solidFill>
              </a:rPr>
              <a:t>C) Nejzávaznější formy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defRPr/>
            </a:pPr>
            <a:r>
              <a:rPr lang="cs-CZ" sz="1600" dirty="0">
                <a:solidFill>
                  <a:srgbClr val="66BC29"/>
                </a:solidFill>
              </a:rPr>
              <a:t>             </a:t>
            </a:r>
            <a:r>
              <a:rPr lang="cs-CZ" dirty="0">
                <a:solidFill>
                  <a:srgbClr val="002072"/>
                </a:solidFill>
              </a:rPr>
              <a:t>Dítě </a:t>
            </a:r>
            <a:r>
              <a:rPr lang="cs-CZ" dirty="0">
                <a:solidFill>
                  <a:srgbClr val="002072"/>
                </a:solidFill>
              </a:rPr>
              <a:t>mladší 15 </a:t>
            </a:r>
            <a:r>
              <a:rPr lang="cs-CZ" dirty="0">
                <a:solidFill>
                  <a:srgbClr val="002072"/>
                </a:solidFill>
              </a:rPr>
              <a:t>let                                                 Dítě </a:t>
            </a:r>
            <a:r>
              <a:rPr lang="cs-CZ" dirty="0">
                <a:solidFill>
                  <a:srgbClr val="002072"/>
                </a:solidFill>
              </a:rPr>
              <a:t>mladší 15 let</a:t>
            </a:r>
          </a:p>
          <a:p>
            <a:pPr eaLnBrk="1" fontAlgn="auto" hangingPunct="1">
              <a:defRPr/>
            </a:pPr>
            <a:r>
              <a:rPr lang="cs-CZ" sz="1200" dirty="0">
                <a:solidFill>
                  <a:srgbClr val="66BC29"/>
                </a:solidFill>
              </a:rPr>
              <a:t>-  </a:t>
            </a:r>
            <a:r>
              <a:rPr lang="cs-CZ" sz="1400" dirty="0">
                <a:solidFill>
                  <a:schemeClr val="bg1"/>
                </a:solidFill>
              </a:rPr>
              <a:t>lze </a:t>
            </a:r>
            <a:r>
              <a:rPr lang="cs-CZ" sz="1400" dirty="0">
                <a:solidFill>
                  <a:schemeClr val="bg1"/>
                </a:solidFill>
              </a:rPr>
              <a:t>uložit opatření na návrh SZ 			</a:t>
            </a:r>
            <a:r>
              <a:rPr lang="cs-CZ" sz="1400" dirty="0">
                <a:solidFill>
                  <a:schemeClr val="bg1"/>
                </a:solidFill>
              </a:rPr>
              <a:t>- </a:t>
            </a:r>
            <a:r>
              <a:rPr lang="cs-CZ" sz="1400" dirty="0">
                <a:solidFill>
                  <a:schemeClr val="bg1"/>
                </a:solidFill>
              </a:rPr>
              <a:t>není trestně odpovědné  (ODLOŽENÍ VĚCI)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   (</a:t>
            </a:r>
            <a:r>
              <a:rPr lang="cs-CZ" sz="1400" dirty="0">
                <a:solidFill>
                  <a:schemeClr val="bg1"/>
                </a:solidFill>
              </a:rPr>
              <a:t>nebylo – </a:t>
            </a:r>
            <a:r>
              <a:rPr lang="cs-CZ" sz="1400" dirty="0" err="1">
                <a:solidFill>
                  <a:schemeClr val="bg1"/>
                </a:solidFill>
              </a:rPr>
              <a:t>li</a:t>
            </a:r>
            <a:r>
              <a:rPr lang="cs-CZ" sz="1400" dirty="0">
                <a:solidFill>
                  <a:schemeClr val="bg1"/>
                </a:solidFill>
              </a:rPr>
              <a:t> řízení zahájeno na návrh SZ 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    může </a:t>
            </a:r>
            <a:r>
              <a:rPr lang="cs-CZ" sz="1400" dirty="0">
                <a:solidFill>
                  <a:schemeClr val="bg1"/>
                </a:solidFill>
              </a:rPr>
              <a:t>soud pro mládež zahájit i bez návrhu)</a:t>
            </a:r>
          </a:p>
          <a:p>
            <a:pPr eaLnBrk="1" fontAlgn="auto" hangingPunct="1">
              <a:defRPr/>
            </a:pPr>
            <a:endParaRPr lang="cs-CZ" sz="1400" u="sng" dirty="0">
              <a:solidFill>
                <a:schemeClr val="bg1"/>
              </a:solidFill>
            </a:endParaRPr>
          </a:p>
          <a:p>
            <a:pPr eaLnBrk="1" fontAlgn="auto" hangingPunct="1">
              <a:defRPr/>
            </a:pPr>
            <a:r>
              <a:rPr lang="cs-CZ" sz="1400" u="sng" dirty="0">
                <a:solidFill>
                  <a:schemeClr val="bg1"/>
                </a:solidFill>
              </a:rPr>
              <a:t>Druhy </a:t>
            </a:r>
            <a:r>
              <a:rPr lang="cs-CZ" sz="1400" u="sng" dirty="0">
                <a:solidFill>
                  <a:schemeClr val="bg1"/>
                </a:solidFill>
              </a:rPr>
              <a:t>opatření: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a) Výchovná povinnost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b) Výchovné omezení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c) Napomenutí s výstrahou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d) Zařízení terapeutického, psychologického </a:t>
            </a:r>
          </a:p>
          <a:p>
            <a:pPr>
              <a:defRPr/>
            </a:pPr>
            <a:r>
              <a:rPr lang="cs-CZ" sz="1400" dirty="0">
                <a:solidFill>
                  <a:schemeClr val="bg1"/>
                </a:solidFill>
              </a:rPr>
              <a:t>		nebo jiného vhodného výchovného programu</a:t>
            </a:r>
          </a:p>
          <a:p>
            <a:pPr>
              <a:defRPr/>
            </a:pPr>
            <a:r>
              <a:rPr lang="cs-CZ" sz="1400" dirty="0">
                <a:solidFill>
                  <a:schemeClr val="bg1"/>
                </a:solidFill>
              </a:rPr>
              <a:t>		ve středisku výchovné péče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e) </a:t>
            </a:r>
            <a:r>
              <a:rPr lang="cs-CZ" sz="14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Dohled probačního úředníka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f) Ochranná výchova</a:t>
            </a:r>
          </a:p>
        </p:txBody>
      </p:sp>
      <p:sp>
        <p:nvSpPr>
          <p:cNvPr id="2" name="Ovál 1"/>
          <p:cNvSpPr/>
          <p:nvPr/>
        </p:nvSpPr>
        <p:spPr>
          <a:xfrm>
            <a:off x="367878" y="1340138"/>
            <a:ext cx="3887829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Trestný čin, provinění, čin jinak trestný</a:t>
            </a:r>
          </a:p>
        </p:txBody>
      </p:sp>
      <p:sp>
        <p:nvSpPr>
          <p:cNvPr id="5" name="Ovál 4"/>
          <p:cNvSpPr/>
          <p:nvPr/>
        </p:nvSpPr>
        <p:spPr>
          <a:xfrm>
            <a:off x="4722681" y="1340138"/>
            <a:ext cx="3889186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Přestupkové jednání – 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§ 49, § 50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</a:rPr>
              <a:t>z.č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. 200/1990 Sb</a:t>
            </a:r>
            <a:r>
              <a:rPr lang="cs-CZ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78777" y="908183"/>
            <a:ext cx="1152503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Soud pro mládež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991498" y="905303"/>
            <a:ext cx="1152502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Správní orgán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OČTŘ v případě zjištění</a:t>
            </a:r>
          </a:p>
        </p:txBody>
      </p:sp>
    </p:spTree>
    <p:extLst>
      <p:ext uri="{BB962C8B-B14F-4D97-AF65-F5344CB8AC3E}">
        <p14:creationId xmlns:p14="http://schemas.microsoft.com/office/powerpoint/2010/main" val="7523000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/>
        </p:nvSpPr>
        <p:spPr>
          <a:xfrm>
            <a:off x="539750" y="792218"/>
            <a:ext cx="8604250" cy="5285578"/>
          </a:xfrm>
          <a:custGeom>
            <a:avLst/>
            <a:gdLst>
              <a:gd name="connsiteX0" fmla="*/ 0 w 10062192"/>
              <a:gd name="connsiteY0" fmla="*/ 164267 h 985582"/>
              <a:gd name="connsiteX1" fmla="*/ 164267 w 10062192"/>
              <a:gd name="connsiteY1" fmla="*/ 0 h 985582"/>
              <a:gd name="connsiteX2" fmla="*/ 9897925 w 10062192"/>
              <a:gd name="connsiteY2" fmla="*/ 0 h 985582"/>
              <a:gd name="connsiteX3" fmla="*/ 10062192 w 10062192"/>
              <a:gd name="connsiteY3" fmla="*/ 164267 h 985582"/>
              <a:gd name="connsiteX4" fmla="*/ 10062192 w 10062192"/>
              <a:gd name="connsiteY4" fmla="*/ 821315 h 985582"/>
              <a:gd name="connsiteX5" fmla="*/ 9897925 w 10062192"/>
              <a:gd name="connsiteY5" fmla="*/ 985582 h 985582"/>
              <a:gd name="connsiteX6" fmla="*/ 164267 w 10062192"/>
              <a:gd name="connsiteY6" fmla="*/ 985582 h 985582"/>
              <a:gd name="connsiteX7" fmla="*/ 0 w 10062192"/>
              <a:gd name="connsiteY7" fmla="*/ 821315 h 985582"/>
              <a:gd name="connsiteX8" fmla="*/ 0 w 10062192"/>
              <a:gd name="connsiteY8" fmla="*/ 164267 h 98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2192" h="985582">
                <a:moveTo>
                  <a:pt x="0" y="164267"/>
                </a:moveTo>
                <a:cubicBezTo>
                  <a:pt x="0" y="73545"/>
                  <a:pt x="73545" y="0"/>
                  <a:pt x="164267" y="0"/>
                </a:cubicBezTo>
                <a:lnTo>
                  <a:pt x="9897925" y="0"/>
                </a:lnTo>
                <a:cubicBezTo>
                  <a:pt x="9988647" y="0"/>
                  <a:pt x="10062192" y="73545"/>
                  <a:pt x="10062192" y="164267"/>
                </a:cubicBezTo>
                <a:lnTo>
                  <a:pt x="10062192" y="821315"/>
                </a:lnTo>
                <a:cubicBezTo>
                  <a:pt x="10062192" y="912037"/>
                  <a:pt x="9988647" y="985582"/>
                  <a:pt x="9897925" y="985582"/>
                </a:cubicBezTo>
                <a:lnTo>
                  <a:pt x="164267" y="985582"/>
                </a:lnTo>
                <a:cubicBezTo>
                  <a:pt x="73545" y="985582"/>
                  <a:pt x="0" y="912037"/>
                  <a:pt x="0" y="821315"/>
                </a:cubicBezTo>
                <a:lnTo>
                  <a:pt x="0" y="16426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2317" tIns="122317" rIns="122317" bIns="122317" numCol="1" spcCol="1113" anchor="ctr" anchorCtr="0">
            <a:noAutofit/>
          </a:bodyPr>
          <a:lstStyle/>
          <a:p>
            <a:pPr fontAlgn="auto">
              <a:defRPr/>
            </a:pPr>
            <a:r>
              <a:rPr lang="cs-CZ" dirty="0">
                <a:solidFill>
                  <a:srgbClr val="66BC29"/>
                </a:solidFill>
              </a:rPr>
              <a:t>C) Nejzávaznější formy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cs-CZ" sz="1200" i="1" dirty="0">
              <a:solidFill>
                <a:srgbClr val="66BC29"/>
              </a:solidFill>
            </a:endParaRPr>
          </a:p>
          <a:p>
            <a:pPr eaLnBrk="1" fontAlgn="auto" hangingPunct="1">
              <a:defRPr/>
            </a:pPr>
            <a:r>
              <a:rPr lang="cs-CZ" sz="1600" dirty="0">
                <a:solidFill>
                  <a:srgbClr val="66BC29"/>
                </a:solidFill>
              </a:rPr>
              <a:t>             </a:t>
            </a:r>
            <a:r>
              <a:rPr lang="cs-CZ" dirty="0">
                <a:solidFill>
                  <a:srgbClr val="002072"/>
                </a:solidFill>
              </a:rPr>
              <a:t>Mladiství 15 - 18 let:                                          Mladiství 15 - 18 let:</a:t>
            </a:r>
            <a:endParaRPr lang="cs-CZ" dirty="0">
              <a:solidFill>
                <a:srgbClr val="002072"/>
              </a:solidFill>
            </a:endParaRP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vyšetřování </a:t>
            </a:r>
            <a:r>
              <a:rPr lang="cs-CZ" sz="1400" dirty="0">
                <a:solidFill>
                  <a:schemeClr val="bg1"/>
                </a:solidFill>
              </a:rPr>
              <a:t>provádí proškolené osoby		  </a:t>
            </a:r>
            <a:r>
              <a:rPr lang="cs-CZ" sz="1400" dirty="0">
                <a:solidFill>
                  <a:schemeClr val="bg1"/>
                </a:solidFill>
              </a:rPr>
              <a:t>dle </a:t>
            </a:r>
            <a:r>
              <a:rPr lang="cs-CZ" sz="1400" dirty="0">
                <a:solidFill>
                  <a:schemeClr val="bg1"/>
                </a:solidFill>
              </a:rPr>
              <a:t>§ 11 odst. </a:t>
            </a:r>
            <a:r>
              <a:rPr lang="cs-CZ" sz="1400" dirty="0" err="1">
                <a:solidFill>
                  <a:schemeClr val="bg1"/>
                </a:solidFill>
              </a:rPr>
              <a:t>z.č</a:t>
            </a:r>
            <a:r>
              <a:rPr lang="cs-CZ" sz="1400" dirty="0">
                <a:solidFill>
                  <a:schemeClr val="bg1"/>
                </a:solidFill>
              </a:rPr>
              <a:t>. 200/ 1990 Sb. 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s mládeží ve spolupráci s OSPOD a Probační	              </a:t>
            </a:r>
            <a:r>
              <a:rPr lang="cs-CZ" sz="1400" dirty="0">
                <a:solidFill>
                  <a:schemeClr val="bg1"/>
                </a:solidFill>
              </a:rPr>
              <a:t>    </a:t>
            </a:r>
            <a:r>
              <a:rPr lang="cs-CZ" sz="1400" dirty="0">
                <a:solidFill>
                  <a:schemeClr val="bg1"/>
                </a:solidFill>
              </a:rPr>
              <a:t>Sankce – napomenutí, pokuta</a:t>
            </a:r>
          </a:p>
          <a:p>
            <a:pPr eaLnBrk="1" fontAlgn="auto" hangingPunct="1">
              <a:defRPr/>
            </a:pPr>
            <a:r>
              <a:rPr lang="cs-CZ" sz="1400" dirty="0">
                <a:solidFill>
                  <a:schemeClr val="bg1"/>
                </a:solidFill>
              </a:rPr>
              <a:t>a mediační službou			                         </a:t>
            </a:r>
            <a:r>
              <a:rPr lang="cs-CZ" sz="1400" dirty="0">
                <a:solidFill>
                  <a:schemeClr val="bg1"/>
                </a:solidFill>
              </a:rPr>
              <a:t>          zákaz </a:t>
            </a:r>
            <a:r>
              <a:rPr lang="cs-CZ" sz="1400" dirty="0">
                <a:solidFill>
                  <a:schemeClr val="bg1"/>
                </a:solidFill>
              </a:rPr>
              <a:t>činnosti, propadnutí věci</a:t>
            </a:r>
          </a:p>
          <a:p>
            <a:pPr eaLnBrk="1" fontAlgn="auto" hangingPunct="1">
              <a:defRPr/>
            </a:pPr>
            <a:endParaRPr lang="cs-CZ" sz="1400" u="sng" dirty="0">
              <a:solidFill>
                <a:schemeClr val="bg1"/>
              </a:solidFill>
            </a:endParaRPr>
          </a:p>
          <a:p>
            <a:pPr eaLnBrk="1" fontAlgn="auto" hangingPunct="1">
              <a:defRPr/>
            </a:pPr>
            <a:r>
              <a:rPr lang="cs-CZ" sz="1400" u="sng" dirty="0">
                <a:solidFill>
                  <a:schemeClr val="bg1"/>
                </a:solidFill>
              </a:rPr>
              <a:t>Druhy </a:t>
            </a:r>
            <a:r>
              <a:rPr lang="cs-CZ" sz="1400" u="sng" dirty="0">
                <a:solidFill>
                  <a:schemeClr val="bg1"/>
                </a:solidFill>
              </a:rPr>
              <a:t>opatření: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a) Výchovná </a:t>
            </a:r>
            <a:r>
              <a:rPr lang="cs-CZ" sz="1400" dirty="0">
                <a:solidFill>
                  <a:schemeClr val="bg1"/>
                </a:solidFill>
              </a:rPr>
              <a:t>opatření – dohled probačního úředníka, probační program, výchovné povinnosti,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                                        </a:t>
            </a:r>
            <a:r>
              <a:rPr lang="cs-CZ" sz="1400" dirty="0">
                <a:solidFill>
                  <a:schemeClr val="bg1"/>
                </a:solidFill>
              </a:rPr>
              <a:t>výchovné </a:t>
            </a:r>
            <a:r>
              <a:rPr lang="cs-CZ" sz="1400" dirty="0">
                <a:solidFill>
                  <a:schemeClr val="bg1"/>
                </a:solidFill>
              </a:rPr>
              <a:t>omezení, napomenutí s výstrahou</a:t>
            </a:r>
          </a:p>
          <a:p>
            <a:pPr marL="368803" indent="-300552">
              <a:buAutoNum type="alphaLcParenR" startAt="2"/>
              <a:defRPr/>
            </a:pPr>
            <a:r>
              <a:rPr lang="cs-CZ" sz="1400" dirty="0">
                <a:solidFill>
                  <a:schemeClr val="bg1"/>
                </a:solidFill>
              </a:rPr>
              <a:t>Ochranné </a:t>
            </a:r>
            <a:r>
              <a:rPr lang="cs-CZ" sz="1400" dirty="0">
                <a:solidFill>
                  <a:schemeClr val="bg1"/>
                </a:solidFill>
              </a:rPr>
              <a:t>opatření – ochranné léčení, zabezpečovací detence, zabrání věci nebo jiné majetkové </a:t>
            </a:r>
            <a:endParaRPr lang="cs-CZ" sz="1400" dirty="0">
              <a:solidFill>
                <a:schemeClr val="bg1"/>
              </a:solidFill>
            </a:endParaRP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</a:rPr>
              <a:t>                                         hodnoty </a:t>
            </a:r>
            <a:r>
              <a:rPr lang="cs-CZ" sz="1400" dirty="0">
                <a:solidFill>
                  <a:schemeClr val="bg1"/>
                </a:solidFill>
              </a:rPr>
              <a:t>a ochranná výchova)</a:t>
            </a:r>
          </a:p>
          <a:p>
            <a:pPr marL="68251">
              <a:defRPr/>
            </a:pPr>
            <a:r>
              <a:rPr lang="cs-CZ" sz="1400" dirty="0">
                <a:solidFill>
                  <a:schemeClr val="bg1"/>
                </a:solidFill>
              </a:rPr>
              <a:t>c) Trestní opatření – obecně prospěšné práce, peněžité opatření, peněžité opatření s podmíněným odkladem výkonu, propadnutí věci nebo jiné majetkové hodnoty, zákaz činnosti, vyhoštění, domácí vězení, zákaz vstupu na sportovní, kulturní a jiné společenské akce, odnětí svobody podmíněně odložené na zkušební dobu  („podmíněné odsouzení“), odnětí svobody podmíněně odložené na zkušební dobu s dohledem, odnětí svobody nepodmíněně</a:t>
            </a:r>
          </a:p>
        </p:txBody>
      </p:sp>
      <p:sp>
        <p:nvSpPr>
          <p:cNvPr id="2" name="Ovál 1"/>
          <p:cNvSpPr/>
          <p:nvPr/>
        </p:nvSpPr>
        <p:spPr>
          <a:xfrm>
            <a:off x="367878" y="1340138"/>
            <a:ext cx="3887829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Trestný čin, provinění, čin jinak trestný</a:t>
            </a:r>
          </a:p>
        </p:txBody>
      </p:sp>
      <p:sp>
        <p:nvSpPr>
          <p:cNvPr id="5" name="Ovál 4"/>
          <p:cNvSpPr/>
          <p:nvPr/>
        </p:nvSpPr>
        <p:spPr>
          <a:xfrm>
            <a:off x="4722681" y="1340138"/>
            <a:ext cx="3889186" cy="7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Přestupkové jednání – 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§ 49, § 50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</a:rPr>
              <a:t>z.č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. 200/1990 Sb</a:t>
            </a:r>
            <a:r>
              <a:rPr lang="cs-CZ" sz="1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78777" y="908183"/>
            <a:ext cx="1152503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Soud pro mládež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991498" y="905303"/>
            <a:ext cx="1152502" cy="431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cs-CZ" sz="1200" dirty="0"/>
              <a:t>Správní orgán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Možné postupy OČTŘ v případě zjištění</a:t>
            </a:r>
          </a:p>
        </p:txBody>
      </p:sp>
    </p:spTree>
    <p:extLst>
      <p:ext uri="{BB962C8B-B14F-4D97-AF65-F5344CB8AC3E}">
        <p14:creationId xmlns:p14="http://schemas.microsoft.com/office/powerpoint/2010/main" val="31614136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723559" y="1344863"/>
            <a:ext cx="6383651" cy="4995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rgbClr val="002072"/>
                </a:solidFill>
              </a:rPr>
              <a:t>   Škola nebo školské zařízení jsou:	</a:t>
            </a: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19462" name="Šipka dolů 1"/>
          <p:cNvSpPr>
            <a:spLocks noChangeArrowheads="1"/>
          </p:cNvSpPr>
          <p:nvPr/>
        </p:nvSpPr>
        <p:spPr bwMode="auto">
          <a:xfrm>
            <a:off x="0" y="272132"/>
            <a:ext cx="1225806" cy="10395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72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0147" tIns="40074" rIns="80147" bIns="40074"/>
          <a:lstStyle/>
          <a:p>
            <a:pPr marL="326990" indent="-326990" defTabSz="872436"/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62312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Povinnosti školy v případě zjištění</a:t>
            </a:r>
          </a:p>
        </p:txBody>
      </p:sp>
      <p:sp>
        <p:nvSpPr>
          <p:cNvPr id="8" name="Volný tvar 7"/>
          <p:cNvSpPr/>
          <p:nvPr/>
        </p:nvSpPr>
        <p:spPr>
          <a:xfrm>
            <a:off x="804025" y="1943410"/>
            <a:ext cx="7773642" cy="1931095"/>
          </a:xfrm>
          <a:custGeom>
            <a:avLst/>
            <a:gdLst>
              <a:gd name="connsiteX0" fmla="*/ 0 w 9090842"/>
              <a:gd name="connsiteY0" fmla="*/ 300306 h 1801800"/>
              <a:gd name="connsiteX1" fmla="*/ 300306 w 9090842"/>
              <a:gd name="connsiteY1" fmla="*/ 0 h 1801800"/>
              <a:gd name="connsiteX2" fmla="*/ 8790536 w 9090842"/>
              <a:gd name="connsiteY2" fmla="*/ 0 h 1801800"/>
              <a:gd name="connsiteX3" fmla="*/ 9090842 w 9090842"/>
              <a:gd name="connsiteY3" fmla="*/ 300306 h 1801800"/>
              <a:gd name="connsiteX4" fmla="*/ 9090842 w 9090842"/>
              <a:gd name="connsiteY4" fmla="*/ 1501494 h 1801800"/>
              <a:gd name="connsiteX5" fmla="*/ 8790536 w 9090842"/>
              <a:gd name="connsiteY5" fmla="*/ 1801800 h 1801800"/>
              <a:gd name="connsiteX6" fmla="*/ 300306 w 9090842"/>
              <a:gd name="connsiteY6" fmla="*/ 1801800 h 1801800"/>
              <a:gd name="connsiteX7" fmla="*/ 0 w 9090842"/>
              <a:gd name="connsiteY7" fmla="*/ 1501494 h 1801800"/>
              <a:gd name="connsiteX8" fmla="*/ 0 w 9090842"/>
              <a:gd name="connsiteY8" fmla="*/ 300306 h 18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0842" h="1801800">
                <a:moveTo>
                  <a:pt x="0" y="300306"/>
                </a:moveTo>
                <a:cubicBezTo>
                  <a:pt x="0" y="134452"/>
                  <a:pt x="134452" y="0"/>
                  <a:pt x="300306" y="0"/>
                </a:cubicBezTo>
                <a:lnTo>
                  <a:pt x="8790536" y="0"/>
                </a:lnTo>
                <a:cubicBezTo>
                  <a:pt x="8956390" y="0"/>
                  <a:pt x="9090842" y="134452"/>
                  <a:pt x="9090842" y="300306"/>
                </a:cubicBezTo>
                <a:lnTo>
                  <a:pt x="9090842" y="1501494"/>
                </a:lnTo>
                <a:cubicBezTo>
                  <a:pt x="9090842" y="1667348"/>
                  <a:pt x="8956390" y="1801800"/>
                  <a:pt x="8790536" y="1801800"/>
                </a:cubicBezTo>
                <a:lnTo>
                  <a:pt x="300306" y="1801800"/>
                </a:lnTo>
                <a:cubicBezTo>
                  <a:pt x="134452" y="1801800"/>
                  <a:pt x="0" y="1667348"/>
                  <a:pt x="0" y="1501494"/>
                </a:cubicBezTo>
                <a:lnTo>
                  <a:pt x="0" y="3003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3847" tIns="123847" rIns="123847" bIns="123847" numCol="1" spcCol="1113" anchor="ctr" anchorCtr="0">
            <a:noAutofit/>
          </a:bodyPr>
          <a:lstStyle/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600" u="sng" dirty="0">
                <a:solidFill>
                  <a:schemeClr val="bg1"/>
                </a:solidFill>
              </a:rPr>
              <a:t>Povinní vyrozumět OSPOD v těchto případech: </a:t>
            </a:r>
          </a:p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chemeClr val="bg1"/>
                </a:solidFill>
              </a:rPr>
              <a:t>A) Při podezření ze spáchání provinění či trestného činu, nebo děti které vedou zahálčivý nebo nemravný život, zejména v tom, že zanedbávají povinnou školní docházku, nebo opakovaně páchají přestupky nebo jinak ohrožují občanské soužití  </a:t>
            </a:r>
          </a:p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chemeClr val="bg1"/>
                </a:solidFill>
              </a:rPr>
              <a:t>B) Na dětech, na kterých byl spáchán trestný čin či provinění (i podezření) – ohrožující život a zdraví, lidská důstojnost, mravní vývoj nebo jmění </a:t>
            </a:r>
          </a:p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chemeClr val="bg1"/>
                </a:solidFill>
              </a:rPr>
              <a:t>C) Děti které jsou ohrožovány násilím mezi dalšími fyzickými osobami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04025" y="4196279"/>
            <a:ext cx="7773642" cy="637283"/>
          </a:xfrm>
          <a:custGeom>
            <a:avLst/>
            <a:gdLst>
              <a:gd name="connsiteX0" fmla="*/ 0 w 9090842"/>
              <a:gd name="connsiteY0" fmla="*/ 300306 h 1801800"/>
              <a:gd name="connsiteX1" fmla="*/ 300306 w 9090842"/>
              <a:gd name="connsiteY1" fmla="*/ 0 h 1801800"/>
              <a:gd name="connsiteX2" fmla="*/ 8790536 w 9090842"/>
              <a:gd name="connsiteY2" fmla="*/ 0 h 1801800"/>
              <a:gd name="connsiteX3" fmla="*/ 9090842 w 9090842"/>
              <a:gd name="connsiteY3" fmla="*/ 300306 h 1801800"/>
              <a:gd name="connsiteX4" fmla="*/ 9090842 w 9090842"/>
              <a:gd name="connsiteY4" fmla="*/ 1501494 h 1801800"/>
              <a:gd name="connsiteX5" fmla="*/ 8790536 w 9090842"/>
              <a:gd name="connsiteY5" fmla="*/ 1801800 h 1801800"/>
              <a:gd name="connsiteX6" fmla="*/ 300306 w 9090842"/>
              <a:gd name="connsiteY6" fmla="*/ 1801800 h 1801800"/>
              <a:gd name="connsiteX7" fmla="*/ 0 w 9090842"/>
              <a:gd name="connsiteY7" fmla="*/ 1501494 h 1801800"/>
              <a:gd name="connsiteX8" fmla="*/ 0 w 9090842"/>
              <a:gd name="connsiteY8" fmla="*/ 300306 h 18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0842" h="1801800">
                <a:moveTo>
                  <a:pt x="0" y="300306"/>
                </a:moveTo>
                <a:cubicBezTo>
                  <a:pt x="0" y="134452"/>
                  <a:pt x="134452" y="0"/>
                  <a:pt x="300306" y="0"/>
                </a:cubicBezTo>
                <a:lnTo>
                  <a:pt x="8790536" y="0"/>
                </a:lnTo>
                <a:cubicBezTo>
                  <a:pt x="8956390" y="0"/>
                  <a:pt x="9090842" y="134452"/>
                  <a:pt x="9090842" y="300306"/>
                </a:cubicBezTo>
                <a:lnTo>
                  <a:pt x="9090842" y="1501494"/>
                </a:lnTo>
                <a:cubicBezTo>
                  <a:pt x="9090842" y="1667348"/>
                  <a:pt x="8956390" y="1801800"/>
                  <a:pt x="8790536" y="1801800"/>
                </a:cubicBezTo>
                <a:lnTo>
                  <a:pt x="300306" y="1801800"/>
                </a:lnTo>
                <a:cubicBezTo>
                  <a:pt x="134452" y="1801800"/>
                  <a:pt x="0" y="1667348"/>
                  <a:pt x="0" y="1501494"/>
                </a:cubicBezTo>
                <a:lnTo>
                  <a:pt x="0" y="3003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3847" tIns="123847" rIns="123847" bIns="123847" numCol="1" spcCol="1113" anchor="ctr" anchorCtr="0">
            <a:noAutofit/>
          </a:bodyPr>
          <a:lstStyle/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rgbClr val="FF0000"/>
                </a:solidFill>
              </a:rPr>
              <a:t>PŘI NEOZNÁMENÍ – správní delikt pokuta 50.000,-Kč (FO,PO)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804025" y="4929295"/>
            <a:ext cx="7773642" cy="650135"/>
          </a:xfrm>
          <a:custGeom>
            <a:avLst/>
            <a:gdLst>
              <a:gd name="connsiteX0" fmla="*/ 0 w 9090842"/>
              <a:gd name="connsiteY0" fmla="*/ 300306 h 1801800"/>
              <a:gd name="connsiteX1" fmla="*/ 300306 w 9090842"/>
              <a:gd name="connsiteY1" fmla="*/ 0 h 1801800"/>
              <a:gd name="connsiteX2" fmla="*/ 8790536 w 9090842"/>
              <a:gd name="connsiteY2" fmla="*/ 0 h 1801800"/>
              <a:gd name="connsiteX3" fmla="*/ 9090842 w 9090842"/>
              <a:gd name="connsiteY3" fmla="*/ 300306 h 1801800"/>
              <a:gd name="connsiteX4" fmla="*/ 9090842 w 9090842"/>
              <a:gd name="connsiteY4" fmla="*/ 1501494 h 1801800"/>
              <a:gd name="connsiteX5" fmla="*/ 8790536 w 9090842"/>
              <a:gd name="connsiteY5" fmla="*/ 1801800 h 1801800"/>
              <a:gd name="connsiteX6" fmla="*/ 300306 w 9090842"/>
              <a:gd name="connsiteY6" fmla="*/ 1801800 h 1801800"/>
              <a:gd name="connsiteX7" fmla="*/ 0 w 9090842"/>
              <a:gd name="connsiteY7" fmla="*/ 1501494 h 1801800"/>
              <a:gd name="connsiteX8" fmla="*/ 0 w 9090842"/>
              <a:gd name="connsiteY8" fmla="*/ 300306 h 18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0842" h="1801800">
                <a:moveTo>
                  <a:pt x="0" y="300306"/>
                </a:moveTo>
                <a:cubicBezTo>
                  <a:pt x="0" y="134452"/>
                  <a:pt x="134452" y="0"/>
                  <a:pt x="300306" y="0"/>
                </a:cubicBezTo>
                <a:lnTo>
                  <a:pt x="8790536" y="0"/>
                </a:lnTo>
                <a:cubicBezTo>
                  <a:pt x="8956390" y="0"/>
                  <a:pt x="9090842" y="134452"/>
                  <a:pt x="9090842" y="300306"/>
                </a:cubicBezTo>
                <a:lnTo>
                  <a:pt x="9090842" y="1501494"/>
                </a:lnTo>
                <a:cubicBezTo>
                  <a:pt x="9090842" y="1667348"/>
                  <a:pt x="8956390" y="1801800"/>
                  <a:pt x="8790536" y="1801800"/>
                </a:cubicBezTo>
                <a:lnTo>
                  <a:pt x="300306" y="1801800"/>
                </a:lnTo>
                <a:cubicBezTo>
                  <a:pt x="134452" y="1801800"/>
                  <a:pt x="0" y="1667348"/>
                  <a:pt x="0" y="1501494"/>
                </a:cubicBezTo>
                <a:lnTo>
                  <a:pt x="0" y="30030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23847" tIns="123847" rIns="123847" bIns="123847" numCol="1" spcCol="1113" anchor="ctr" anchorCtr="0">
            <a:noAutofit/>
          </a:bodyPr>
          <a:lstStyle/>
          <a:p>
            <a:pPr defTabSz="5454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dirty="0">
                <a:solidFill>
                  <a:srgbClr val="FF0000"/>
                </a:solidFill>
              </a:rPr>
              <a:t>POZOR na trestný čin neoznámení trestného činu § 368 Sb. TZK („kdokoliv neoznámí“)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696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9462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</p:nvPr>
        </p:nvSpPr>
        <p:spPr>
          <a:xfrm>
            <a:off x="0" y="-240455"/>
            <a:ext cx="8229057" cy="13836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  		</a:t>
            </a:r>
            <a:b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cs-CZ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8320" y="164143"/>
            <a:ext cx="3840560" cy="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Právní kvalifikace </a:t>
            </a:r>
            <a:r>
              <a:rPr lang="cs-CZ" dirty="0" err="1" smtClean="0"/>
              <a:t>kyberšikany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15099" y="916002"/>
            <a:ext cx="8694369" cy="34049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cs-CZ" dirty="0">
                <a:solidFill>
                  <a:srgbClr val="002072"/>
                </a:solidFill>
              </a:rPr>
              <a:t>Skutkové podstaty trestných činů jsou </a:t>
            </a:r>
            <a:r>
              <a:rPr lang="cs-CZ" dirty="0" smtClean="0">
                <a:solidFill>
                  <a:srgbClr val="002072"/>
                </a:solidFill>
              </a:rPr>
              <a:t>zařazeny:</a:t>
            </a:r>
          </a:p>
          <a:p>
            <a:endParaRPr lang="cs-CZ" dirty="0" smtClean="0">
              <a:solidFill>
                <a:srgbClr val="002072"/>
              </a:solidFill>
            </a:endParaRPr>
          </a:p>
          <a:p>
            <a:pPr algn="just"/>
            <a:r>
              <a:rPr lang="cs-CZ" dirty="0" smtClean="0">
                <a:solidFill>
                  <a:srgbClr val="00B050"/>
                </a:solidFill>
              </a:rPr>
              <a:t>v</a:t>
            </a:r>
            <a:r>
              <a:rPr lang="cs-CZ" dirty="0">
                <a:solidFill>
                  <a:srgbClr val="00B050"/>
                </a:solidFill>
              </a:rPr>
              <a:t> hlavě II Trestné činy proti svobodě a právům na ochranu osobnosti, soukromí a listovního </a:t>
            </a:r>
            <a:r>
              <a:rPr lang="cs-CZ" dirty="0" smtClean="0">
                <a:solidFill>
                  <a:srgbClr val="00B050"/>
                </a:solidFill>
              </a:rPr>
              <a:t>tajemství v</a:t>
            </a:r>
            <a:r>
              <a:rPr lang="cs-CZ" dirty="0">
                <a:solidFill>
                  <a:srgbClr val="00B050"/>
                </a:solidFill>
              </a:rPr>
              <a:t> odd</a:t>
            </a:r>
            <a:r>
              <a:rPr lang="cs-CZ" dirty="0" smtClean="0">
                <a:solidFill>
                  <a:srgbClr val="00B050"/>
                </a:solidFill>
              </a:rPr>
              <a:t>ílu </a:t>
            </a:r>
            <a:r>
              <a:rPr lang="cs-CZ" dirty="0">
                <a:solidFill>
                  <a:srgbClr val="00B050"/>
                </a:solidFill>
              </a:rPr>
              <a:t>1 Trestných činů proti svobodě, jedná se zejména o </a:t>
            </a:r>
            <a:r>
              <a:rPr lang="cs-CZ" dirty="0">
                <a:solidFill>
                  <a:srgbClr val="002072"/>
                </a:solidFill>
              </a:rPr>
              <a:t>trestný čin vydírání </a:t>
            </a:r>
            <a:r>
              <a:rPr lang="cs-CZ" dirty="0">
                <a:solidFill>
                  <a:srgbClr val="00B050"/>
                </a:solidFill>
              </a:rPr>
              <a:t>dle § 175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(např. pomocí mobilního telefonu pošle </a:t>
            </a:r>
            <a:r>
              <a:rPr lang="cs-CZ" dirty="0" err="1">
                <a:solidFill>
                  <a:srgbClr val="00B050"/>
                </a:solidFill>
              </a:rPr>
              <a:t>sms</a:t>
            </a:r>
            <a:r>
              <a:rPr lang="cs-CZ" dirty="0">
                <a:solidFill>
                  <a:srgbClr val="00B050"/>
                </a:solidFill>
              </a:rPr>
              <a:t>, že pokud nebude vyhověno jeho požadavkům bude použito </a:t>
            </a:r>
            <a:r>
              <a:rPr lang="cs-CZ" dirty="0" smtClean="0">
                <a:solidFill>
                  <a:srgbClr val="00B050"/>
                </a:solidFill>
              </a:rPr>
              <a:t>násilí</a:t>
            </a:r>
            <a:r>
              <a:rPr lang="cs-CZ" dirty="0">
                <a:solidFill>
                  <a:srgbClr val="00B050"/>
                </a:solidFill>
              </a:rPr>
              <a:t>.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cs-CZ" dirty="0">
                <a:solidFill>
                  <a:srgbClr val="00B050"/>
                </a:solidFill>
              </a:rPr>
              <a:t>D</a:t>
            </a:r>
            <a:r>
              <a:rPr lang="cs-CZ" dirty="0" smtClean="0">
                <a:solidFill>
                  <a:srgbClr val="00B050"/>
                </a:solidFill>
              </a:rPr>
              <a:t>alší </a:t>
            </a:r>
            <a:r>
              <a:rPr lang="cs-CZ" dirty="0">
                <a:solidFill>
                  <a:srgbClr val="00B050"/>
                </a:solidFill>
              </a:rPr>
              <a:t>protiprávní jednání jsou zakomponovány v oddílu 2 Trestné činy proti právům na ochranu osobnosti, soukromí a listovního tajemství, jedná se zejména o trestné činy dle § 180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Neoprávněné nakládání s osobními údaji</a:t>
            </a:r>
            <a:r>
              <a:rPr lang="cs-CZ" dirty="0">
                <a:solidFill>
                  <a:srgbClr val="00B050"/>
                </a:solidFill>
              </a:rPr>
              <a:t>, trestný čin dle § 181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Poškození cizích práv</a:t>
            </a:r>
            <a:r>
              <a:rPr lang="cs-CZ" dirty="0">
                <a:solidFill>
                  <a:srgbClr val="00B050"/>
                </a:solidFill>
              </a:rPr>
              <a:t>, trestný čin dle § 182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Porušení tajemství dopravovaných zpráv</a:t>
            </a:r>
            <a:r>
              <a:rPr lang="cs-CZ" dirty="0">
                <a:solidFill>
                  <a:srgbClr val="00B050"/>
                </a:solidFill>
              </a:rPr>
              <a:t>, § 183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Porušování tajemství listin a jiných dokumentů uchovávaných v soukromí</a:t>
            </a:r>
            <a:r>
              <a:rPr lang="cs-CZ" dirty="0">
                <a:solidFill>
                  <a:srgbClr val="00B050"/>
                </a:solidFill>
              </a:rPr>
              <a:t>, § 184 </a:t>
            </a:r>
            <a:r>
              <a:rPr lang="cs-CZ" dirty="0" err="1">
                <a:solidFill>
                  <a:srgbClr val="00B050"/>
                </a:solidFill>
              </a:rPr>
              <a:t>TrZ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2072"/>
                </a:solidFill>
              </a:rPr>
              <a:t>Pomluva</a:t>
            </a:r>
            <a:r>
              <a:rPr lang="cs-CZ" dirty="0">
                <a:solidFill>
                  <a:srgbClr val="00B050"/>
                </a:solidFill>
              </a:rPr>
              <a:t>. </a:t>
            </a:r>
            <a:endParaRPr lang="cs-CZ" dirty="0" smtClean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647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2531</Words>
  <Application>Microsoft Office PowerPoint</Application>
  <PresentationFormat>Předvádění na obrazovce (4:3)</PresentationFormat>
  <Paragraphs>469</Paragraphs>
  <Slides>33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Prezentace aplikace PowerPoint</vt:lpstr>
      <vt:lpstr>Prezentace aplikace PowerPoint</vt:lpstr>
      <vt:lpstr>Prezentace aplikace PowerPoint</vt:lpstr>
      <vt:lpstr>       </vt:lpstr>
      <vt:lpstr>Prezentace aplikace PowerPoint</vt:lpstr>
      <vt:lpstr>Prezentace aplikace PowerPoint</vt:lpstr>
      <vt:lpstr>Prezentace aplikace PowerPoint</vt:lpstr>
      <vt:lpstr>   Škola nebo školské zařízení jsou:    </vt:lpstr>
      <vt:lpstr>       </vt:lpstr>
      <vt:lpstr>       </vt:lpstr>
      <vt:lpstr>       </vt:lpstr>
      <vt:lpstr>       </vt:lpstr>
      <vt:lpstr>       </vt:lpstr>
      <vt:lpstr>       </vt:lpstr>
      <vt:lpstr>Prezentace aplikace PowerPoint</vt:lpstr>
      <vt:lpstr>Prezentace aplikace PowerPoint</vt:lpstr>
      <vt:lpstr>       </vt:lpstr>
      <vt:lpstr>Prezentace aplikace PowerPoint</vt:lpstr>
      <vt:lpstr>Prezentace aplikace PowerPoint</vt:lpstr>
      <vt:lpstr>       </vt:lpstr>
      <vt:lpstr>Prezentace aplikace PowerPoint</vt:lpstr>
      <vt:lpstr>Prezentace aplikace PowerPoint</vt:lpstr>
      <vt:lpstr>Prezentace aplikace PowerPoint</vt:lpstr>
      <vt:lpstr>   Škola nebo školské zařízení jsou:    </vt:lpstr>
      <vt:lpstr>       </vt:lpstr>
      <vt:lpstr>       </vt:lpstr>
      <vt:lpstr>       </vt:lpstr>
      <vt:lpstr>       </vt:lpstr>
      <vt:lpstr>       </vt:lpstr>
      <vt:lpstr>       </vt:lpstr>
      <vt:lpstr>Prezentace aplikace PowerPoint</vt:lpstr>
      <vt:lpstr>Prezentace aplikace PowerPoint</vt:lpstr>
      <vt:lpstr>     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Habich Lukáš</dc:creator>
  <cp:lastModifiedBy>Habich Lukáš</cp:lastModifiedBy>
  <cp:revision>3</cp:revision>
  <dcterms:created xsi:type="dcterms:W3CDTF">2014-07-28T20:16:44Z</dcterms:created>
  <dcterms:modified xsi:type="dcterms:W3CDTF">2014-07-28T20:30:16Z</dcterms:modified>
</cp:coreProperties>
</file>