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9" r:id="rId6"/>
    <p:sldId id="270" r:id="rId7"/>
    <p:sldId id="271" r:id="rId8"/>
    <p:sldId id="278" r:id="rId9"/>
    <p:sldId id="257" r:id="rId10"/>
    <p:sldId id="280" r:id="rId11"/>
    <p:sldId id="274" r:id="rId12"/>
    <p:sldId id="277" r:id="rId13"/>
    <p:sldId id="276" r:id="rId14"/>
    <p:sldId id="279" r:id="rId15"/>
    <p:sldId id="275" r:id="rId16"/>
    <p:sldId id="273" r:id="rId17"/>
    <p:sldId id="26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00A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42" autoAdjust="0"/>
  </p:normalViewPr>
  <p:slideViewPr>
    <p:cSldViewPr>
      <p:cViewPr>
        <p:scale>
          <a:sx n="114" d="100"/>
          <a:sy n="11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16E4B-5671-403B-B91E-16698A050570}" type="datetimeFigureOut">
              <a:rPr lang="cs-CZ" smtClean="0"/>
              <a:t>21.5.2018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0BF2-CA21-4D5B-9E8A-0EF4925B07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03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44" y="1428736"/>
            <a:ext cx="7772400" cy="1470025"/>
          </a:xfrm>
        </p:spPr>
        <p:txBody>
          <a:bodyPr/>
          <a:lstStyle>
            <a:lvl1pPr algn="l">
              <a:defRPr>
                <a:solidFill>
                  <a:srgbClr val="00A9E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44" y="385762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42844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600200"/>
            <a:ext cx="8401080" cy="45259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5720" y="1285860"/>
            <a:ext cx="6191280" cy="484030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4357694"/>
            <a:ext cx="77724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28574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033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14282" y="6324591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516EB83-090E-473B-B959-92A4B5275361}" type="datetimeFigureOut">
              <a:rPr lang="cs-CZ" smtClean="0"/>
              <a:pPr/>
              <a:t>21.5.2018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3294065" cy="1285884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2500306"/>
            <a:ext cx="3251231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fld id="{7516EB83-090E-473B-B959-92A4B5275361}" type="datetimeFigureOut">
              <a:rPr lang="cs-CZ" smtClean="0"/>
              <a:pPr/>
              <a:t>21.5.2018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velkybubli_CJ_1502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14282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16EB83-090E-473B-B959-92A4B5275361}" type="datetimeFigureOut">
              <a:rPr lang="cs-CZ" smtClean="0"/>
              <a:pPr/>
              <a:t>21.5.2018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3F0DB-9040-4F31-8D2D-42639AAB2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600" kern="1200" dirty="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173572" cy="2232248"/>
          </a:xfrm>
        </p:spPr>
        <p:txBody>
          <a:bodyPr/>
          <a:lstStyle/>
          <a:p>
            <a:pPr algn="ctr"/>
            <a:r>
              <a:rPr lang="cs-CZ" sz="4000" b="1" dirty="0" smtClean="0"/>
              <a:t>Elektronická identifikace, Národní identitní prostor ČR</a:t>
            </a:r>
            <a:br>
              <a:rPr lang="cs-CZ" sz="4000" b="1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pojmy, principy, </a:t>
            </a:r>
            <a:r>
              <a:rPr lang="cs-CZ" sz="2800" dirty="0" smtClean="0"/>
              <a:t>možné služby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533612" cy="1152128"/>
          </a:xfrm>
        </p:spPr>
        <p:txBody>
          <a:bodyPr>
            <a:normAutofit/>
          </a:bodyPr>
          <a:lstStyle/>
          <a:p>
            <a:r>
              <a:rPr lang="cs-CZ" dirty="0" smtClean="0"/>
              <a:t>Petr Kuchař</a:t>
            </a:r>
          </a:p>
          <a:p>
            <a:r>
              <a:rPr lang="cs-CZ" sz="2000" dirty="0" smtClean="0"/>
              <a:t>ředitel </a:t>
            </a:r>
            <a:r>
              <a:rPr lang="cs-CZ" sz="2000" dirty="0"/>
              <a:t>o</a:t>
            </a:r>
            <a:r>
              <a:rPr lang="cs-CZ" sz="2000" dirty="0" smtClean="0"/>
              <a:t>dboru Hlavního architekta eGovernmentu MV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20861" y="333886"/>
            <a:ext cx="6345009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Příklad 2: </a:t>
            </a:r>
            <a:r>
              <a:rPr lang="cs-CZ" dirty="0" err="1" smtClean="0"/>
              <a:t>ePreskripce</a:t>
            </a:r>
            <a:r>
              <a:rPr lang="cs-CZ" dirty="0" smtClean="0"/>
              <a:t> SÚKL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4604"/>
            <a:ext cx="7662664" cy="567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1042"/>
            <a:ext cx="7233483" cy="52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20861" y="333886"/>
            <a:ext cx="6345009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Příklad 3: </a:t>
            </a:r>
            <a:r>
              <a:rPr lang="cs-CZ" dirty="0" err="1" smtClean="0"/>
              <a:t>ePortál</a:t>
            </a:r>
            <a:r>
              <a:rPr lang="cs-CZ" dirty="0" smtClean="0"/>
              <a:t> ČSSZ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60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20861" y="333886"/>
            <a:ext cx="6345009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služby </a:t>
            </a:r>
            <a:r>
              <a:rPr lang="cs-CZ" dirty="0" err="1" smtClean="0"/>
              <a:t>ePortálu</a:t>
            </a:r>
            <a:r>
              <a:rPr lang="cs-CZ" dirty="0" smtClean="0"/>
              <a:t> ČSSZ od 1.7.2018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1924" y="1124744"/>
            <a:ext cx="8806579" cy="4954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9939"/>
              </p:ext>
            </p:extLst>
          </p:nvPr>
        </p:nvGraphicFramePr>
        <p:xfrm>
          <a:off x="107503" y="980729"/>
          <a:ext cx="9000999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1297"/>
                <a:gridCol w="979702"/>
              </a:tblGrid>
              <a:tr h="4643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Název </a:t>
                      </a:r>
                      <a:r>
                        <a:rPr lang="cs-CZ" sz="1800" dirty="0" smtClean="0">
                          <a:effectLst/>
                        </a:rPr>
                        <a:t>služby</a:t>
                      </a:r>
                      <a:r>
                        <a:rPr lang="cs-CZ" sz="1100" dirty="0" smtClean="0">
                          <a:effectLst/>
                        </a:rPr>
                        <a:t>, tříděno dle četnosti využití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Četnost</a:t>
                      </a:r>
                      <a:r>
                        <a:rPr lang="cs-CZ" sz="1100" dirty="0" smtClean="0">
                          <a:effectLst/>
                        </a:rPr>
                        <a:t> za 2017 (ISDS)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FF00"/>
                          </a:solidFill>
                          <a:effectLst/>
                        </a:rPr>
                        <a:t>Informativní</a:t>
                      </a:r>
                      <a:r>
                        <a:rPr lang="cs-CZ" sz="1400" dirty="0">
                          <a:solidFill>
                            <a:srgbClr val="FFFF00"/>
                          </a:solidFill>
                          <a:effectLst/>
                        </a:rPr>
                        <a:t> výpočet starobního důchodu</a:t>
                      </a:r>
                      <a:endParaRPr lang="cs-CZ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16 072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FF00"/>
                          </a:solidFill>
                          <a:effectLst/>
                        </a:rPr>
                        <a:t>Náhled na informativní osobní list důchodového pojištění</a:t>
                      </a:r>
                      <a:endParaRPr lang="cs-CZ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13 549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FFFF00"/>
                          </a:solidFill>
                          <a:effectLst/>
                        </a:rPr>
                        <a:t>Náhled na inventuru pohledávek OSVČ za předchozí rok</a:t>
                      </a:r>
                      <a:endParaRPr lang="cs-CZ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10 883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Přehled dob důchodového pojištění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4 953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Žádost o sestavení informativního osobního listu důchodového pojištění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4 573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Informace o stavu a průběhu vyřizování žádosti o dávku nemocenského pojištění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4 275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Potvrzení o bezdlužnosti právnických </a:t>
                      </a:r>
                      <a:r>
                        <a:rPr lang="cs-CZ" sz="1100" dirty="0" smtClean="0">
                          <a:effectLst/>
                        </a:rPr>
                        <a:t>osob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(žádost)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3 982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Informace o stavu pohledávek na pojistném a penále vůči zaměstnavateli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3 723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Náhled na ELDP od roku 2004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2 986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Informace o druhu a výši vyplacených  dávek nemocenského pojištění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2 419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Informace o zaplaceném pojistném na nemocenské pojištění OSVČ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2 010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Informace o výši a druhu pobíraného důchodu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1 859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Informace o pojistných vztazích zaměstnance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1 790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Informace o dočasné pracovní neschopnosti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1 029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Potvrzení o bezdlužnosti fyzických osob – OSVČ a </a:t>
                      </a:r>
                      <a:r>
                        <a:rPr lang="cs-CZ" sz="1100" dirty="0" smtClean="0">
                          <a:effectLst/>
                        </a:rPr>
                        <a:t>zaměstnavatelů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(žádost)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984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Informace o stavu pohledávek na pojistném a penále vůči zaměstnavateli - FO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572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Potvrzení o výši a druhu pobíraného </a:t>
                      </a:r>
                      <a:r>
                        <a:rPr lang="cs-CZ" sz="1100" dirty="0" smtClean="0">
                          <a:effectLst/>
                        </a:rPr>
                        <a:t>důchodu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(žádost)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Potvrzení o druhu a výši vyplacených dávek nemocenského </a:t>
                      </a:r>
                      <a:r>
                        <a:rPr lang="cs-CZ" sz="1100" dirty="0" smtClean="0">
                          <a:effectLst/>
                        </a:rPr>
                        <a:t>pojištění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(žádost)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Potvrzení o dočasné pracovní </a:t>
                      </a:r>
                      <a:r>
                        <a:rPr lang="cs-CZ" sz="1100" dirty="0" smtClean="0">
                          <a:effectLst/>
                        </a:rPr>
                        <a:t>neschopnosti </a:t>
                      </a:r>
                      <a:r>
                        <a:rPr lang="cs-CZ" sz="1100" dirty="0" smtClean="0">
                          <a:solidFill>
                            <a:srgbClr val="FF0000"/>
                          </a:solidFill>
                          <a:effectLst/>
                        </a:rPr>
                        <a:t>(žádost)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64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celkem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76 091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0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23973"/>
            <a:ext cx="7406493" cy="520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20861" y="333886"/>
            <a:ext cx="6345009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Příklad 4: NKM pro </a:t>
            </a:r>
            <a:r>
              <a:rPr lang="cs-CZ" dirty="0" err="1" smtClean="0"/>
              <a:t>eHealth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0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772816"/>
            <a:ext cx="788611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600" dirty="0" smtClean="0"/>
              <a:t>Děkuji za pozornost</a:t>
            </a:r>
          </a:p>
          <a:p>
            <a:endParaRPr lang="cs-CZ" sz="4600" dirty="0"/>
          </a:p>
          <a:p>
            <a:pPr marL="0" indent="0" algn="ctr">
              <a:buNone/>
            </a:pPr>
            <a:r>
              <a:rPr lang="cs-CZ" sz="4600" dirty="0" smtClean="0"/>
              <a:t>                        Petr Kuchař</a:t>
            </a:r>
            <a:endParaRPr lang="cs-CZ" sz="4600" dirty="0" smtClean="0"/>
          </a:p>
          <a:p>
            <a:pPr marL="0" indent="0" algn="ctr">
              <a:buNone/>
            </a:pPr>
            <a:endParaRPr lang="cs-CZ" sz="4600" dirty="0"/>
          </a:p>
          <a:p>
            <a:pPr marL="0" indent="0" algn="r">
              <a:buNone/>
            </a:pPr>
            <a:endParaRPr lang="cs-CZ" sz="4600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sz="1300" b="1" dirty="0" smtClean="0"/>
          </a:p>
          <a:p>
            <a:pPr marL="0" indent="0">
              <a:buNone/>
            </a:pPr>
            <a:endParaRPr lang="cs-CZ" sz="1300" b="1" dirty="0"/>
          </a:p>
          <a:p>
            <a:pPr marL="0" indent="0">
              <a:buNone/>
            </a:pPr>
            <a:endParaRPr lang="cs-CZ" sz="1300" b="1" dirty="0" smtClean="0"/>
          </a:p>
          <a:p>
            <a:pPr marL="0" indent="0">
              <a:buNone/>
            </a:pPr>
            <a:endParaRPr lang="cs-CZ" sz="1300" b="1" dirty="0"/>
          </a:p>
          <a:p>
            <a:pPr marL="0" indent="0">
              <a:buNone/>
            </a:pPr>
            <a:endParaRPr lang="cs-CZ" sz="1300" b="1" dirty="0" smtClean="0"/>
          </a:p>
          <a:p>
            <a:pPr marL="0" indent="0">
              <a:buNone/>
            </a:pPr>
            <a:endParaRPr lang="cs-CZ" sz="1300" b="1" dirty="0"/>
          </a:p>
        </p:txBody>
      </p:sp>
    </p:spTree>
    <p:extLst>
      <p:ext uri="{BB962C8B-B14F-4D97-AF65-F5344CB8AC3E}">
        <p14:creationId xmlns:p14="http://schemas.microsoft.com/office/powerpoint/2010/main" val="22915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50" y="1425524"/>
            <a:ext cx="8009706" cy="755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100" b="1" dirty="0">
                <a:solidFill>
                  <a:srgbClr val="00A9E2"/>
                </a:solidFill>
                <a:latin typeface="Arial" pitchFamily="34" charset="0"/>
                <a:cs typeface="Arial" pitchFamily="34" charset="0"/>
              </a:rPr>
              <a:t>Zákonné zmocnění:  zákon č.250/2017 Sb.</a:t>
            </a:r>
            <a:endParaRPr lang="en-US" sz="3100" b="1" dirty="0">
              <a:solidFill>
                <a:srgbClr val="00A9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1925" y="2343149"/>
            <a:ext cx="8566030" cy="37147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3000" dirty="0" smtClean="0"/>
              <a:t>§2  Prokázání totožnosti s využitím elektronické identifikace:</a:t>
            </a:r>
          </a:p>
          <a:p>
            <a:pPr marL="0" indent="0">
              <a:buFont typeface="Arial"/>
              <a:buNone/>
            </a:pPr>
            <a:r>
              <a:rPr lang="cs-CZ" sz="3000" i="1" dirty="0" smtClean="0"/>
              <a:t>„Vyžaduje-li </a:t>
            </a:r>
            <a:r>
              <a:rPr lang="cs-CZ" sz="3000" b="1" i="1" dirty="0" smtClean="0"/>
              <a:t>právní předpis</a:t>
            </a:r>
            <a:r>
              <a:rPr lang="cs-CZ" sz="3000" i="1" dirty="0" smtClean="0"/>
              <a:t> nebo </a:t>
            </a:r>
            <a:r>
              <a:rPr lang="cs-CZ" sz="3000" b="1" i="1" dirty="0" smtClean="0"/>
              <a:t>výkon působnosti</a:t>
            </a:r>
            <a:r>
              <a:rPr lang="cs-CZ" sz="3000" i="1" dirty="0" smtClean="0"/>
              <a:t> prokázání totožnosti, </a:t>
            </a:r>
            <a:r>
              <a:rPr lang="cs-CZ" sz="3000" b="1" i="1" dirty="0" smtClean="0"/>
              <a:t>lze umožnit</a:t>
            </a:r>
            <a:r>
              <a:rPr lang="cs-CZ" sz="3000" i="1" dirty="0" smtClean="0"/>
              <a:t> prokázání totožnosti s využitím elektronické identifikace </a:t>
            </a:r>
            <a:r>
              <a:rPr lang="cs-CZ" sz="3000" b="1" i="1" dirty="0" smtClean="0">
                <a:solidFill>
                  <a:srgbClr val="FF0000"/>
                </a:solidFill>
              </a:rPr>
              <a:t>pouze</a:t>
            </a:r>
            <a:r>
              <a:rPr lang="cs-CZ" sz="3000" i="1" dirty="0" smtClean="0"/>
              <a:t> prostřednictvím kvalifikovaného systému elektronické identifikace (dále jen „kvalifikovaný systém</a:t>
            </a:r>
            <a:r>
              <a:rPr lang="cs-CZ" sz="3000" i="1" dirty="0" smtClean="0"/>
              <a:t>“).“</a:t>
            </a:r>
            <a:endParaRPr lang="cs-CZ" sz="3000" dirty="0" smtClean="0"/>
          </a:p>
          <a:p>
            <a:pPr marL="0" indent="0">
              <a:buNone/>
            </a:pPr>
            <a:r>
              <a:rPr lang="cs-CZ" sz="3000" dirty="0" smtClean="0"/>
              <a:t>Přechodné ustanovení, §27 odst.2):  2 roky, </a:t>
            </a:r>
            <a:r>
              <a:rPr lang="en-US" sz="3000" dirty="0" smtClean="0"/>
              <a:t>+</a:t>
            </a:r>
            <a:r>
              <a:rPr lang="cs-CZ" sz="3000" dirty="0" smtClean="0"/>
              <a:t> do 6 měsíců vyrozumět správce NIA – tj. SZR</a:t>
            </a:r>
            <a:endParaRPr lang="cs-CZ" sz="3000" dirty="0" smtClean="0"/>
          </a:p>
          <a:p>
            <a:pPr marL="0" indent="0">
              <a:buFont typeface="Arial"/>
              <a:buNone/>
            </a:pPr>
            <a:endParaRPr lang="cs-CZ" sz="3000" b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20861" y="333886"/>
            <a:ext cx="6345009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Zmocnění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1925" y="2621936"/>
            <a:ext cx="8566030" cy="3457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+mn-lt"/>
              </a:rPr>
              <a:t>pro občany ČR a cizince s trvalým pobytem je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identita</a:t>
            </a:r>
            <a:r>
              <a:rPr lang="cs-CZ" dirty="0" smtClean="0">
                <a:latin typeface="+mn-lt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reprezentována</a:t>
            </a:r>
            <a:r>
              <a:rPr lang="cs-CZ" dirty="0" smtClean="0">
                <a:latin typeface="+mn-lt"/>
              </a:rPr>
              <a:t> záznamem </a:t>
            </a:r>
            <a:r>
              <a:rPr lang="cs-CZ" b="1" dirty="0" smtClean="0">
                <a:latin typeface="+mn-lt"/>
              </a:rPr>
              <a:t>v ROB</a:t>
            </a:r>
          </a:p>
          <a:p>
            <a:r>
              <a:rPr lang="cs-CZ" dirty="0" smtClean="0">
                <a:latin typeface="+mn-lt"/>
              </a:rPr>
              <a:t>k jedné identitě může být </a:t>
            </a:r>
            <a:r>
              <a:rPr lang="cs-CZ" b="1" dirty="0" smtClean="0">
                <a:latin typeface="+mn-lt"/>
              </a:rPr>
              <a:t>více ID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prostředků</a:t>
            </a:r>
            <a:r>
              <a:rPr lang="cs-CZ" dirty="0" smtClean="0">
                <a:latin typeface="+mn-lt"/>
              </a:rPr>
              <a:t>, pomocí kterých se identita prokazuje</a:t>
            </a:r>
            <a:endParaRPr lang="cs-CZ" b="1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prostředky mají dle eIDAS tzv. 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úroveň důvěry</a:t>
            </a:r>
            <a:r>
              <a:rPr lang="cs-CZ" dirty="0" smtClean="0">
                <a:latin typeface="+mn-lt"/>
              </a:rPr>
              <a:t>: nízkou, střední či vysokou, případně se řídí vnitrostátním právním </a:t>
            </a:r>
            <a:r>
              <a:rPr lang="cs-CZ" b="1" dirty="0" smtClean="0">
                <a:latin typeface="+mn-lt"/>
              </a:rPr>
              <a:t>předpisem </a:t>
            </a:r>
            <a:r>
              <a:rPr lang="cs-CZ" dirty="0" smtClean="0">
                <a:latin typeface="+mn-lt"/>
              </a:rPr>
              <a:t>(např. ISDS)</a:t>
            </a:r>
            <a:endParaRPr lang="en-US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6750" y="1425524"/>
            <a:ext cx="8009706" cy="755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100" b="1" dirty="0" smtClean="0">
                <a:solidFill>
                  <a:srgbClr val="00A9E2"/>
                </a:solidFill>
                <a:latin typeface="Arial" pitchFamily="34" charset="0"/>
                <a:cs typeface="Arial" pitchFamily="34" charset="0"/>
              </a:rPr>
              <a:t>Elektronická identifikace - POJMY</a:t>
            </a:r>
            <a:endParaRPr lang="en-US" sz="3100" b="1" dirty="0">
              <a:solidFill>
                <a:srgbClr val="00A9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20861" y="333886"/>
            <a:ext cx="6345009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Pojmologie</a:t>
            </a:r>
            <a:r>
              <a:rPr lang="cs-CZ" dirty="0" smtClean="0"/>
              <a:t> el. </a:t>
            </a:r>
            <a:r>
              <a:rPr lang="cs-CZ" dirty="0" smtClean="0"/>
              <a:t>Identifikace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3309029" y="3253715"/>
            <a:ext cx="2517111" cy="12493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3. Národní </a:t>
            </a:r>
            <a:r>
              <a:rPr lang="cs-CZ" dirty="0" smtClean="0"/>
              <a:t>bod               pro identifikaci               a autentizaci </a:t>
            </a:r>
            <a:br>
              <a:rPr lang="cs-CZ" dirty="0" smtClean="0"/>
            </a:br>
            <a:r>
              <a:rPr lang="cs-CZ" dirty="0" smtClean="0"/>
              <a:t>(NIA)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738395" y="2662280"/>
            <a:ext cx="1235730" cy="25266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Propojený datový fond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88344" y="3446065"/>
            <a:ext cx="916599" cy="7351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z</a:t>
            </a:r>
            <a:r>
              <a:rPr lang="cs-CZ" sz="1400" dirty="0" smtClean="0"/>
              <a:t>ákladní registry</a:t>
            </a:r>
            <a:endParaRPr lang="cs-CZ" sz="1400" dirty="0"/>
          </a:p>
        </p:txBody>
      </p:sp>
      <p:sp>
        <p:nvSpPr>
          <p:cNvPr id="8" name="Zaoblený obdélník 7"/>
          <p:cNvSpPr/>
          <p:nvPr/>
        </p:nvSpPr>
        <p:spPr>
          <a:xfrm>
            <a:off x="888344" y="4284420"/>
            <a:ext cx="916599" cy="7351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eGSB</a:t>
            </a:r>
            <a:endParaRPr lang="cs-CZ" sz="1400" dirty="0"/>
          </a:p>
        </p:txBody>
      </p:sp>
      <p:sp>
        <p:nvSpPr>
          <p:cNvPr id="9" name="Zaoblený obdélník 8"/>
          <p:cNvSpPr/>
          <p:nvPr/>
        </p:nvSpPr>
        <p:spPr>
          <a:xfrm>
            <a:off x="2406608" y="5057523"/>
            <a:ext cx="4325964" cy="13913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2. Poskytovatelé </a:t>
            </a:r>
            <a:r>
              <a:rPr lang="cs-CZ" sz="1400" b="1" dirty="0" smtClean="0">
                <a:solidFill>
                  <a:srgbClr val="C00000"/>
                </a:solidFill>
              </a:rPr>
              <a:t>identity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480835" y="5543254"/>
            <a:ext cx="1276195" cy="7199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cs-CZ" sz="1400" dirty="0" smtClean="0"/>
              <a:t>NIA ID</a:t>
            </a:r>
          </a:p>
          <a:p>
            <a:pPr algn="ctr">
              <a:buFont typeface="Arial" pitchFamily="34" charset="0"/>
              <a:buChar char="•"/>
            </a:pPr>
            <a:r>
              <a:rPr lang="cs-CZ" sz="1400" dirty="0" smtClean="0"/>
              <a:t>komerční certifikát</a:t>
            </a:r>
            <a:endParaRPr lang="cs-CZ" sz="1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942179" y="5543254"/>
            <a:ext cx="1269094" cy="7199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cs-CZ" sz="1400" dirty="0" err="1" smtClean="0"/>
              <a:t>eOP</a:t>
            </a:r>
            <a:endParaRPr lang="cs-CZ" sz="1400" dirty="0" smtClean="0"/>
          </a:p>
          <a:p>
            <a:pPr algn="ctr">
              <a:buFont typeface="Arial" pitchFamily="34" charset="0"/>
              <a:buChar char="•"/>
            </a:pPr>
            <a:r>
              <a:rPr lang="cs-CZ" sz="1400" dirty="0" smtClean="0"/>
              <a:t>ISDS</a:t>
            </a:r>
            <a:endParaRPr lang="cs-CZ" sz="1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5365018" y="5543254"/>
            <a:ext cx="1213808" cy="7199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cs-CZ" sz="1400" dirty="0" smtClean="0"/>
              <a:t>Atd.</a:t>
            </a:r>
            <a:endParaRPr lang="cs-CZ" sz="1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2242481" y="1461811"/>
            <a:ext cx="4751178" cy="1446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1. Poskytovatelé </a:t>
            </a:r>
            <a:r>
              <a:rPr lang="cs-CZ" sz="1400" b="1" dirty="0" smtClean="0">
                <a:solidFill>
                  <a:srgbClr val="C00000"/>
                </a:solidFill>
              </a:rPr>
              <a:t>služeb</a:t>
            </a:r>
            <a:endParaRPr lang="cs-CZ" sz="1400" b="1" dirty="0">
              <a:solidFill>
                <a:srgbClr val="C0000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390859" y="1894688"/>
            <a:ext cx="1276195" cy="835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Portál ČSSZ</a:t>
            </a:r>
            <a:endParaRPr lang="cs-CZ" sz="1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3935410" y="1886795"/>
            <a:ext cx="1276195" cy="835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Kraj Vysočina </a:t>
            </a:r>
            <a:r>
              <a:rPr lang="cs-CZ" sz="1400" dirty="0" err="1" smtClean="0"/>
              <a:t>eHealth</a:t>
            </a:r>
            <a:endParaRPr lang="cs-CZ" sz="1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5464534" y="1894688"/>
            <a:ext cx="1276195" cy="8358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SUKL </a:t>
            </a:r>
            <a:r>
              <a:rPr lang="cs-CZ" sz="1400" dirty="0" err="1" smtClean="0"/>
              <a:t>eRecepty</a:t>
            </a:r>
            <a:endParaRPr lang="cs-CZ" sz="1400" dirty="0"/>
          </a:p>
        </p:txBody>
      </p:sp>
      <p:cxnSp>
        <p:nvCxnSpPr>
          <p:cNvPr id="17" name="Přímá spojovací šipka 14"/>
          <p:cNvCxnSpPr/>
          <p:nvPr/>
        </p:nvCxnSpPr>
        <p:spPr>
          <a:xfrm flipH="1">
            <a:off x="1974125" y="3813658"/>
            <a:ext cx="130434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šipka 15"/>
          <p:cNvCxnSpPr/>
          <p:nvPr/>
        </p:nvCxnSpPr>
        <p:spPr>
          <a:xfrm flipV="1">
            <a:off x="4563965" y="2908701"/>
            <a:ext cx="0" cy="294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6"/>
          <p:cNvCxnSpPr>
            <a:stCxn id="9" idx="0"/>
            <a:endCxn id="5" idx="2"/>
          </p:cNvCxnSpPr>
          <p:nvPr/>
        </p:nvCxnSpPr>
        <p:spPr>
          <a:xfrm flipH="1" flipV="1">
            <a:off x="4567585" y="4503079"/>
            <a:ext cx="2005" cy="554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7116461" y="3486270"/>
            <a:ext cx="1504086" cy="69497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cs-CZ" sz="1400" b="1" dirty="0" smtClean="0">
                <a:solidFill>
                  <a:srgbClr val="C00000"/>
                </a:solidFill>
              </a:rPr>
              <a:t>Mezinárodní GW </a:t>
            </a:r>
            <a:r>
              <a:rPr lang="cs-CZ" sz="1400" b="1" dirty="0" err="1" smtClean="0">
                <a:solidFill>
                  <a:srgbClr val="C00000"/>
                </a:solidFill>
              </a:rPr>
              <a:t>eIDAS</a:t>
            </a:r>
            <a:endParaRPr lang="cs-CZ" sz="1400" b="1" dirty="0">
              <a:solidFill>
                <a:srgbClr val="C00000"/>
              </a:solidFill>
            </a:endParaRPr>
          </a:p>
        </p:txBody>
      </p:sp>
      <p:cxnSp>
        <p:nvCxnSpPr>
          <p:cNvPr id="21" name="Přímá spojovací šipka 14"/>
          <p:cNvCxnSpPr>
            <a:endCxn id="20" idx="1"/>
          </p:cNvCxnSpPr>
          <p:nvPr/>
        </p:nvCxnSpPr>
        <p:spPr>
          <a:xfrm>
            <a:off x="5826140" y="3813658"/>
            <a:ext cx="1290321" cy="20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14"/>
          <p:cNvCxnSpPr/>
          <p:nvPr/>
        </p:nvCxnSpPr>
        <p:spPr>
          <a:xfrm flipH="1">
            <a:off x="5812115" y="3943704"/>
            <a:ext cx="130434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14"/>
          <p:cNvCxnSpPr/>
          <p:nvPr/>
        </p:nvCxnSpPr>
        <p:spPr>
          <a:xfrm>
            <a:off x="1988150" y="3950835"/>
            <a:ext cx="129032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2620861" y="333886"/>
            <a:ext cx="6345009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Aktéři </a:t>
            </a:r>
            <a:r>
              <a:rPr lang="cs-CZ" dirty="0" smtClean="0"/>
              <a:t>NIP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60432" y="5805264"/>
            <a:ext cx="226368" cy="3208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39" y="2670764"/>
            <a:ext cx="2673013" cy="1602918"/>
          </a:xfrm>
          <a:prstGeom prst="rect">
            <a:avLst/>
          </a:prstGeom>
          <a:effectLst>
            <a:outerShdw blurRad="673100" dist="381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 contourW="25400">
            <a:contourClr>
              <a:schemeClr val="bg2">
                <a:lumMod val="10000"/>
              </a:schemeClr>
            </a:contourClr>
          </a:sp3d>
        </p:spPr>
      </p:pic>
      <p:cxnSp>
        <p:nvCxnSpPr>
          <p:cNvPr id="26" name="Pravoúhlá spojnice 5"/>
          <p:cNvCxnSpPr/>
          <p:nvPr/>
        </p:nvCxnSpPr>
        <p:spPr>
          <a:xfrm>
            <a:off x="970646" y="3117895"/>
            <a:ext cx="586737" cy="14802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oúhlá spojnice 27"/>
          <p:cNvCxnSpPr/>
          <p:nvPr/>
        </p:nvCxnSpPr>
        <p:spPr>
          <a:xfrm>
            <a:off x="4004149" y="3135016"/>
            <a:ext cx="1090997" cy="12700"/>
          </a:xfrm>
          <a:prstGeom prst="bentConnector3">
            <a:avLst>
              <a:gd name="adj1" fmla="val 50000"/>
            </a:avLst>
          </a:prstGeom>
          <a:ln w="412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oúhlá spojnice 9"/>
          <p:cNvCxnSpPr/>
          <p:nvPr/>
        </p:nvCxnSpPr>
        <p:spPr>
          <a:xfrm>
            <a:off x="6022132" y="4322367"/>
            <a:ext cx="0" cy="839222"/>
          </a:xfrm>
          <a:prstGeom prst="straightConnector1">
            <a:avLst/>
          </a:prstGeom>
          <a:ln w="412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5436096" y="5244016"/>
            <a:ext cx="234924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207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dirty="0" err="1" smtClean="0"/>
              <a:t>IdP</a:t>
            </a:r>
            <a:r>
              <a:rPr lang="cs-CZ" dirty="0"/>
              <a:t> </a:t>
            </a:r>
            <a:r>
              <a:rPr lang="cs-CZ" dirty="0" err="1" smtClean="0"/>
              <a:t>eOP</a:t>
            </a:r>
            <a:endParaRPr lang="cs-CZ" dirty="0" smtClean="0"/>
          </a:p>
        </p:txBody>
      </p:sp>
      <p:cxnSp>
        <p:nvCxnSpPr>
          <p:cNvPr id="31" name="Pravoúhlá spojnice 11"/>
          <p:cNvCxnSpPr/>
          <p:nvPr/>
        </p:nvCxnSpPr>
        <p:spPr>
          <a:xfrm flipV="1">
            <a:off x="7115529" y="4322367"/>
            <a:ext cx="0" cy="816138"/>
          </a:xfrm>
          <a:prstGeom prst="straightConnector1">
            <a:avLst/>
          </a:prstGeom>
          <a:ln w="412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6369022" y="4606274"/>
            <a:ext cx="89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BSI</a:t>
            </a:r>
            <a:r>
              <a:rPr lang="cs-CZ" sz="1200" dirty="0" smtClean="0">
                <a:solidFill>
                  <a:srgbClr val="00B050"/>
                </a:solidFill>
              </a:rPr>
              <a:t>(</a:t>
            </a:r>
            <a:r>
              <a:rPr lang="cs-CZ" sz="1200" dirty="0" err="1" smtClean="0">
                <a:solidFill>
                  <a:srgbClr val="00B050"/>
                </a:solidFill>
              </a:rPr>
              <a:t>IdP</a:t>
            </a:r>
            <a:r>
              <a:rPr lang="cs-CZ" sz="1200" dirty="0" smtClean="0">
                <a:solidFill>
                  <a:srgbClr val="00B050"/>
                </a:solidFill>
              </a:rPr>
              <a:t>)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33" name="Pravoúhlá spojnice 13"/>
          <p:cNvCxnSpPr/>
          <p:nvPr/>
        </p:nvCxnSpPr>
        <p:spPr>
          <a:xfrm flipH="1">
            <a:off x="3976307" y="3719587"/>
            <a:ext cx="1118839" cy="0"/>
          </a:xfrm>
          <a:prstGeom prst="straightConnector1">
            <a:avLst/>
          </a:prstGeom>
          <a:ln w="412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4037414" y="3782796"/>
            <a:ext cx="1057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7030A0"/>
                </a:solidFill>
              </a:rPr>
              <a:t>BSI</a:t>
            </a:r>
            <a:r>
              <a:rPr lang="cs-CZ" sz="1200" dirty="0" smtClean="0">
                <a:solidFill>
                  <a:srgbClr val="7030A0"/>
                </a:solidFill>
              </a:rPr>
              <a:t>(</a:t>
            </a:r>
            <a:r>
              <a:rPr lang="cs-CZ" sz="1200" dirty="0" err="1" smtClean="0">
                <a:solidFill>
                  <a:srgbClr val="7030A0"/>
                </a:solidFill>
              </a:rPr>
              <a:t>SeP</a:t>
            </a:r>
            <a:r>
              <a:rPr lang="cs-CZ" sz="1200" dirty="0" smtClean="0">
                <a:solidFill>
                  <a:srgbClr val="7030A0"/>
                </a:solidFill>
              </a:rPr>
              <a:t>) </a:t>
            </a:r>
          </a:p>
          <a:p>
            <a:pPr algn="ctr"/>
            <a:r>
              <a:rPr lang="cs-CZ" sz="1200" dirty="0">
                <a:solidFill>
                  <a:srgbClr val="7030A0"/>
                </a:solidFill>
              </a:rPr>
              <a:t> 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35" name="Pravoúhlá spojnice 19"/>
          <p:cNvCxnSpPr/>
          <p:nvPr/>
        </p:nvCxnSpPr>
        <p:spPr>
          <a:xfrm flipH="1">
            <a:off x="979922" y="3707092"/>
            <a:ext cx="568184" cy="0"/>
          </a:xfrm>
          <a:prstGeom prst="straightConnector1">
            <a:avLst/>
          </a:prstGeom>
          <a:ln w="412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nice 35"/>
          <p:cNvCxnSpPr/>
          <p:nvPr/>
        </p:nvCxnSpPr>
        <p:spPr>
          <a:xfrm rot="10800000" flipV="1">
            <a:off x="3844960" y="5381139"/>
            <a:ext cx="1101643" cy="13348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nice 36"/>
          <p:cNvCxnSpPr/>
          <p:nvPr/>
        </p:nvCxnSpPr>
        <p:spPr>
          <a:xfrm>
            <a:off x="4061916" y="5783659"/>
            <a:ext cx="1769374" cy="12700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Obrázek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8" y="2599863"/>
            <a:ext cx="752151" cy="1953347"/>
          </a:xfrm>
          <a:prstGeom prst="rect">
            <a:avLst/>
          </a:prstGeom>
        </p:spPr>
      </p:pic>
      <p:sp>
        <p:nvSpPr>
          <p:cNvPr id="41" name="TextovéPole 40"/>
          <p:cNvSpPr txBox="1"/>
          <p:nvPr/>
        </p:nvSpPr>
        <p:spPr>
          <a:xfrm>
            <a:off x="5570326" y="2733864"/>
            <a:ext cx="182169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cs-CZ" sz="4400" b="1" dirty="0" smtClean="0"/>
          </a:p>
          <a:p>
            <a:pPr algn="ctr"/>
            <a:r>
              <a:rPr lang="cs-CZ" sz="4400" b="1" dirty="0" smtClean="0"/>
              <a:t>NIA</a:t>
            </a:r>
            <a:endParaRPr lang="cs-CZ" sz="4400" b="1" dirty="0"/>
          </a:p>
        </p:txBody>
      </p:sp>
      <p:cxnSp>
        <p:nvCxnSpPr>
          <p:cNvPr id="42" name="Pravoúhlá spojnice 41"/>
          <p:cNvCxnSpPr/>
          <p:nvPr/>
        </p:nvCxnSpPr>
        <p:spPr>
          <a:xfrm rot="10800000">
            <a:off x="671585" y="4685532"/>
            <a:ext cx="1080763" cy="701013"/>
          </a:xfrm>
          <a:prstGeom prst="bentConnector3">
            <a:avLst>
              <a:gd name="adj1" fmla="val 100037"/>
            </a:avLst>
          </a:prstGeom>
          <a:ln w="41275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nice 42"/>
          <p:cNvCxnSpPr/>
          <p:nvPr/>
        </p:nvCxnSpPr>
        <p:spPr>
          <a:xfrm>
            <a:off x="422787" y="4755377"/>
            <a:ext cx="1352673" cy="1032070"/>
          </a:xfrm>
          <a:prstGeom prst="bentConnector3">
            <a:avLst>
              <a:gd name="adj1" fmla="val -882"/>
            </a:avLst>
          </a:prstGeom>
          <a:ln w="41275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4033284" y="2633534"/>
            <a:ext cx="98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ú</a:t>
            </a:r>
            <a:r>
              <a:rPr lang="cs-CZ" sz="1200" dirty="0" smtClean="0">
                <a:solidFill>
                  <a:srgbClr val="FF0000"/>
                </a:solidFill>
              </a:rPr>
              <a:t>roveň důvěry</a:t>
            </a:r>
          </a:p>
          <a:p>
            <a:pPr algn="ctr"/>
            <a:endParaRPr lang="cs-CZ" sz="1200" dirty="0">
              <a:solidFill>
                <a:srgbClr val="FF0000"/>
              </a:solidFill>
            </a:endParaRPr>
          </a:p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 VYSOKÁ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7066263" y="2172821"/>
            <a:ext cx="1142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AIFO</a:t>
            </a:r>
            <a:r>
              <a:rPr lang="cs-CZ" sz="1100" dirty="0" smtClean="0">
                <a:solidFill>
                  <a:schemeClr val="accent6">
                    <a:lumMod val="75000"/>
                  </a:schemeClr>
                </a:solidFill>
              </a:rPr>
              <a:t>(NIA)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6" name="Obrázek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681" y="568148"/>
            <a:ext cx="2090303" cy="1365989"/>
          </a:xfrm>
          <a:prstGeom prst="rect">
            <a:avLst/>
          </a:prstGeom>
          <a:noFill/>
          <a:ln>
            <a:noFill/>
          </a:ln>
          <a:effectLst>
            <a:outerShdw blurRad="622300" dist="38100" dir="2700000" algn="tl" rotWithShape="0">
              <a:prstClr val="black"/>
            </a:outerShdw>
          </a:effectLst>
        </p:spPr>
      </p:pic>
      <p:cxnSp>
        <p:nvCxnSpPr>
          <p:cNvPr id="47" name="Pravoúhlá spojnice 11"/>
          <p:cNvCxnSpPr/>
          <p:nvPr/>
        </p:nvCxnSpPr>
        <p:spPr>
          <a:xfrm flipV="1">
            <a:off x="7023887" y="1934137"/>
            <a:ext cx="0" cy="665726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nice 9"/>
          <p:cNvCxnSpPr/>
          <p:nvPr/>
        </p:nvCxnSpPr>
        <p:spPr>
          <a:xfrm>
            <a:off x="6089145" y="1955773"/>
            <a:ext cx="0" cy="644090"/>
          </a:xfrm>
          <a:prstGeom prst="straightConnector1">
            <a:avLst/>
          </a:prstGeom>
          <a:ln w="4127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5071763" y="2042149"/>
            <a:ext cx="97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rgbClr val="7030A0"/>
                </a:solidFill>
              </a:rPr>
              <a:t>Blokace, </a:t>
            </a:r>
          </a:p>
          <a:p>
            <a:pPr algn="ctr"/>
            <a:r>
              <a:rPr lang="cs-CZ" sz="1200" dirty="0" err="1" smtClean="0">
                <a:solidFill>
                  <a:srgbClr val="7030A0"/>
                </a:solidFill>
              </a:rPr>
              <a:t>jm</a:t>
            </a:r>
            <a:r>
              <a:rPr lang="cs-CZ" sz="1200" dirty="0" smtClean="0">
                <a:solidFill>
                  <a:srgbClr val="7030A0"/>
                </a:solidFill>
              </a:rPr>
              <a:t>. příjmení</a:t>
            </a:r>
            <a:endParaRPr lang="cs-CZ" sz="1200" dirty="0">
              <a:solidFill>
                <a:srgbClr val="7030A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808053" y="2819989"/>
            <a:ext cx="967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</a:rPr>
              <a:t>Výběr </a:t>
            </a:r>
            <a:r>
              <a:rPr lang="cs-CZ" sz="1600" dirty="0" err="1" smtClean="0">
                <a:solidFill>
                  <a:schemeClr val="bg2">
                    <a:lumMod val="10000"/>
                  </a:schemeClr>
                </a:solidFill>
              </a:rPr>
              <a:t>IdP</a:t>
            </a:r>
            <a:endParaRPr lang="cs-CZ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600" dirty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</a:rPr>
              <a:t>le úrovně důvěry</a:t>
            </a:r>
            <a:endParaRPr lang="cs-CZ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51" name="Pravoúhlá spojnice 11"/>
          <p:cNvCxnSpPr/>
          <p:nvPr/>
        </p:nvCxnSpPr>
        <p:spPr>
          <a:xfrm flipV="1">
            <a:off x="3115434" y="1667556"/>
            <a:ext cx="2157174" cy="985250"/>
          </a:xfrm>
          <a:prstGeom prst="bentConnector3">
            <a:avLst>
              <a:gd name="adj1" fmla="val 109"/>
            </a:avLst>
          </a:prstGeom>
          <a:ln w="41275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3187168" y="1793499"/>
            <a:ext cx="102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</a:rPr>
              <a:t>AIFO</a:t>
            </a:r>
            <a:r>
              <a:rPr lang="cs-CZ" sz="1100" dirty="0" smtClean="0">
                <a:solidFill>
                  <a:schemeClr val="accent6">
                    <a:lumMod val="75000"/>
                  </a:schemeClr>
                </a:solidFill>
              </a:rPr>
              <a:t>(PO)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3" name="Pravoúhlá spojnice 19"/>
          <p:cNvCxnSpPr/>
          <p:nvPr/>
        </p:nvCxnSpPr>
        <p:spPr>
          <a:xfrm rot="10800000" flipV="1">
            <a:off x="2762945" y="1396028"/>
            <a:ext cx="2548987" cy="1319986"/>
          </a:xfrm>
          <a:prstGeom prst="bentConnector2">
            <a:avLst/>
          </a:prstGeom>
          <a:ln w="412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1660026" y="1503540"/>
            <a:ext cx="102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00B050"/>
                </a:solidFill>
              </a:rPr>
              <a:t>Data dle zmocnění agendy </a:t>
            </a:r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55" name="Nadpis 16"/>
          <p:cNvSpPr txBox="1">
            <a:spLocks/>
          </p:cNvSpPr>
          <p:nvPr/>
        </p:nvSpPr>
        <p:spPr>
          <a:xfrm>
            <a:off x="457200" y="1339799"/>
            <a:ext cx="675685" cy="225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smtClean="0"/>
              <a:t> </a:t>
            </a:r>
            <a:endParaRPr lang="cs-CZ"/>
          </a:p>
        </p:txBody>
      </p:sp>
      <p:sp>
        <p:nvSpPr>
          <p:cNvPr id="56" name="TextovéPole 55"/>
          <p:cNvSpPr txBox="1"/>
          <p:nvPr/>
        </p:nvSpPr>
        <p:spPr>
          <a:xfrm>
            <a:off x="608351" y="2628463"/>
            <a:ext cx="98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rgbClr val="FF0000"/>
                </a:solidFill>
              </a:rPr>
              <a:t>Chci službu VS</a:t>
            </a:r>
            <a:endParaRPr lang="cs-CZ" sz="1200" dirty="0">
              <a:solidFill>
                <a:srgbClr val="FF0000"/>
              </a:solidFill>
            </a:endParaRPr>
          </a:p>
        </p:txBody>
      </p:sp>
      <p:pic>
        <p:nvPicPr>
          <p:cNvPr id="57" name="Picture 4" descr="Macintosh SSD:Users:alespelikan:Documents:Práce:SZR:eIDAS:eIdentita.cz:eidentita_cz_logo:logo:bez claimu:CMYK:logo_cmyk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33" y="2994200"/>
            <a:ext cx="1806689" cy="56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94" y="2716014"/>
            <a:ext cx="2108814" cy="180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itle 1"/>
          <p:cNvSpPr txBox="1">
            <a:spLocks/>
          </p:cNvSpPr>
          <p:nvPr/>
        </p:nvSpPr>
        <p:spPr>
          <a:xfrm>
            <a:off x="2474550" y="266704"/>
            <a:ext cx="4644008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/>
              <a:t>Funkce podrobně</a:t>
            </a:r>
            <a:endParaRPr lang="en-US" sz="2400" b="1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54" y="5244016"/>
            <a:ext cx="1398890" cy="88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1" y="4790940"/>
            <a:ext cx="2149599" cy="16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4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39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cs-CZ" b="1" dirty="0" smtClean="0"/>
              <a:t>Stav realizace NIA, prostředky, zahraničí</a:t>
            </a:r>
            <a:endParaRPr lang="cs-CZ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1924" y="2621936"/>
            <a:ext cx="8806579" cy="3457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+mn-lt"/>
              </a:rPr>
              <a:t>NIA </a:t>
            </a:r>
            <a:r>
              <a:rPr lang="cs-CZ" b="1" dirty="0" smtClean="0">
                <a:latin typeface="+mn-lt"/>
              </a:rPr>
              <a:t>realizována</a:t>
            </a:r>
            <a:r>
              <a:rPr lang="cs-CZ" dirty="0" smtClean="0">
                <a:latin typeface="+mn-lt"/>
              </a:rPr>
              <a:t> na testovacím i produkčním rozhraní v režii SZR, za kvalitní podpory NAKIT</a:t>
            </a:r>
          </a:p>
          <a:p>
            <a:r>
              <a:rPr lang="cs-CZ" b="1" dirty="0" smtClean="0">
                <a:latin typeface="+mn-lt"/>
              </a:rPr>
              <a:t>Testujeme</a:t>
            </a:r>
            <a:r>
              <a:rPr lang="cs-CZ" dirty="0" smtClean="0">
                <a:latin typeface="+mn-lt"/>
              </a:rPr>
              <a:t> s 8 subjekty -  zájemci o roli </a:t>
            </a:r>
            <a:r>
              <a:rPr lang="cs-CZ" dirty="0" err="1" smtClean="0">
                <a:latin typeface="+mn-lt"/>
              </a:rPr>
              <a:t>IdP</a:t>
            </a:r>
            <a:r>
              <a:rPr lang="cs-CZ" dirty="0" smtClean="0">
                <a:latin typeface="+mn-lt"/>
              </a:rPr>
              <a:t> - (2 velké banky, 1 </a:t>
            </a:r>
            <a:r>
              <a:rPr lang="cs-CZ" dirty="0" err="1" smtClean="0">
                <a:latin typeface="+mn-lt"/>
              </a:rPr>
              <a:t>telco</a:t>
            </a:r>
            <a:r>
              <a:rPr lang="cs-CZ" dirty="0" smtClean="0">
                <a:latin typeface="+mn-lt"/>
              </a:rPr>
              <a:t> operátor, 2 CA a 3 další společnosti)</a:t>
            </a:r>
          </a:p>
          <a:p>
            <a:r>
              <a:rPr lang="cs-CZ" b="1" dirty="0" smtClean="0">
                <a:latin typeface="+mn-lt"/>
              </a:rPr>
              <a:t>Produkční prostředí</a:t>
            </a:r>
            <a:r>
              <a:rPr lang="cs-CZ" dirty="0" smtClean="0">
                <a:latin typeface="+mn-lt"/>
              </a:rPr>
              <a:t> poskytnuto </a:t>
            </a:r>
            <a:r>
              <a:rPr lang="cs-CZ" b="1" dirty="0" smtClean="0">
                <a:latin typeface="+mn-lt"/>
              </a:rPr>
              <a:t>SÚKL</a:t>
            </a:r>
            <a:r>
              <a:rPr lang="cs-CZ" dirty="0" smtClean="0">
                <a:latin typeface="+mn-lt"/>
              </a:rPr>
              <a:t> pro náhled     na </a:t>
            </a:r>
            <a:r>
              <a:rPr lang="cs-CZ" b="1" dirty="0" smtClean="0">
                <a:latin typeface="+mn-lt"/>
              </a:rPr>
              <a:t>lékové konto </a:t>
            </a:r>
            <a:r>
              <a:rPr lang="cs-CZ" dirty="0" smtClean="0">
                <a:latin typeface="+mn-lt"/>
              </a:rPr>
              <a:t>(vysoké desetitisíce</a:t>
            </a:r>
            <a:r>
              <a:rPr lang="cs-CZ" dirty="0" smtClean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receptů denně)</a:t>
            </a:r>
          </a:p>
          <a:p>
            <a:r>
              <a:rPr lang="cs-CZ" dirty="0" smtClean="0">
                <a:latin typeface="+mn-lt"/>
              </a:rPr>
              <a:t>Testujeme současně </a:t>
            </a:r>
            <a:r>
              <a:rPr lang="cs-CZ" b="1" dirty="0" smtClean="0">
                <a:latin typeface="+mn-lt"/>
              </a:rPr>
              <a:t>mezinárodní GTW</a:t>
            </a:r>
            <a:r>
              <a:rPr lang="cs-CZ" dirty="0" smtClean="0">
                <a:latin typeface="+mn-lt"/>
              </a:rPr>
              <a:t>, propojení       s ostatními státy EU: DE, IT, SK, ES, a brzy další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397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cs-CZ" b="1" dirty="0" smtClean="0"/>
              <a:t>Kvalifikované prostředky pro prokazování el. Identity (státní)</a:t>
            </a:r>
            <a:endParaRPr lang="cs-CZ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1924" y="2621936"/>
            <a:ext cx="8806579" cy="345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+mn-lt"/>
              </a:rPr>
              <a:t>Od 1.7.2018 </a:t>
            </a:r>
            <a:r>
              <a:rPr lang="cs-CZ" b="1" dirty="0" smtClean="0">
                <a:latin typeface="+mn-lt"/>
              </a:rPr>
              <a:t>elektronický občanský průkaz</a:t>
            </a:r>
            <a:r>
              <a:rPr lang="cs-CZ" dirty="0" smtClean="0">
                <a:latin typeface="+mn-lt"/>
              </a:rPr>
              <a:t> s čipem a identifikační funkcí</a:t>
            </a:r>
          </a:p>
          <a:p>
            <a:r>
              <a:rPr lang="cs-CZ" dirty="0" smtClean="0">
                <a:latin typeface="+mn-lt"/>
              </a:rPr>
              <a:t>Velmi pravděpodobně od 1.7.2018 prostředek </a:t>
            </a:r>
            <a:r>
              <a:rPr lang="cs-CZ" b="1" dirty="0" smtClean="0">
                <a:latin typeface="+mn-lt"/>
              </a:rPr>
              <a:t>„Jméno, heslo, SMS kód“</a:t>
            </a:r>
          </a:p>
          <a:p>
            <a:r>
              <a:rPr lang="cs-CZ" dirty="0" smtClean="0">
                <a:latin typeface="+mn-lt"/>
              </a:rPr>
              <a:t>Výhledově počítáme také s </a:t>
            </a:r>
            <a:r>
              <a:rPr lang="cs-CZ" dirty="0" err="1" smtClean="0">
                <a:latin typeface="+mn-lt"/>
              </a:rPr>
              <a:t>identitním</a:t>
            </a:r>
            <a:r>
              <a:rPr lang="cs-CZ" dirty="0" smtClean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kmen</a:t>
            </a:r>
            <a:r>
              <a:rPr lang="cs-CZ" dirty="0" smtClean="0">
                <a:latin typeface="+mn-lt"/>
              </a:rPr>
              <a:t>em </a:t>
            </a:r>
            <a:r>
              <a:rPr lang="cs-CZ" b="1" dirty="0" smtClean="0">
                <a:latin typeface="+mn-lt"/>
              </a:rPr>
              <a:t>datových schránek</a:t>
            </a:r>
            <a:r>
              <a:rPr lang="cs-CZ" dirty="0" smtClean="0">
                <a:latin typeface="+mn-lt"/>
              </a:rPr>
              <a:t> - nutné legislativní změny </a:t>
            </a:r>
          </a:p>
        </p:txBody>
      </p:sp>
    </p:spTree>
    <p:extLst>
      <p:ext uri="{BB962C8B-B14F-4D97-AF65-F5344CB8AC3E}">
        <p14:creationId xmlns:p14="http://schemas.microsoft.com/office/powerpoint/2010/main" val="38899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0861" y="333886"/>
            <a:ext cx="6345009" cy="601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 dirty="0" smtClean="0"/>
              <a:t>Příklad 1: Portál Občana</a:t>
            </a:r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1896"/>
            <a:ext cx="8089900" cy="508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0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4408" y="116632"/>
            <a:ext cx="778408" cy="490066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244408" y="5733256"/>
            <a:ext cx="44239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92" y="116632"/>
            <a:ext cx="6599314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_sablona1_200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E3A0E2EB86C94B99A5C16DDFBEB809" ma:contentTypeVersion="0" ma:contentTypeDescription="Vytvoří nový dokument" ma:contentTypeScope="" ma:versionID="833257d298931c051a4ff9c84bfc074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F2CD8C-1F57-4021-ADA7-82EA95C20947}">
  <ds:schemaRefs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C5B2BF-E6B0-4F2D-9A6E-BA8D5EE846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AEA0F0-7E36-4E46-8B5B-A383D1CE9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MV_sablona1_2007</Template>
  <TotalTime>890</TotalTime>
  <Words>565</Words>
  <Application>Microsoft Office PowerPoint</Application>
  <PresentationFormat>Předvádění na obrazovce (4:3)</PresentationFormat>
  <Paragraphs>139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MV_sablona1_2007</vt:lpstr>
      <vt:lpstr>Elektronická identifikace, Národní identitní prostor ČR  pojmy, principy, možné služby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MV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Návaznost projektu na architekturu eGovernmentu z pohledu OHA</dc:title>
  <dc:creator>Tomáš Šedivec</dc:creator>
  <cp:lastModifiedBy>PEKU</cp:lastModifiedBy>
  <cp:revision>68</cp:revision>
  <dcterms:created xsi:type="dcterms:W3CDTF">2016-11-24T12:36:26Z</dcterms:created>
  <dcterms:modified xsi:type="dcterms:W3CDTF">2018-05-20T23:12:14Z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0x010100F4E3A0E2EB86C94B99A5C16DDFBEB809</vt:lpwstr>
  </property>
</Properties>
</file>