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72" r:id="rId5"/>
  </p:sldMasterIdLst>
  <p:notesMasterIdLst>
    <p:notesMasterId r:id="rId14"/>
  </p:notesMasterIdLst>
  <p:sldIdLst>
    <p:sldId id="277" r:id="rId6"/>
    <p:sldId id="287" r:id="rId7"/>
    <p:sldId id="286" r:id="rId8"/>
    <p:sldId id="291" r:id="rId9"/>
    <p:sldId id="284" r:id="rId10"/>
    <p:sldId id="290" r:id="rId11"/>
    <p:sldId id="289" r:id="rId12"/>
    <p:sldId id="28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áš Šedivec" initials="TŠ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5D5"/>
    <a:srgbClr val="F7C9E3"/>
    <a:srgbClr val="00A9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3497" autoAdjust="0"/>
  </p:normalViewPr>
  <p:slideViewPr>
    <p:cSldViewPr>
      <p:cViewPr varScale="1">
        <p:scale>
          <a:sx n="73" d="100"/>
          <a:sy n="73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87F3E-B5F5-4EDF-8A2B-2CF3EAE0310D}" type="datetimeFigureOut">
              <a:rPr lang="cs-CZ" smtClean="0"/>
              <a:t>18.05.2018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6BBF3-BAF2-4F55-B3BD-42C9350B9A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7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2844" y="1428736"/>
            <a:ext cx="7772400" cy="1470025"/>
          </a:xfrm>
        </p:spPr>
        <p:txBody>
          <a:bodyPr/>
          <a:lstStyle>
            <a:lvl1pPr algn="l">
              <a:defRPr>
                <a:solidFill>
                  <a:srgbClr val="00A9E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44" y="3857628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42844" y="6357958"/>
            <a:ext cx="2133600" cy="365125"/>
          </a:xfrm>
        </p:spPr>
        <p:txBody>
          <a:bodyPr/>
          <a:lstStyle/>
          <a:p>
            <a:r>
              <a:rPr lang="cs-CZ" smtClean="0"/>
              <a:t>6. 12. 2016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Prezentace - Výbor pro architekturu a strategii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37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5720" y="1600200"/>
            <a:ext cx="8401080" cy="45259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r>
              <a:rPr lang="cs-CZ" smtClean="0"/>
              <a:t>6. 12. 2016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Prezentace - Výbor pro architekturu a strategii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068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5720" y="1285860"/>
            <a:ext cx="6191280" cy="484030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r>
              <a:rPr lang="cs-CZ" smtClean="0"/>
              <a:t>6. 12. 2016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Prezentace - Výbor pro architekturu a strategii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461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2844" y="1428736"/>
            <a:ext cx="7772400" cy="1470025"/>
          </a:xfrm>
        </p:spPr>
        <p:txBody>
          <a:bodyPr/>
          <a:lstStyle>
            <a:lvl1pPr algn="l">
              <a:defRPr>
                <a:solidFill>
                  <a:srgbClr val="00A9E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44" y="3857628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42844" y="6357958"/>
            <a:ext cx="2133600" cy="365125"/>
          </a:xfrm>
        </p:spPr>
        <p:txBody>
          <a:bodyPr/>
          <a:lstStyle/>
          <a:p>
            <a:fld id="{6DC0A98D-1A13-4B46-870B-7D1CEE87A390}" type="datetime1">
              <a:rPr lang="cs-CZ" smtClean="0"/>
              <a:t>18.05.2018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Prezentace - Výbor pro architekturu a strategii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003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D0BA98E4-FC40-4AB0-92A5-713A61AE4A3C}" type="datetime1">
              <a:rPr lang="cs-CZ" smtClean="0"/>
              <a:t>18.05.2018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Prezentace - Výbor pro architekturu a strategii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613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4357694"/>
            <a:ext cx="7772400" cy="1362075"/>
          </a:xfrm>
        </p:spPr>
        <p:txBody>
          <a:bodyPr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4282" y="285749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A1F1C3FF-806B-4A64-8F63-A1961BE91273}" type="datetime1">
              <a:rPr lang="cs-CZ" smtClean="0"/>
              <a:t>18.05.2018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Prezentace - Výbor pro architekturu a strategii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836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14282" y="157161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27F02018-354A-421A-8A26-BFA641432312}" type="datetime1">
              <a:rPr lang="cs-CZ" smtClean="0"/>
              <a:t>18.05.2018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Prezentace - Výbor pro architekturu a strategii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676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4282" y="15033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14282" y="214311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214282" y="6324591"/>
            <a:ext cx="2133600" cy="365125"/>
          </a:xfrm>
        </p:spPr>
        <p:txBody>
          <a:bodyPr/>
          <a:lstStyle/>
          <a:p>
            <a:fld id="{239C146B-A646-4C65-92E7-FF8EE2738C26}" type="datetime1">
              <a:rPr lang="cs-CZ" smtClean="0"/>
              <a:t>18.05.2018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Prezentace - Výbor pro architekturu a strategii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201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5A1F048E-2A65-4390-8CC4-45D491AB6CAD}" type="datetime1">
              <a:rPr lang="cs-CZ" smtClean="0"/>
              <a:t>18.05.2018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Prezentace - Výbor pro architekturu a strategii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319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B5BFF56C-7281-4035-9ACC-AB9876F46634}" type="datetime1">
              <a:rPr lang="cs-CZ" smtClean="0"/>
              <a:t>18.05.2018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Prezentace - Výbor pro architekturu a strategii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97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1142984"/>
            <a:ext cx="3294065" cy="1285884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28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14282" y="2500306"/>
            <a:ext cx="3251231" cy="36258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61594D4D-99CF-49C9-B1C8-A045F72D804F}" type="datetime1">
              <a:rPr lang="cs-CZ" smtClean="0"/>
              <a:t>18.05.2018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Prezentace - Výbor pro architekturu a strategii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43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r>
              <a:rPr lang="cs-CZ" smtClean="0"/>
              <a:t>6. 12. 2016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Prezentace - Výbor pro architekturu a strategii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678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5B44A599-62AC-45A1-B339-B127CD99D64F}" type="datetime1">
              <a:rPr lang="cs-CZ" smtClean="0"/>
              <a:t>18.05.2018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Prezentace - Výbor pro architekturu a strategii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015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5720" y="1600200"/>
            <a:ext cx="8401080" cy="45259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3CFCE994-6F3E-4EE7-B348-14E60648A94E}" type="datetime1">
              <a:rPr lang="cs-CZ" smtClean="0"/>
              <a:t>18.05.2018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Prezentace - Výbor pro architekturu a strategii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076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5720" y="1285860"/>
            <a:ext cx="6191280" cy="484030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34881BD7-015D-4A04-8370-5C8658AC02B7}" type="datetime1">
              <a:rPr lang="cs-CZ" smtClean="0"/>
              <a:t>18.05.2018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Prezentace - Výbor pro architekturu a strategii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49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4357694"/>
            <a:ext cx="7772400" cy="1362075"/>
          </a:xfrm>
        </p:spPr>
        <p:txBody>
          <a:bodyPr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4282" y="285749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r>
              <a:rPr lang="cs-CZ" smtClean="0"/>
              <a:t>6. 12. 2016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Prezentace - Výbor pro architekturu a strategii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31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14282" y="157161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r>
              <a:rPr lang="cs-CZ" smtClean="0"/>
              <a:t>6. 12. 2016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Prezentace - Výbor pro architekturu a strategii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098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4282" y="15033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14282" y="214311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214282" y="6324591"/>
            <a:ext cx="2133600" cy="365125"/>
          </a:xfrm>
        </p:spPr>
        <p:txBody>
          <a:bodyPr/>
          <a:lstStyle/>
          <a:p>
            <a:r>
              <a:rPr lang="cs-CZ" smtClean="0"/>
              <a:t>6. 12. 2016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Prezentace - Výbor pro architekturu a strategii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333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r>
              <a:rPr lang="cs-CZ" smtClean="0"/>
              <a:t>6. 12. 2016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Prezentace - Výbor pro architekturu a strategii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621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6. 12. 2016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Prezentace - Výbor pro architekturu a strategii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62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1142984"/>
            <a:ext cx="3294065" cy="1285884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28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14282" y="2500306"/>
            <a:ext cx="3251231" cy="36258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r>
              <a:rPr lang="cs-CZ" smtClean="0"/>
              <a:t>6. 12. 2016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Prezentace - Výbor pro architekturu a strategii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01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r>
              <a:rPr lang="cs-CZ" smtClean="0"/>
              <a:t>6. 12. 2016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Prezentace - Výbor pro architekturu a strategii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4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velkybubli_CJ_1502_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1522"/>
            <a:ext cx="9144000" cy="6854956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4282" y="157161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214282" y="63579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6. 12. 2016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Prezentace - Výbor pro architekturu a strategii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61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lang="cs-CZ" sz="3600" kern="1200" dirty="0">
          <a:solidFill>
            <a:srgbClr val="00A9E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velkybubli_CJ_1502_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1522"/>
            <a:ext cx="9144000" cy="6854956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4282" y="157161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214282" y="63579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877983D-7C97-4F2D-8CAE-0001F2A7B095}" type="datetime1">
              <a:rPr lang="cs-CZ" smtClean="0"/>
              <a:t>18.05.2018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Prezentace - Výbor pro architekturu a strategii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90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lang="cs-CZ" sz="3600" kern="1200" dirty="0">
          <a:solidFill>
            <a:srgbClr val="00A9E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oldrich.kalina@mvcr.cz" TargetMode="Externa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1844824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cs-CZ" sz="4900" dirty="0"/>
              <a:t>Centrální místo služeb (CMS)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79512" y="4293096"/>
            <a:ext cx="7772400" cy="1716211"/>
          </a:xfrm>
        </p:spPr>
        <p:txBody>
          <a:bodyPr/>
          <a:lstStyle/>
          <a:p>
            <a:r>
              <a:rPr lang="cs-CZ" sz="2400" b="1" dirty="0" smtClean="0"/>
              <a:t>Oldřich Kalina </a:t>
            </a:r>
          </a:p>
          <a:p>
            <a:r>
              <a:rPr lang="cs-CZ" sz="1800" dirty="0"/>
              <a:t>O</a:t>
            </a:r>
            <a:r>
              <a:rPr lang="cs-CZ" sz="1800" dirty="0" smtClean="0"/>
              <a:t>dbor Hlavního Architekta </a:t>
            </a:r>
            <a:r>
              <a:rPr lang="cs-CZ" sz="1800" dirty="0" err="1" smtClean="0"/>
              <a:t>eGovernmentu</a:t>
            </a:r>
            <a:r>
              <a:rPr lang="cs-CZ" sz="1800" dirty="0" smtClean="0"/>
              <a:t> MVČR ( OHA )</a:t>
            </a:r>
          </a:p>
          <a:p>
            <a:endParaRPr lang="cs-CZ" sz="1600" dirty="0" smtClean="0"/>
          </a:p>
          <a:p>
            <a:r>
              <a:rPr lang="cs-CZ" sz="1600" dirty="0" smtClean="0"/>
              <a:t>Jihlava, 21/5/2018</a:t>
            </a:r>
          </a:p>
          <a:p>
            <a:endParaRPr lang="cs-CZ" sz="160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55679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10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/>
              <a:t>Zákon č. 365/2000 </a:t>
            </a:r>
            <a:r>
              <a:rPr lang="cs-CZ" sz="2400" b="1" dirty="0" smtClean="0"/>
              <a:t>Sb.</a:t>
            </a:r>
            <a:endParaRPr lang="cs-CZ" sz="2200" b="1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472518" cy="4752528"/>
          </a:xfrm>
        </p:spPr>
        <p:txBody>
          <a:bodyPr>
            <a:normAutofit lnSpcReduction="10000"/>
          </a:bodyPr>
          <a:lstStyle/>
          <a:p>
            <a:r>
              <a:rPr lang="cs-CZ" sz="1600" b="1" dirty="0"/>
              <a:t>CMS</a:t>
            </a:r>
            <a:r>
              <a:rPr lang="cs-CZ" sz="1600" dirty="0"/>
              <a:t> jako součást „</a:t>
            </a:r>
            <a:r>
              <a:rPr lang="cs-CZ" sz="1600" b="1" dirty="0"/>
              <a:t>referenčního </a:t>
            </a:r>
            <a:r>
              <a:rPr lang="cs-CZ" sz="1600" b="1" dirty="0" smtClean="0"/>
              <a:t>rozhraní</a:t>
            </a:r>
            <a:r>
              <a:rPr lang="cs-CZ" sz="1600" dirty="0" smtClean="0"/>
              <a:t>“ </a:t>
            </a:r>
            <a:r>
              <a:rPr lang="cs-CZ" sz="1600" dirty="0"/>
              <a:t>je definováno zákonem </a:t>
            </a:r>
            <a:r>
              <a:rPr lang="cs-CZ" sz="1600" dirty="0" smtClean="0"/>
              <a:t>č.365/2000 Sb.</a:t>
            </a:r>
          </a:p>
          <a:p>
            <a:endParaRPr lang="cs-CZ" sz="1600" dirty="0"/>
          </a:p>
          <a:p>
            <a:r>
              <a:rPr lang="cs-CZ" sz="1600" b="1" dirty="0"/>
              <a:t>§ </a:t>
            </a:r>
            <a:r>
              <a:rPr lang="cs-CZ" sz="1600" b="1" dirty="0" smtClean="0"/>
              <a:t>4(1)g) Ministerstvo vnitra stanoví </a:t>
            </a:r>
            <a:r>
              <a:rPr lang="cs-CZ" sz="1600" b="1" dirty="0"/>
              <a:t>a spravuje referenční</a:t>
            </a:r>
            <a:r>
              <a:rPr lang="cs-CZ" sz="1600" dirty="0"/>
              <a:t> rozhraní a stanoví prováděcím právním předpisem technické a funkční náležitosti uskutečňování vazeb mezi informačními systémy veřejné správy prostřednictvím referenčního </a:t>
            </a:r>
            <a:r>
              <a:rPr lang="cs-CZ" sz="1600" dirty="0" smtClean="0"/>
              <a:t>rozhraní.</a:t>
            </a:r>
          </a:p>
          <a:p>
            <a:endParaRPr lang="cs-CZ" sz="1600" dirty="0" smtClean="0"/>
          </a:p>
          <a:p>
            <a:r>
              <a:rPr lang="cs-CZ" sz="1600" b="1" dirty="0"/>
              <a:t>§ </a:t>
            </a:r>
            <a:r>
              <a:rPr lang="cs-CZ" sz="1600" b="1" dirty="0" smtClean="0"/>
              <a:t>4(2)d) </a:t>
            </a:r>
            <a:r>
              <a:rPr lang="cs-CZ" sz="1600" b="1" dirty="0"/>
              <a:t>Ministerstvo vnitra</a:t>
            </a:r>
            <a:r>
              <a:rPr lang="cs-CZ" sz="1600" b="1" dirty="0" smtClean="0"/>
              <a:t> stanoví </a:t>
            </a:r>
            <a:r>
              <a:rPr lang="cs-CZ" sz="1600" b="1" dirty="0"/>
              <a:t>pravidla</a:t>
            </a:r>
            <a:r>
              <a:rPr lang="cs-CZ" sz="1600" dirty="0"/>
              <a:t> </a:t>
            </a:r>
            <a:r>
              <a:rPr lang="cs-CZ" sz="1600" b="1" dirty="0"/>
              <a:t>pro vazby </a:t>
            </a:r>
            <a:r>
              <a:rPr lang="cs-CZ" sz="1600" dirty="0"/>
              <a:t>mezi jednotlivými informačními systémy veřejné správy prostřednictvím referenčního </a:t>
            </a:r>
            <a:r>
              <a:rPr lang="cs-CZ" sz="1600" dirty="0" smtClean="0"/>
              <a:t>rozhraní.</a:t>
            </a:r>
          </a:p>
          <a:p>
            <a:endParaRPr lang="cs-CZ" sz="1600" dirty="0" smtClean="0"/>
          </a:p>
          <a:p>
            <a:r>
              <a:rPr lang="cs-CZ" sz="1600" b="1" dirty="0"/>
              <a:t>§ </a:t>
            </a:r>
            <a:r>
              <a:rPr lang="cs-CZ" sz="1600" b="1" dirty="0" smtClean="0"/>
              <a:t>5(2)d) -</a:t>
            </a:r>
            <a:r>
              <a:rPr lang="cs-CZ" sz="1600" dirty="0"/>
              <a:t> Orgány veřejné správy </a:t>
            </a:r>
            <a:r>
              <a:rPr lang="cs-CZ" sz="1600" dirty="0" smtClean="0"/>
              <a:t>(OVS) jsou </a:t>
            </a:r>
            <a:r>
              <a:rPr lang="cs-CZ" sz="1600" dirty="0"/>
              <a:t>v rámci informačních systémů veřejné správy </a:t>
            </a:r>
            <a:r>
              <a:rPr lang="cs-CZ" sz="1600" dirty="0" smtClean="0"/>
              <a:t>povinny </a:t>
            </a:r>
            <a:r>
              <a:rPr lang="cs-CZ" sz="1600" dirty="0"/>
              <a:t>zajistit, aby </a:t>
            </a:r>
            <a:r>
              <a:rPr lang="cs-CZ" sz="1600" b="1" dirty="0"/>
              <a:t>vazby</a:t>
            </a:r>
            <a:r>
              <a:rPr lang="cs-CZ" sz="1600" dirty="0"/>
              <a:t> jimi spravovaného informačního systému veřejné správy </a:t>
            </a:r>
            <a:r>
              <a:rPr lang="cs-CZ" sz="1600" dirty="0" smtClean="0"/>
              <a:t>na </a:t>
            </a:r>
            <a:r>
              <a:rPr lang="cs-CZ" sz="1600" dirty="0"/>
              <a:t>informační systémy veřejné správy jiného správce </a:t>
            </a:r>
            <a:r>
              <a:rPr lang="cs-CZ" sz="1600" b="1" dirty="0"/>
              <a:t>byly uskutečňovány </a:t>
            </a:r>
            <a:r>
              <a:rPr lang="cs-CZ" sz="1600" b="1" dirty="0" smtClean="0"/>
              <a:t>prostřednictvím</a:t>
            </a:r>
            <a:r>
              <a:rPr lang="cs-CZ" sz="1600" b="1" dirty="0"/>
              <a:t> referenčního </a:t>
            </a:r>
            <a:r>
              <a:rPr lang="cs-CZ" sz="1600" b="1" dirty="0" smtClean="0"/>
              <a:t>rozhraní</a:t>
            </a:r>
            <a:r>
              <a:rPr lang="cs-CZ" sz="1600" dirty="0" smtClean="0"/>
              <a:t>.</a:t>
            </a:r>
          </a:p>
          <a:p>
            <a:endParaRPr lang="cs-CZ" sz="1600" dirty="0"/>
          </a:p>
          <a:p>
            <a:r>
              <a:rPr lang="cs-CZ" sz="1600" b="1" dirty="0" smtClean="0"/>
              <a:t>§ 6g</a:t>
            </a:r>
            <a:r>
              <a:rPr lang="cs-CZ" sz="1600" dirty="0" smtClean="0"/>
              <a:t> </a:t>
            </a:r>
            <a:r>
              <a:rPr lang="cs-CZ" sz="1600" dirty="0"/>
              <a:t>- Centrálním místem služeb se rozumí soubor technického a programového vybavení, jehož prostřednictvím jsou poskytovány služby informačních systémů veřejné správy a jehož prostřednictvím jsou využívány a propojovány sítě elektronických komunikací.</a:t>
            </a:r>
          </a:p>
          <a:p>
            <a:endParaRPr lang="cs-CZ" sz="160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00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347048" cy="1143000"/>
          </a:xfrm>
        </p:spPr>
        <p:txBody>
          <a:bodyPr/>
          <a:lstStyle/>
          <a:p>
            <a:r>
              <a:rPr lang="cs-CZ" sz="2000" b="1" cap="small" dirty="0"/>
              <a:t>Komunikační </a:t>
            </a:r>
            <a:r>
              <a:rPr lang="cs-CZ" sz="2000" b="1" cap="small" dirty="0" smtClean="0"/>
              <a:t>infrastruktura veřejné správy - </a:t>
            </a:r>
            <a:r>
              <a:rPr lang="cs-CZ" sz="2000" b="1" cap="small" dirty="0" err="1" smtClean="0"/>
              <a:t>kivs</a:t>
            </a:r>
            <a:endParaRPr lang="cs-CZ" sz="2000" b="1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472518" cy="4752528"/>
          </a:xfrm>
        </p:spPr>
        <p:txBody>
          <a:bodyPr>
            <a:normAutofit/>
          </a:bodyPr>
          <a:lstStyle/>
          <a:p>
            <a:r>
              <a:rPr lang="cs-CZ" sz="1600" dirty="0"/>
              <a:t>Zákon 365/2000 </a:t>
            </a:r>
            <a:r>
              <a:rPr lang="cs-CZ" sz="1600" dirty="0" smtClean="0"/>
              <a:t>Sb</a:t>
            </a:r>
            <a:r>
              <a:rPr lang="cs-CZ" sz="1600" dirty="0"/>
              <a:t>. </a:t>
            </a:r>
            <a:r>
              <a:rPr lang="cs-CZ" sz="1600" dirty="0" smtClean="0"/>
              <a:t>zavedl </a:t>
            </a:r>
            <a:r>
              <a:rPr lang="cs-CZ" sz="1600" dirty="0"/>
              <a:t>povinnost publikovat služby ISVS jednotlivým uživatelům prostřednictvím </a:t>
            </a:r>
            <a:r>
              <a:rPr lang="cs-CZ" sz="1600" dirty="0" smtClean="0"/>
              <a:t>Centrálního </a:t>
            </a:r>
            <a:r>
              <a:rPr lang="cs-CZ" sz="1600" dirty="0"/>
              <a:t>místa služeb (CMS). </a:t>
            </a:r>
            <a:r>
              <a:rPr lang="cs-CZ" sz="1600" dirty="0" smtClean="0"/>
              <a:t>V</a:t>
            </a:r>
            <a:r>
              <a:rPr lang="cs-CZ" sz="1600" dirty="0"/>
              <a:t> kombinaci s komunikační infrastrukturou veřejné </a:t>
            </a:r>
            <a:r>
              <a:rPr lang="cs-CZ" sz="1600" dirty="0" smtClean="0"/>
              <a:t>správy (KIVS) nabízí KIVS </a:t>
            </a:r>
            <a:r>
              <a:rPr lang="cs-CZ" sz="1600" dirty="0"/>
              <a:t>pro jednotlivá </a:t>
            </a:r>
            <a:r>
              <a:rPr lang="cs-CZ" sz="1600" dirty="0" smtClean="0"/>
              <a:t>OVS:</a:t>
            </a:r>
          </a:p>
          <a:p>
            <a:pPr lvl="1"/>
            <a:r>
              <a:rPr lang="cs-CZ" sz="1400" dirty="0" smtClean="0"/>
              <a:t>Bezpečný </a:t>
            </a:r>
            <a:r>
              <a:rPr lang="cs-CZ" sz="1400" dirty="0"/>
              <a:t>a spolehlivý přístup k aplikačním službám jednotlivých ISVS</a:t>
            </a:r>
          </a:p>
          <a:p>
            <a:pPr lvl="1"/>
            <a:r>
              <a:rPr lang="cs-CZ" sz="1400" dirty="0"/>
              <a:t>Bezpečnou a spolehlivou publikaci aplikačních služeb jednotlivých </a:t>
            </a:r>
            <a:r>
              <a:rPr lang="cs-CZ" sz="1400" dirty="0" smtClean="0"/>
              <a:t>ISVS</a:t>
            </a:r>
          </a:p>
          <a:p>
            <a:pPr lvl="1"/>
            <a:r>
              <a:rPr lang="cs-CZ" sz="1400" dirty="0" smtClean="0"/>
              <a:t>Bezpečný přístup do internetu</a:t>
            </a:r>
          </a:p>
          <a:p>
            <a:pPr lvl="1"/>
            <a:r>
              <a:rPr lang="cs-CZ" sz="1400" dirty="0" smtClean="0"/>
              <a:t>Bezpečný přístup k poštovním službám v internetu</a:t>
            </a:r>
          </a:p>
          <a:p>
            <a:pPr lvl="1"/>
            <a:r>
              <a:rPr lang="cs-CZ" sz="1400" dirty="0" smtClean="0"/>
              <a:t>Zabezpečuje bezpečné síťové prostředí pro zajištění interoperability v rámci EU</a:t>
            </a:r>
          </a:p>
          <a:p>
            <a:pPr lvl="1"/>
            <a:r>
              <a:rPr lang="cs-CZ" sz="1400" dirty="0" smtClean="0"/>
              <a:t>Umožňuje </a:t>
            </a:r>
            <a:r>
              <a:rPr lang="cs-CZ" sz="1400" dirty="0"/>
              <a:t>bezpečný přístup k aplikačním službám ISVS určeným pro koncové klienty VS </a:t>
            </a:r>
            <a:r>
              <a:rPr lang="cs-CZ" sz="1400" dirty="0" smtClean="0"/>
              <a:t>       ze </a:t>
            </a:r>
            <a:r>
              <a:rPr lang="cs-CZ" sz="1400" dirty="0"/>
              <a:t>sítě internet</a:t>
            </a:r>
          </a:p>
          <a:p>
            <a:endParaRPr lang="cs-CZ" sz="160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3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/>
          <a:srcRect l="14861" t="31771" r="9683" b="20958"/>
          <a:stretch/>
        </p:blipFill>
        <p:spPr>
          <a:xfrm>
            <a:off x="335360" y="4064967"/>
            <a:ext cx="6336704" cy="2231864"/>
          </a:xfrm>
          <a:prstGeom prst="rect">
            <a:avLst/>
          </a:prstGeom>
        </p:spPr>
      </p:pic>
      <p:sp>
        <p:nvSpPr>
          <p:cNvPr id="7" name="TextBox 13"/>
          <p:cNvSpPr txBox="1"/>
          <p:nvPr/>
        </p:nvSpPr>
        <p:spPr>
          <a:xfrm>
            <a:off x="6755903" y="4221088"/>
            <a:ext cx="1728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6E9A"/>
                </a:solidFill>
                <a:latin typeface="Arial" panose="020B0502040204020203" pitchFamily="34" charset="0"/>
                <a:cs typeface="Arial" panose="020B0502040204020203" pitchFamily="34" charset="0"/>
              </a:rPr>
              <a:t>Operátorské přípojky </a:t>
            </a:r>
            <a:r>
              <a:rPr lang="cs-CZ" b="1" dirty="0" smtClean="0">
                <a:solidFill>
                  <a:srgbClr val="006E9A"/>
                </a:solidFill>
                <a:latin typeface="Arial" panose="020B0502040204020203" pitchFamily="34" charset="0"/>
                <a:cs typeface="Arial" panose="020B0502040204020203" pitchFamily="34" charset="0"/>
              </a:rPr>
              <a:t>KIVS</a:t>
            </a:r>
          </a:p>
          <a:p>
            <a:r>
              <a:rPr lang="cs-CZ" b="1" dirty="0" smtClean="0">
                <a:solidFill>
                  <a:srgbClr val="006E9A"/>
                </a:solidFill>
                <a:latin typeface="Arial" panose="020B0502040204020203" pitchFamily="34" charset="0"/>
                <a:cs typeface="Arial" panose="020B0502040204020203" pitchFamily="34" charset="0"/>
              </a:rPr>
              <a:t>+ CMS</a:t>
            </a:r>
          </a:p>
          <a:p>
            <a:r>
              <a:rPr lang="cs-CZ" b="1" dirty="0" smtClean="0">
                <a:solidFill>
                  <a:srgbClr val="006E9A"/>
                </a:solidFill>
                <a:latin typeface="Arial" panose="020B0502040204020203" pitchFamily="34" charset="0"/>
                <a:cs typeface="Arial" panose="020B0502040204020203" pitchFamily="34" charset="0"/>
              </a:rPr>
              <a:t>= </a:t>
            </a:r>
            <a:r>
              <a:rPr lang="cs-CZ" b="1" dirty="0">
                <a:solidFill>
                  <a:srgbClr val="006E9A"/>
                </a:solidFill>
                <a:latin typeface="Arial" panose="020B0502040204020203" pitchFamily="34" charset="0"/>
                <a:cs typeface="Arial" panose="020B0502040204020203" pitchFamily="34" charset="0"/>
              </a:rPr>
              <a:t>KIVS</a:t>
            </a:r>
            <a:endParaRPr lang="cs-CZ" dirty="0">
              <a:solidFill>
                <a:srgbClr val="006E9A"/>
              </a:solidFill>
              <a:latin typeface="Arial" panose="020B0502040204020203" pitchFamily="34" charset="0"/>
              <a:cs typeface="Aria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59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cap="small" dirty="0" smtClean="0"/>
              <a:t>Centrální </a:t>
            </a:r>
            <a:r>
              <a:rPr lang="cs-CZ" sz="2800" b="1" cap="small" dirty="0"/>
              <a:t>místo služeb (CMS)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42368"/>
            <a:ext cx="8472518" cy="4896544"/>
          </a:xfrm>
        </p:spPr>
        <p:txBody>
          <a:bodyPr>
            <a:normAutofit/>
          </a:bodyPr>
          <a:lstStyle/>
          <a:p>
            <a:r>
              <a:rPr lang="cs-CZ" sz="1600" dirty="0" smtClean="0"/>
              <a:t>CMS </a:t>
            </a:r>
            <a:r>
              <a:rPr lang="cs-CZ" sz="1600" dirty="0"/>
              <a:t>je systém, jehož primárním účelem je </a:t>
            </a:r>
            <a:r>
              <a:rPr lang="cs-CZ" sz="1600" b="1" dirty="0"/>
              <a:t>zprostředkovávat řízené a evidované propojení informačních systémů subjektů státní správy ke službám</a:t>
            </a:r>
            <a:r>
              <a:rPr lang="cs-CZ" sz="1600" dirty="0"/>
              <a:t> (aplikacím), které poskytují informační systémy jiných subjektů státní správy – přístup ke službám </a:t>
            </a:r>
            <a:r>
              <a:rPr lang="cs-CZ" sz="1600" b="1" dirty="0"/>
              <a:t>eGovernmentu</a:t>
            </a:r>
            <a:r>
              <a:rPr lang="cs-CZ" sz="1600" dirty="0" smtClean="0"/>
              <a:t>.</a:t>
            </a:r>
          </a:p>
          <a:p>
            <a:endParaRPr lang="cs-CZ" sz="1600" dirty="0"/>
          </a:p>
          <a:p>
            <a:r>
              <a:rPr lang="cs-CZ" sz="1600" b="1" dirty="0" smtClean="0"/>
              <a:t>Službou</a:t>
            </a:r>
            <a:r>
              <a:rPr lang="cs-CZ" sz="1600" dirty="0" smtClean="0"/>
              <a:t> </a:t>
            </a:r>
            <a:r>
              <a:rPr lang="cs-CZ" sz="1600" dirty="0"/>
              <a:t>se v tomto kontextu myslí služba nějakého informačního systému státní správy-ISVS (aplikace), který je připojen k CMS skrze KIVS, jedna aplikace službu poskytuje a jiné ji používají (konzumují</a:t>
            </a:r>
            <a:r>
              <a:rPr lang="cs-CZ" sz="1600" dirty="0" smtClean="0"/>
              <a:t>).</a:t>
            </a:r>
          </a:p>
          <a:p>
            <a:endParaRPr lang="cs-CZ" sz="1600" dirty="0"/>
          </a:p>
          <a:p>
            <a:r>
              <a:rPr lang="cs-CZ" sz="1600" b="1" dirty="0"/>
              <a:t>Řešení CMS</a:t>
            </a:r>
            <a:r>
              <a:rPr lang="cs-CZ" sz="1600" dirty="0"/>
              <a:t> je z důvodu zajištění vysoké dostupnosti redundantní na úrovni lokalit a uzlů (dva plně vybavené uzly CMS ve dvou různých lokalitách, každý uzel </a:t>
            </a:r>
            <a:r>
              <a:rPr lang="cs-CZ" sz="1600" dirty="0" smtClean="0"/>
              <a:t>                      z </a:t>
            </a:r>
            <a:r>
              <a:rPr lang="cs-CZ" sz="1600" dirty="0"/>
              <a:t>redundantních komponent, redundantní konektivita uzlů CMS</a:t>
            </a:r>
            <a:r>
              <a:rPr lang="cs-CZ" sz="1600" dirty="0" smtClean="0"/>
              <a:t>).</a:t>
            </a:r>
          </a:p>
          <a:p>
            <a:endParaRPr lang="cs-CZ" sz="1600" dirty="0"/>
          </a:p>
          <a:p>
            <a:r>
              <a:rPr lang="cs-CZ" sz="1600" dirty="0"/>
              <a:t>Důsledná implementace zásad/principů/architektury CMS pro propojení informačních systémů subjektů státní správy současně účinně eliminuje negativní dopady aktuálních hrozeb a problémů veřejného internetu (výpadky DNS, latence, </a:t>
            </a:r>
            <a:r>
              <a:rPr lang="cs-CZ" sz="1600" dirty="0" err="1"/>
              <a:t>DoS</a:t>
            </a:r>
            <a:r>
              <a:rPr lang="cs-CZ" sz="1600" dirty="0"/>
              <a:t>, </a:t>
            </a:r>
            <a:r>
              <a:rPr lang="cs-CZ" sz="1600" dirty="0" smtClean="0"/>
              <a:t>…)</a:t>
            </a:r>
          </a:p>
          <a:p>
            <a:endParaRPr lang="cs-CZ" sz="1600" dirty="0"/>
          </a:p>
          <a:p>
            <a:endParaRPr lang="cs-CZ" sz="160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19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small" dirty="0" smtClean="0"/>
              <a:t>   Služby CMS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9" name="Mrak 8"/>
          <p:cNvSpPr/>
          <p:nvPr/>
        </p:nvSpPr>
        <p:spPr>
          <a:xfrm>
            <a:off x="3260322" y="3128249"/>
            <a:ext cx="2426568" cy="1418456"/>
          </a:xfrm>
          <a:prstGeom prst="cloud">
            <a:avLst/>
          </a:prstGeom>
          <a:solidFill>
            <a:srgbClr val="F7C9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4038989" y="3624758"/>
            <a:ext cx="2354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CMS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67544" y="1628800"/>
            <a:ext cx="2701534" cy="1922512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cs-CZ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4400" dirty="0" smtClean="0">
                <a:solidFill>
                  <a:schemeClr val="tx1"/>
                </a:solidFill>
              </a:rPr>
              <a:t>ČÚZK – Katastr nemovitostí</a:t>
            </a:r>
          </a:p>
          <a:p>
            <a:pPr marL="0" indent="0">
              <a:buNone/>
            </a:pPr>
            <a:r>
              <a:rPr lang="cs-CZ" sz="4400" dirty="0" smtClean="0">
                <a:solidFill>
                  <a:schemeClr val="tx1"/>
                </a:solidFill>
              </a:rPr>
              <a:t>MPO – Živnostenský rejstřík</a:t>
            </a:r>
          </a:p>
          <a:p>
            <a:pPr marL="0" indent="0">
              <a:buNone/>
            </a:pPr>
            <a:r>
              <a:rPr lang="cs-CZ" sz="4400" dirty="0" err="1" smtClean="0">
                <a:solidFill>
                  <a:schemeClr val="tx1"/>
                </a:solidFill>
              </a:rPr>
              <a:t>MSp</a:t>
            </a:r>
            <a:r>
              <a:rPr lang="cs-CZ" sz="4400" dirty="0" smtClean="0">
                <a:solidFill>
                  <a:schemeClr val="tx1"/>
                </a:solidFill>
              </a:rPr>
              <a:t> – Rejstřík trestů, …</a:t>
            </a:r>
          </a:p>
          <a:p>
            <a:pPr marL="0" indent="0">
              <a:buNone/>
            </a:pPr>
            <a:r>
              <a:rPr lang="cs-CZ" sz="4400" dirty="0" smtClean="0">
                <a:solidFill>
                  <a:schemeClr val="tx1"/>
                </a:solidFill>
              </a:rPr>
              <a:t>MD - CRV, ..</a:t>
            </a:r>
          </a:p>
          <a:p>
            <a:pPr marL="0" indent="0">
              <a:buNone/>
            </a:pPr>
            <a:r>
              <a:rPr lang="cs-CZ" sz="4400" dirty="0" smtClean="0">
                <a:solidFill>
                  <a:schemeClr val="tx1"/>
                </a:solidFill>
              </a:rPr>
              <a:t>MVČR – </a:t>
            </a:r>
            <a:r>
              <a:rPr lang="cs-CZ" sz="4400" dirty="0" err="1" smtClean="0">
                <a:solidFill>
                  <a:schemeClr val="tx1"/>
                </a:solidFill>
              </a:rPr>
              <a:t>CzechPoint</a:t>
            </a:r>
            <a:r>
              <a:rPr lang="cs-CZ" sz="4400" dirty="0" smtClean="0">
                <a:solidFill>
                  <a:schemeClr val="tx1"/>
                </a:solidFill>
              </a:rPr>
              <a:t>, ISDS,…</a:t>
            </a:r>
          </a:p>
          <a:p>
            <a:pPr marL="0" indent="0">
              <a:buNone/>
            </a:pPr>
            <a:r>
              <a:rPr lang="cs-CZ" sz="4400" dirty="0" smtClean="0">
                <a:solidFill>
                  <a:schemeClr val="tx1"/>
                </a:solidFill>
              </a:rPr>
              <a:t>MPSV, ČSSZ, MFČR…</a:t>
            </a:r>
          </a:p>
          <a:p>
            <a:pPr marL="0" indent="0">
              <a:buNone/>
            </a:pPr>
            <a:endParaRPr lang="cs-CZ" sz="1900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11560" y="119675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Poskytovatelé služeb</a:t>
            </a:r>
            <a:endParaRPr lang="cs-CZ" b="1" dirty="0"/>
          </a:p>
        </p:txBody>
      </p:sp>
      <p:sp>
        <p:nvSpPr>
          <p:cNvPr id="14" name="Zástupný symbol pro obsah 10"/>
          <p:cNvSpPr txBox="1">
            <a:spLocks/>
          </p:cNvSpPr>
          <p:nvPr/>
        </p:nvSpPr>
        <p:spPr>
          <a:xfrm>
            <a:off x="6012160" y="4437112"/>
            <a:ext cx="2952328" cy="1922512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 smtClean="0">
              <a:solidFill>
                <a:schemeClr val="tx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cs-CZ" sz="1800" dirty="0" smtClean="0">
              <a:solidFill>
                <a:schemeClr val="tx1"/>
              </a:solidFill>
            </a:endParaRPr>
          </a:p>
          <a:p>
            <a:endParaRPr lang="cs-CZ" sz="1600" dirty="0" smtClean="0">
              <a:solidFill>
                <a:schemeClr val="tx1"/>
              </a:solidFill>
            </a:endParaRPr>
          </a:p>
          <a:p>
            <a:endParaRPr lang="cs-CZ" sz="1600" dirty="0" smtClean="0">
              <a:solidFill>
                <a:schemeClr val="tx1"/>
              </a:solidFill>
            </a:endParaRPr>
          </a:p>
          <a:p>
            <a:endParaRPr lang="cs-CZ" sz="1600" dirty="0" smtClean="0">
              <a:solidFill>
                <a:schemeClr val="tx1"/>
              </a:solidFill>
            </a:endParaRPr>
          </a:p>
          <a:p>
            <a:r>
              <a:rPr lang="cs-CZ" sz="1600" dirty="0" smtClean="0">
                <a:solidFill>
                  <a:schemeClr val="tx1"/>
                </a:solidFill>
              </a:rPr>
              <a:t>Samospráva</a:t>
            </a:r>
          </a:p>
          <a:p>
            <a:r>
              <a:rPr lang="cs-CZ" sz="1600" dirty="0" smtClean="0">
                <a:solidFill>
                  <a:schemeClr val="tx1"/>
                </a:solidFill>
              </a:rPr>
              <a:t>Státní </a:t>
            </a:r>
            <a:r>
              <a:rPr lang="cs-CZ" sz="1600" dirty="0" smtClean="0">
                <a:solidFill>
                  <a:schemeClr val="tx1"/>
                </a:solidFill>
              </a:rPr>
              <a:t>správa</a:t>
            </a:r>
            <a:endParaRPr lang="cs-CZ" sz="1600" dirty="0" smtClean="0">
              <a:solidFill>
                <a:schemeClr val="tx1"/>
              </a:solidFill>
            </a:endParaRPr>
          </a:p>
          <a:p>
            <a:endParaRPr lang="cs-CZ" sz="1600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406716" y="4001793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Konzumenti služeb</a:t>
            </a:r>
            <a:endParaRPr lang="cs-CZ" b="1" dirty="0"/>
          </a:p>
        </p:txBody>
      </p:sp>
      <p:sp>
        <p:nvSpPr>
          <p:cNvPr id="22" name="Zástupný symbol pro obsah 10"/>
          <p:cNvSpPr txBox="1">
            <a:spLocks/>
          </p:cNvSpPr>
          <p:nvPr/>
        </p:nvSpPr>
        <p:spPr>
          <a:xfrm>
            <a:off x="827584" y="4417840"/>
            <a:ext cx="2701534" cy="1922512"/>
          </a:xfrm>
          <a:prstGeom prst="cloud">
            <a:avLst/>
          </a:prstGeom>
          <a:solidFill>
            <a:srgbClr val="D5D5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</a:rPr>
              <a:t>SZR </a:t>
            </a:r>
            <a:r>
              <a:rPr lang="cs-CZ" sz="1800" dirty="0" smtClean="0">
                <a:solidFill>
                  <a:schemeClr val="tx1"/>
                </a:solidFill>
              </a:rPr>
              <a:t>– ISZR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…</a:t>
            </a:r>
            <a:endParaRPr lang="cs-CZ" sz="1800" dirty="0">
              <a:solidFill>
                <a:schemeClr val="tx1"/>
              </a:solidFill>
            </a:endParaRPr>
          </a:p>
        </p:txBody>
      </p:sp>
      <p:cxnSp>
        <p:nvCxnSpPr>
          <p:cNvPr id="28" name="Přímá spojnice 27"/>
          <p:cNvCxnSpPr/>
          <p:nvPr/>
        </p:nvCxnSpPr>
        <p:spPr>
          <a:xfrm flipV="1">
            <a:off x="3059832" y="4219528"/>
            <a:ext cx="288032" cy="217584"/>
          </a:xfrm>
          <a:prstGeom prst="line">
            <a:avLst/>
          </a:prstGeom>
          <a:noFill/>
          <a:ln w="28575">
            <a:solidFill>
              <a:srgbClr val="92D050"/>
            </a:solidFill>
          </a:ln>
        </p:spPr>
      </p:cxnSp>
      <p:cxnSp>
        <p:nvCxnSpPr>
          <p:cNvPr id="30" name="Přímá spojnice 29"/>
          <p:cNvCxnSpPr/>
          <p:nvPr/>
        </p:nvCxnSpPr>
        <p:spPr>
          <a:xfrm>
            <a:off x="5580112" y="4034862"/>
            <a:ext cx="792088" cy="690282"/>
          </a:xfrm>
          <a:prstGeom prst="line">
            <a:avLst/>
          </a:prstGeom>
          <a:noFill/>
          <a:ln w="28575">
            <a:solidFill>
              <a:srgbClr val="92D050"/>
            </a:solidFill>
          </a:ln>
        </p:spPr>
      </p:cxnSp>
      <p:cxnSp>
        <p:nvCxnSpPr>
          <p:cNvPr id="32" name="Přímá spojnice 31"/>
          <p:cNvCxnSpPr/>
          <p:nvPr/>
        </p:nvCxnSpPr>
        <p:spPr>
          <a:xfrm>
            <a:off x="3008453" y="2899507"/>
            <a:ext cx="634401" cy="401185"/>
          </a:xfrm>
          <a:prstGeom prst="line">
            <a:avLst/>
          </a:prstGeom>
          <a:noFill/>
          <a:ln w="28575">
            <a:solidFill>
              <a:srgbClr val="92D050"/>
            </a:solidFill>
          </a:ln>
        </p:spPr>
      </p:cxnSp>
      <p:sp>
        <p:nvSpPr>
          <p:cNvPr id="33" name="Zástupný symbol pro obsah 10"/>
          <p:cNvSpPr txBox="1">
            <a:spLocks/>
          </p:cNvSpPr>
          <p:nvPr/>
        </p:nvSpPr>
        <p:spPr>
          <a:xfrm>
            <a:off x="5586816" y="1167582"/>
            <a:ext cx="2701534" cy="1922512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 smtClean="0">
              <a:solidFill>
                <a:schemeClr val="tx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cs-CZ" sz="1800" dirty="0" smtClean="0">
              <a:solidFill>
                <a:schemeClr val="tx1"/>
              </a:solidFill>
            </a:endParaRPr>
          </a:p>
          <a:p>
            <a:endParaRPr lang="cs-CZ" sz="1600" dirty="0" smtClean="0">
              <a:solidFill>
                <a:schemeClr val="tx1"/>
              </a:solidFill>
            </a:endParaRPr>
          </a:p>
          <a:p>
            <a:endParaRPr lang="cs-CZ" sz="1600" dirty="0" smtClean="0">
              <a:solidFill>
                <a:schemeClr val="tx1"/>
              </a:solidFill>
            </a:endParaRPr>
          </a:p>
          <a:p>
            <a:endParaRPr lang="cs-CZ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Internet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cxnSp>
        <p:nvCxnSpPr>
          <p:cNvPr id="35" name="Přímá spojnice 34"/>
          <p:cNvCxnSpPr/>
          <p:nvPr/>
        </p:nvCxnSpPr>
        <p:spPr>
          <a:xfrm flipV="1">
            <a:off x="5329914" y="2708920"/>
            <a:ext cx="466222" cy="455557"/>
          </a:xfrm>
          <a:prstGeom prst="line">
            <a:avLst/>
          </a:prstGeom>
          <a:noFill/>
          <a:ln w="28575">
            <a:solidFill>
              <a:srgbClr val="92D050"/>
            </a:solidFill>
          </a:ln>
        </p:spPr>
      </p:cxnSp>
      <p:sp>
        <p:nvSpPr>
          <p:cNvPr id="16" name="TextovéPole 15"/>
          <p:cNvSpPr txBox="1"/>
          <p:nvPr/>
        </p:nvSpPr>
        <p:spPr>
          <a:xfrm>
            <a:off x="815369" y="4045919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NDC</a:t>
            </a:r>
            <a:endParaRPr lang="cs-CZ" b="1" dirty="0"/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2802865" y="1554884"/>
            <a:ext cx="3095541" cy="19317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7730067" y="2796998"/>
            <a:ext cx="956733" cy="19198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Násobení 17"/>
          <p:cNvSpPr/>
          <p:nvPr/>
        </p:nvSpPr>
        <p:spPr>
          <a:xfrm>
            <a:off x="4031940" y="1222837"/>
            <a:ext cx="9144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25" name="Násobení 24"/>
          <p:cNvSpPr/>
          <p:nvPr/>
        </p:nvSpPr>
        <p:spPr>
          <a:xfrm>
            <a:off x="7630852" y="3057164"/>
            <a:ext cx="9144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704004" y="4777643"/>
            <a:ext cx="225480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smtClean="0">
                <a:solidFill>
                  <a:srgbClr val="92D050"/>
                </a:solidFill>
              </a:rPr>
              <a:t>Připojení na CMS:</a:t>
            </a:r>
            <a:endParaRPr lang="cs-CZ" b="1" u="sng" dirty="0" smtClean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KIVS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Krajský konektor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IPsec</a:t>
            </a:r>
            <a:r>
              <a:rPr lang="cs-CZ" dirty="0" smtClean="0"/>
              <a:t> VPN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SSL VPN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23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cap="small" dirty="0" smtClean="0"/>
              <a:t>Aktuální stav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472518" cy="475252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CMS první generace bude ukončeno                     k 31/12/2018</a:t>
            </a:r>
          </a:p>
          <a:p>
            <a:endParaRPr lang="cs-CZ" sz="2800" dirty="0" smtClean="0"/>
          </a:p>
          <a:p>
            <a:r>
              <a:rPr lang="cs-CZ" sz="2800" dirty="0" smtClean="0"/>
              <a:t>Konzumenti služeb  CMS a publikující organizace do CMS budou od 1/1/2019 využívat </a:t>
            </a:r>
            <a:r>
              <a:rPr lang="cs-CZ" sz="2800" b="1" dirty="0" smtClean="0"/>
              <a:t>pouze</a:t>
            </a:r>
            <a:r>
              <a:rPr lang="cs-CZ" sz="2800" dirty="0" smtClean="0"/>
              <a:t> služeb CMS druhé generace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endParaRPr lang="cs-CZ" sz="2800" dirty="0" smtClean="0"/>
          </a:p>
          <a:p>
            <a:endParaRPr lang="cs-CZ" sz="1600" dirty="0"/>
          </a:p>
          <a:p>
            <a:endParaRPr lang="cs-CZ" sz="160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60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1844824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cs-CZ" sz="4800" dirty="0" smtClean="0"/>
              <a:t>Otázky ?</a:t>
            </a:r>
            <a:r>
              <a:rPr lang="cs-CZ" sz="4800" dirty="0"/>
              <a:t/>
            </a:r>
            <a:br>
              <a:rPr lang="cs-CZ" sz="4800" dirty="0"/>
            </a:br>
            <a:endParaRPr lang="cs-CZ" sz="48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92505" y="4725144"/>
            <a:ext cx="7772400" cy="1500187"/>
          </a:xfrm>
        </p:spPr>
        <p:txBody>
          <a:bodyPr>
            <a:normAutofit fontScale="62500" lnSpcReduction="20000"/>
          </a:bodyPr>
          <a:lstStyle/>
          <a:p>
            <a:endParaRPr lang="cs-CZ" b="1" dirty="0" smtClean="0"/>
          </a:p>
          <a:p>
            <a:endParaRPr lang="cs-CZ" b="1" dirty="0"/>
          </a:p>
          <a:p>
            <a:endParaRPr lang="cs-CZ" sz="2600" b="1" dirty="0" smtClean="0"/>
          </a:p>
          <a:p>
            <a:r>
              <a:rPr lang="cs-CZ" sz="2600" b="1" dirty="0" smtClean="0"/>
              <a:t>Ing. Oldřich Kalina </a:t>
            </a:r>
          </a:p>
          <a:p>
            <a:r>
              <a:rPr lang="cs-CZ" sz="1900" dirty="0" smtClean="0"/>
              <a:t>Odbor Hlavního architekta </a:t>
            </a:r>
            <a:r>
              <a:rPr lang="cs-CZ" sz="1900" dirty="0" err="1" smtClean="0"/>
              <a:t>eGovernmentu</a:t>
            </a:r>
            <a:r>
              <a:rPr lang="cs-CZ" sz="1900" dirty="0" smtClean="0"/>
              <a:t> MVČR</a:t>
            </a:r>
          </a:p>
          <a:p>
            <a:r>
              <a:rPr lang="cs-CZ" sz="1900" dirty="0" smtClean="0">
                <a:hlinkClick r:id="rId2"/>
              </a:rPr>
              <a:t>E: oldrich.kalina@mvcr.cz</a:t>
            </a:r>
            <a:endParaRPr lang="cs-CZ" sz="1900" dirty="0" smtClean="0"/>
          </a:p>
          <a:p>
            <a:r>
              <a:rPr lang="cs-CZ" sz="1900" dirty="0"/>
              <a:t>T +420 974 817 567</a:t>
            </a:r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55679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041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47882" y="274638"/>
            <a:ext cx="6616606" cy="1143000"/>
          </a:xfrm>
        </p:spPr>
        <p:txBody>
          <a:bodyPr/>
          <a:lstStyle/>
          <a:p>
            <a:r>
              <a:rPr lang="cs-CZ" sz="2200" b="1" cap="small" dirty="0"/>
              <a:t>přístup OVM ke službám publikovaným do KIVS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3536" y="1196752"/>
            <a:ext cx="5540672" cy="3794772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23528" y="4820949"/>
            <a:ext cx="7416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000000"/>
                </a:solidFill>
                <a:latin typeface="Arial" panose="020B0604020202020204" pitchFamily="34" charset="0"/>
              </a:rPr>
              <a:t>OVM publikuje službu umístěnou do prostředí KIVS přes KIVS přípojku až na Propojovací blok CMS2 (červená linka).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Klientský </a:t>
            </a:r>
            <a:r>
              <a:rPr lang="cs-CZ" sz="1200" dirty="0">
                <a:solidFill>
                  <a:srgbClr val="000000"/>
                </a:solidFill>
                <a:latin typeface="Arial" panose="020B0604020202020204" pitchFamily="34" charset="0"/>
              </a:rPr>
              <a:t>OVM je připojen KIVS přípojkou do CMS2.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OVM </a:t>
            </a:r>
            <a:r>
              <a:rPr lang="cs-CZ" sz="1200" dirty="0">
                <a:solidFill>
                  <a:srgbClr val="000000"/>
                </a:solidFill>
                <a:latin typeface="Arial" panose="020B0604020202020204" pitchFamily="34" charset="0"/>
              </a:rPr>
              <a:t>přistupuje ke službám z prostředí KIVS přes Propojovací blok (zelená linka), na kterém jsou pravidla pro přístup ke službám z prostředí KIVS. </a:t>
            </a:r>
          </a:p>
        </p:txBody>
      </p:sp>
    </p:spTree>
    <p:extLst>
      <p:ext uri="{BB962C8B-B14F-4D97-AF65-F5344CB8AC3E}">
        <p14:creationId xmlns:p14="http://schemas.microsoft.com/office/powerpoint/2010/main" val="171277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V_sablona1_2007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V_sablona1_2007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E9E9201720294FAC6AB020A3C82544" ma:contentTypeVersion="0" ma:contentTypeDescription="Vytvoří nový dokument" ma:contentTypeScope="" ma:versionID="bfbc2392a84ab5177a26f87e656dc08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ecb93c72f33e94aa0d8973920a8bbe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8770CA-F47D-4C58-972A-54A9A77E5E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8AE5F6-03B1-4B86-B93B-C6D6E0D6FA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05B050B-A6DF-4A98-B807-B3293876E83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MV_sablona1_2007</Template>
  <TotalTime>7719</TotalTime>
  <Words>396</Words>
  <Application>Microsoft Office PowerPoint</Application>
  <PresentationFormat>Předvádění na obrazovce (4:3)</PresentationFormat>
  <Paragraphs>99</Paragraphs>
  <Slides>8</Slides>
  <Notes>0</Notes>
  <HiddenSlides>2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1_MV_sablona1_2007</vt:lpstr>
      <vt:lpstr>2_MV_sablona1_2007</vt:lpstr>
      <vt:lpstr>Centrální místo služeb (CMS)    </vt:lpstr>
      <vt:lpstr>Zákon č. 365/2000 Sb.</vt:lpstr>
      <vt:lpstr>Komunikační infrastruktura veřejné správy - kivs</vt:lpstr>
      <vt:lpstr>Centrální místo služeb (CMS) </vt:lpstr>
      <vt:lpstr>   Služby CMS</vt:lpstr>
      <vt:lpstr>Aktuální stav</vt:lpstr>
      <vt:lpstr>Otázky ? </vt:lpstr>
      <vt:lpstr>přístup OVM ke službám publikovaným do KIVS</vt:lpstr>
    </vt:vector>
  </TitlesOfParts>
  <Company>MV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Pracovní výbor pro architekturu a strategii – prezentace materiálů OHA</dc:title>
  <dc:creator>Tomáš Šedivec</dc:creator>
  <cp:lastModifiedBy>USER</cp:lastModifiedBy>
  <cp:revision>96</cp:revision>
  <dcterms:created xsi:type="dcterms:W3CDTF">2016-11-30T11:51:16Z</dcterms:created>
  <dcterms:modified xsi:type="dcterms:W3CDTF">2018-05-21T11:28:49Z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0x01010036E9E9201720294FAC6AB020A3C82544</vt:lpwstr>
  </property>
</Properties>
</file>