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63" r:id="rId4"/>
    <p:sldId id="257" r:id="rId5"/>
    <p:sldId id="265" r:id="rId6"/>
    <p:sldId id="282" r:id="rId7"/>
    <p:sldId id="283" r:id="rId8"/>
    <p:sldId id="284" r:id="rId9"/>
    <p:sldId id="260" r:id="rId10"/>
    <p:sldId id="286" r:id="rId11"/>
    <p:sldId id="261" r:id="rId12"/>
    <p:sldId id="262" r:id="rId13"/>
    <p:sldId id="264" r:id="rId14"/>
    <p:sldId id="266" r:id="rId15"/>
    <p:sldId id="287" r:id="rId16"/>
    <p:sldId id="272" r:id="rId17"/>
    <p:sldId id="27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E8DF7-7524-4671-BD54-3D0BC54D6FD8}" type="datetimeFigureOut">
              <a:rPr lang="cs-CZ" smtClean="0"/>
              <a:pPr/>
              <a:t>8.10.2012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7C6AF-780C-4B30-A578-65C31D536D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text k roll 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140968"/>
            <a:ext cx="3971925" cy="1476375"/>
          </a:xfrm>
          <a:prstGeom prst="rect">
            <a:avLst/>
          </a:prstGeom>
        </p:spPr>
      </p:pic>
      <p:pic>
        <p:nvPicPr>
          <p:cNvPr id="6" name="Obrázek 5" descr="logo projekt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908720"/>
            <a:ext cx="3886200" cy="1914525"/>
          </a:xfrm>
          <a:prstGeom prst="rect">
            <a:avLst/>
          </a:prstGeom>
        </p:spPr>
      </p:pic>
      <p:pic>
        <p:nvPicPr>
          <p:cNvPr id="7" name="Obrázek 6" descr="new loga s VEDU ba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5157192"/>
            <a:ext cx="6909816" cy="1261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Cíle našeho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    Hlavním </a:t>
            </a:r>
            <a:r>
              <a:rPr lang="cs-CZ" dirty="0">
                <a:solidFill>
                  <a:srgbClr val="FFC000"/>
                </a:solidFill>
              </a:rPr>
              <a:t>cílem projektu je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zvýšení </a:t>
            </a:r>
            <a:r>
              <a:rPr lang="cs-CZ" dirty="0">
                <a:solidFill>
                  <a:srgbClr val="FFC000"/>
                </a:solidFill>
              </a:rPr>
              <a:t>kvality a modernizace počátečního vzdělávání v oblasti bezpečného </a:t>
            </a:r>
            <a:r>
              <a:rPr lang="cs-CZ" dirty="0" smtClean="0">
                <a:solidFill>
                  <a:srgbClr val="FFC000"/>
                </a:solidFill>
              </a:rPr>
              <a:t>užívání moderních </a:t>
            </a:r>
            <a:r>
              <a:rPr lang="cs-CZ" dirty="0">
                <a:solidFill>
                  <a:srgbClr val="FFC000"/>
                </a:solidFill>
              </a:rPr>
              <a:t>ICT ve výuce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prevence </a:t>
            </a:r>
            <a:r>
              <a:rPr lang="cs-CZ" dirty="0">
                <a:solidFill>
                  <a:srgbClr val="FFC000"/>
                </a:solidFill>
              </a:rPr>
              <a:t>sociálně patologických jevů spojených s online technologiemi na ZŠ a </a:t>
            </a:r>
            <a:r>
              <a:rPr lang="cs-CZ" dirty="0" smtClean="0">
                <a:solidFill>
                  <a:srgbClr val="FFC000"/>
                </a:solidFill>
              </a:rPr>
              <a:t>SŠ Kraje </a:t>
            </a:r>
            <a:r>
              <a:rPr lang="cs-CZ" dirty="0">
                <a:solidFill>
                  <a:srgbClr val="FFC000"/>
                </a:solidFill>
              </a:rPr>
              <a:t>Vysočina.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Výsledky a výstupy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- 1 </a:t>
            </a:r>
            <a:r>
              <a:rPr lang="cs-CZ" dirty="0">
                <a:solidFill>
                  <a:srgbClr val="FFC000"/>
                </a:solidFill>
              </a:rPr>
              <a:t>podpůrný materiál, Model spolupráce institucí Kraje Vysočina </a:t>
            </a:r>
            <a:r>
              <a:rPr lang="cs-CZ" dirty="0" smtClean="0">
                <a:solidFill>
                  <a:srgbClr val="FFC000"/>
                </a:solidFill>
              </a:rPr>
              <a:t>    </a:t>
            </a:r>
          </a:p>
          <a:p>
            <a:pPr>
              <a:buNone/>
            </a:pP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smtClean="0">
                <a:solidFill>
                  <a:srgbClr val="FFC000"/>
                </a:solidFill>
              </a:rPr>
              <a:t>       určený </a:t>
            </a:r>
            <a:r>
              <a:rPr lang="cs-CZ" dirty="0">
                <a:solidFill>
                  <a:srgbClr val="FFC000"/>
                </a:solidFill>
              </a:rPr>
              <a:t>školám</a:t>
            </a:r>
          </a:p>
          <a:p>
            <a:r>
              <a:rPr lang="cs-CZ" dirty="0">
                <a:solidFill>
                  <a:srgbClr val="FFC000"/>
                </a:solidFill>
              </a:rPr>
              <a:t>- ověření modelu na 10 zapojených školách</a:t>
            </a:r>
          </a:p>
          <a:p>
            <a:r>
              <a:rPr lang="cs-CZ" dirty="0">
                <a:solidFill>
                  <a:srgbClr val="FFC000"/>
                </a:solidFill>
              </a:rPr>
              <a:t>- 5 metodických materiálů v on-line verzi na téma e-bezpečnost</a:t>
            </a:r>
          </a:p>
          <a:p>
            <a:r>
              <a:rPr lang="cs-CZ" dirty="0">
                <a:solidFill>
                  <a:srgbClr val="FFC000"/>
                </a:solidFill>
              </a:rPr>
              <a:t>- 1 akreditovaný vzdělávací program</a:t>
            </a:r>
          </a:p>
          <a:p>
            <a:r>
              <a:rPr lang="cs-CZ" dirty="0">
                <a:solidFill>
                  <a:srgbClr val="FFC000"/>
                </a:solidFill>
              </a:rPr>
              <a:t>- 10 vytvořených materiálů "Plán e-bezpečnosti na škole" PDP</a:t>
            </a:r>
          </a:p>
          <a:p>
            <a:r>
              <a:rPr lang="cs-CZ" dirty="0">
                <a:solidFill>
                  <a:srgbClr val="FFC000"/>
                </a:solidFill>
              </a:rPr>
              <a:t>- 1x MOODLE</a:t>
            </a:r>
          </a:p>
          <a:p>
            <a:r>
              <a:rPr lang="cs-CZ" dirty="0">
                <a:solidFill>
                  <a:srgbClr val="FFC000"/>
                </a:solidFill>
              </a:rPr>
              <a:t>- 50 proškolených uživatelů MOODLE</a:t>
            </a:r>
          </a:p>
          <a:p>
            <a:r>
              <a:rPr lang="cs-CZ" dirty="0">
                <a:solidFill>
                  <a:srgbClr val="FFC000"/>
                </a:solidFill>
              </a:rPr>
              <a:t>- 48 účastníků workshopu e-bezpečnosti</a:t>
            </a:r>
          </a:p>
          <a:p>
            <a:r>
              <a:rPr lang="cs-CZ" dirty="0">
                <a:solidFill>
                  <a:srgbClr val="FFC000"/>
                </a:solidFill>
              </a:rPr>
              <a:t>- 30 účastníků regionálního semináře</a:t>
            </a:r>
          </a:p>
          <a:p>
            <a:r>
              <a:rPr lang="cs-CZ" dirty="0">
                <a:solidFill>
                  <a:srgbClr val="FFC000"/>
                </a:solidFill>
              </a:rPr>
              <a:t>- 100 účastníků 5ti seminářů pro školní týmy přímo na školách kraje </a:t>
            </a:r>
            <a:r>
              <a:rPr lang="cs-CZ" dirty="0" smtClean="0">
                <a:solidFill>
                  <a:srgbClr val="FFC000"/>
                </a:solidFill>
              </a:rPr>
              <a:t>  Vysočina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Jak toho dosáhneme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Spolupráce s 10 školami Kraje Vysočina</a:t>
            </a:r>
          </a:p>
          <a:p>
            <a:r>
              <a:rPr lang="cs-CZ" dirty="0">
                <a:solidFill>
                  <a:srgbClr val="FFC000"/>
                </a:solidFill>
              </a:rPr>
              <a:t>Na </a:t>
            </a:r>
            <a:r>
              <a:rPr lang="cs-CZ" dirty="0" smtClean="0">
                <a:solidFill>
                  <a:srgbClr val="FFC000"/>
                </a:solidFill>
              </a:rPr>
              <a:t>zapojených </a:t>
            </a:r>
            <a:r>
              <a:rPr lang="cs-CZ" dirty="0">
                <a:solidFill>
                  <a:srgbClr val="FFC000"/>
                </a:solidFill>
              </a:rPr>
              <a:t>školách bude pracovat 5ti členný tým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</a:p>
          <a:p>
            <a:r>
              <a:rPr lang="cs-CZ" dirty="0">
                <a:solidFill>
                  <a:srgbClr val="FFC000"/>
                </a:solidFill>
              </a:rPr>
              <a:t>Tento tým bude mít </a:t>
            </a:r>
            <a:r>
              <a:rPr lang="cs-CZ" dirty="0" smtClean="0">
                <a:solidFill>
                  <a:srgbClr val="FFC000"/>
                </a:solidFill>
              </a:rPr>
              <a:t>možnost </a:t>
            </a:r>
            <a:r>
              <a:rPr lang="cs-CZ" dirty="0">
                <a:solidFill>
                  <a:srgbClr val="FFC000"/>
                </a:solidFill>
              </a:rPr>
              <a:t>využít </a:t>
            </a:r>
            <a:r>
              <a:rPr lang="cs-CZ" dirty="0" smtClean="0">
                <a:solidFill>
                  <a:srgbClr val="FFC000"/>
                </a:solidFill>
              </a:rPr>
              <a:t>dalšího vzdělávání </a:t>
            </a:r>
            <a:r>
              <a:rPr lang="cs-CZ" dirty="0">
                <a:solidFill>
                  <a:srgbClr val="FFC000"/>
                </a:solidFill>
              </a:rPr>
              <a:t>v oblasti e-bezpečnosti formou </a:t>
            </a:r>
            <a:r>
              <a:rPr lang="cs-CZ" dirty="0" smtClean="0">
                <a:solidFill>
                  <a:srgbClr val="FFC000"/>
                </a:solidFill>
              </a:rPr>
              <a:t>workshopů a e-</a:t>
            </a:r>
            <a:r>
              <a:rPr lang="cs-CZ" dirty="0" err="1" smtClean="0">
                <a:solidFill>
                  <a:srgbClr val="FFC000"/>
                </a:solidFill>
              </a:rPr>
              <a:t>learningu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>
                <a:solidFill>
                  <a:srgbClr val="FFC000"/>
                </a:solidFill>
              </a:rPr>
              <a:t>za pomoci platformy </a:t>
            </a:r>
            <a:r>
              <a:rPr lang="cs-CZ" dirty="0" smtClean="0">
                <a:solidFill>
                  <a:srgbClr val="FFC000"/>
                </a:solidFill>
              </a:rPr>
              <a:t>MOODLE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Takto </a:t>
            </a:r>
            <a:r>
              <a:rPr lang="cs-CZ" dirty="0">
                <a:solidFill>
                  <a:srgbClr val="FFC000"/>
                </a:solidFill>
              </a:rPr>
              <a:t>proškolený </a:t>
            </a:r>
            <a:r>
              <a:rPr lang="cs-CZ" dirty="0" smtClean="0">
                <a:solidFill>
                  <a:srgbClr val="FFC000"/>
                </a:solidFill>
              </a:rPr>
              <a:t>tým bude </a:t>
            </a:r>
            <a:r>
              <a:rPr lang="cs-CZ" dirty="0">
                <a:solidFill>
                  <a:srgbClr val="FFC000"/>
                </a:solidFill>
              </a:rPr>
              <a:t>vytvářet materiál "Plán e-bezpečnosti na škole".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Při </a:t>
            </a:r>
            <a:r>
              <a:rPr lang="cs-CZ" dirty="0">
                <a:solidFill>
                  <a:srgbClr val="FFC000"/>
                </a:solidFill>
              </a:rPr>
              <a:t>tvorbě tohoto plánu bude moci využívat </a:t>
            </a:r>
            <a:r>
              <a:rPr lang="cs-CZ" dirty="0" smtClean="0">
                <a:solidFill>
                  <a:srgbClr val="FFC000"/>
                </a:solidFill>
              </a:rPr>
              <a:t>sítě </a:t>
            </a:r>
            <a:r>
              <a:rPr lang="cs-CZ" dirty="0" err="1" smtClean="0">
                <a:solidFill>
                  <a:srgbClr val="FFC000"/>
                </a:solidFill>
              </a:rPr>
              <a:t>mentorů</a:t>
            </a:r>
            <a:r>
              <a:rPr lang="cs-CZ" dirty="0" smtClean="0">
                <a:solidFill>
                  <a:srgbClr val="FFC000"/>
                </a:solidFill>
              </a:rPr>
              <a:t>/poradců </a:t>
            </a:r>
            <a:r>
              <a:rPr lang="cs-CZ" dirty="0">
                <a:solidFill>
                  <a:srgbClr val="FFC000"/>
                </a:solidFill>
              </a:rPr>
              <a:t>Vysočina Education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</a:p>
          <a:p>
            <a:r>
              <a:rPr lang="cs-CZ" dirty="0">
                <a:solidFill>
                  <a:srgbClr val="FFC000"/>
                </a:solidFill>
              </a:rPr>
              <a:t>Zapojené ZŠ a SŠ se stanou v době udržitelnosti projektu středisky poradenské podpory pro další školy z </a:t>
            </a:r>
            <a:r>
              <a:rPr lang="cs-CZ" dirty="0" smtClean="0">
                <a:solidFill>
                  <a:srgbClr val="FFC000"/>
                </a:solidFill>
              </a:rPr>
              <a:t>jejich okolí</a:t>
            </a:r>
            <a:r>
              <a:rPr lang="cs-CZ" dirty="0">
                <a:solidFill>
                  <a:srgbClr val="FFC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Výstupy z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Školy budou mít možnost realizovat semináře pro své školní týmy na vybraná témata v oblasti e-bezpečnosti</a:t>
            </a:r>
            <a:r>
              <a:rPr lang="cs-CZ" dirty="0" smtClean="0">
                <a:solidFill>
                  <a:srgbClr val="FFC000"/>
                </a:solidFill>
              </a:rPr>
              <a:t>, lektor bude působit </a:t>
            </a:r>
            <a:r>
              <a:rPr lang="cs-CZ" dirty="0">
                <a:solidFill>
                  <a:srgbClr val="FFC000"/>
                </a:solidFill>
              </a:rPr>
              <a:t>přímo ve školách, takovýchto seminářů proběhne v rámci projektu 5.</a:t>
            </a:r>
          </a:p>
          <a:p>
            <a:r>
              <a:rPr lang="cs-CZ" dirty="0">
                <a:solidFill>
                  <a:srgbClr val="FFC000"/>
                </a:solidFill>
              </a:rPr>
              <a:t>Školy budou mít k </a:t>
            </a:r>
            <a:r>
              <a:rPr lang="cs-CZ" dirty="0" smtClean="0">
                <a:solidFill>
                  <a:srgbClr val="FFC000"/>
                </a:solidFill>
              </a:rPr>
              <a:t>dispozici </a:t>
            </a:r>
            <a:r>
              <a:rPr lang="cs-CZ" dirty="0">
                <a:solidFill>
                  <a:srgbClr val="FFC000"/>
                </a:solidFill>
              </a:rPr>
              <a:t>metodické materiály, které vytvoří partner projektu Národní centrum </a:t>
            </a:r>
            <a:r>
              <a:rPr lang="cs-CZ" dirty="0" smtClean="0">
                <a:solidFill>
                  <a:srgbClr val="FFC000"/>
                </a:solidFill>
              </a:rPr>
              <a:t>bezpečnějšího internetu</a:t>
            </a:r>
            <a:r>
              <a:rPr lang="cs-CZ" dirty="0">
                <a:solidFill>
                  <a:srgbClr val="FFC000"/>
                </a:solidFill>
              </a:rPr>
              <a:t>. Tyto materiály podpoří výuku v oblasti internetové bezpečnosti a zvýší kompetence žáků.</a:t>
            </a:r>
          </a:p>
          <a:p>
            <a:r>
              <a:rPr lang="cs-CZ" dirty="0">
                <a:solidFill>
                  <a:srgbClr val="FFC000"/>
                </a:solidFill>
              </a:rPr>
              <a:t>V rámci pracovních workshopů semináře bude docházet k výměně zkušeností mezi školami v </a:t>
            </a:r>
            <a:r>
              <a:rPr lang="cs-CZ">
                <a:solidFill>
                  <a:srgbClr val="FFC000"/>
                </a:solidFill>
              </a:rPr>
              <a:t>oblasti </a:t>
            </a:r>
            <a:r>
              <a:rPr lang="cs-CZ" smtClean="0">
                <a:solidFill>
                  <a:srgbClr val="FFC000"/>
                </a:solidFill>
              </a:rPr>
              <a:t>e-bezpečnosti</a:t>
            </a:r>
            <a:r>
              <a:rPr lang="cs-CZ" dirty="0" smtClean="0">
                <a:solidFill>
                  <a:srgbClr val="FFC000"/>
                </a:solidFill>
              </a:rPr>
              <a:t>, budou </a:t>
            </a:r>
            <a:r>
              <a:rPr lang="cs-CZ" dirty="0">
                <a:solidFill>
                  <a:srgbClr val="FFC000"/>
                </a:solidFill>
              </a:rPr>
              <a:t>prezentovány případové </a:t>
            </a:r>
            <a:r>
              <a:rPr lang="cs-CZ" dirty="0" smtClean="0">
                <a:solidFill>
                  <a:srgbClr val="FFC000"/>
                </a:solidFill>
              </a:rPr>
              <a:t>studie, </a:t>
            </a:r>
            <a:r>
              <a:rPr lang="cs-CZ" dirty="0">
                <a:solidFill>
                  <a:srgbClr val="FFC000"/>
                </a:solidFill>
              </a:rPr>
              <a:t>aktuální stav </a:t>
            </a:r>
            <a:r>
              <a:rPr lang="cs-CZ" dirty="0" smtClean="0">
                <a:solidFill>
                  <a:srgbClr val="FFC000"/>
                </a:solidFill>
              </a:rPr>
              <a:t>            a </a:t>
            </a:r>
            <a:r>
              <a:rPr lang="cs-CZ" dirty="0">
                <a:solidFill>
                  <a:srgbClr val="FFC000"/>
                </a:solidFill>
              </a:rPr>
              <a:t>aktuální </a:t>
            </a:r>
            <a:r>
              <a:rPr lang="cs-CZ" dirty="0" smtClean="0">
                <a:solidFill>
                  <a:srgbClr val="FFC000"/>
                </a:solidFill>
              </a:rPr>
              <a:t>případy v </a:t>
            </a:r>
            <a:r>
              <a:rPr lang="cs-CZ" dirty="0">
                <a:solidFill>
                  <a:srgbClr val="FFC000"/>
                </a:solidFill>
              </a:rPr>
              <a:t>kraji Vysočina.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projektu</a:t>
            </a:r>
            <a:endParaRPr lang="cs-CZ" dirty="0"/>
          </a:p>
        </p:txBody>
      </p:sp>
      <p:pic>
        <p:nvPicPr>
          <p:cNvPr id="4" name="Zástupný symbol pro obsah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04" y="1810353"/>
            <a:ext cx="6336792" cy="41056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Aktivity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KA1 - Vytvoření a pilotní ověření spolupráce institucí Kraje Vysočina v </a:t>
            </a:r>
            <a:r>
              <a:rPr lang="cs-CZ" dirty="0" err="1">
                <a:solidFill>
                  <a:srgbClr val="FFC000"/>
                </a:solidFill>
              </a:rPr>
              <a:t>obl</a:t>
            </a:r>
            <a:r>
              <a:rPr lang="cs-CZ" dirty="0">
                <a:solidFill>
                  <a:srgbClr val="FFC000"/>
                </a:solidFill>
              </a:rPr>
              <a:t>. e-bezpečnosti</a:t>
            </a:r>
          </a:p>
          <a:p>
            <a:r>
              <a:rPr lang="cs-CZ" dirty="0">
                <a:solidFill>
                  <a:srgbClr val="FFC000"/>
                </a:solidFill>
              </a:rPr>
              <a:t>KA2 - Tvorba studijních opor a met. materiálů</a:t>
            </a:r>
          </a:p>
          <a:p>
            <a:r>
              <a:rPr lang="cs-CZ" dirty="0">
                <a:solidFill>
                  <a:srgbClr val="FFC000"/>
                </a:solidFill>
              </a:rPr>
              <a:t>KA3 - Vytvoření a pilotní </a:t>
            </a:r>
            <a:r>
              <a:rPr lang="cs-CZ">
                <a:solidFill>
                  <a:srgbClr val="FFC000"/>
                </a:solidFill>
              </a:rPr>
              <a:t>ověření </a:t>
            </a:r>
            <a:r>
              <a:rPr lang="cs-CZ" smtClean="0">
                <a:solidFill>
                  <a:srgbClr val="FFC000"/>
                </a:solidFill>
              </a:rPr>
              <a:t>akreditovaného </a:t>
            </a:r>
            <a:r>
              <a:rPr lang="cs-CZ" dirty="0">
                <a:solidFill>
                  <a:srgbClr val="FFC000"/>
                </a:solidFill>
              </a:rPr>
              <a:t>vzdělávacího programu</a:t>
            </a:r>
          </a:p>
          <a:p>
            <a:r>
              <a:rPr lang="pl-PL" dirty="0">
                <a:solidFill>
                  <a:srgbClr val="FFC000"/>
                </a:solidFill>
              </a:rPr>
              <a:t>KA4 - Metodická pomoc a podpora školám</a:t>
            </a:r>
          </a:p>
          <a:p>
            <a:r>
              <a:rPr lang="cs-CZ" dirty="0">
                <a:solidFill>
                  <a:srgbClr val="FFC000"/>
                </a:solidFill>
              </a:rPr>
              <a:t>KA5 - Praktické workshopy a odborný seminář</a:t>
            </a:r>
          </a:p>
          <a:p>
            <a:r>
              <a:rPr lang="cs-CZ" dirty="0">
                <a:solidFill>
                  <a:srgbClr val="FFC000"/>
                </a:solidFill>
              </a:rPr>
              <a:t>KA jsou na vzájemně provázány, v rámci projektu tvoří celek.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Dopady projektu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Instituce, </a:t>
            </a:r>
            <a:r>
              <a:rPr lang="cs-CZ" dirty="0">
                <a:solidFill>
                  <a:srgbClr val="FFC000"/>
                </a:solidFill>
              </a:rPr>
              <a:t>která se bude zabývat metodickou, konzultantskou </a:t>
            </a:r>
            <a:r>
              <a:rPr lang="cs-CZ" dirty="0" smtClean="0">
                <a:solidFill>
                  <a:srgbClr val="FFC000"/>
                </a:solidFill>
              </a:rPr>
              <a:t>a lektorskou </a:t>
            </a:r>
            <a:r>
              <a:rPr lang="cs-CZ" dirty="0">
                <a:solidFill>
                  <a:srgbClr val="FFC000"/>
                </a:solidFill>
              </a:rPr>
              <a:t>podporou v problematice internetové </a:t>
            </a:r>
            <a:r>
              <a:rPr lang="cs-CZ" dirty="0" smtClean="0">
                <a:solidFill>
                  <a:srgbClr val="FFC000"/>
                </a:solidFill>
              </a:rPr>
              <a:t>bezpečnosti.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Síť </a:t>
            </a:r>
            <a:r>
              <a:rPr lang="cs-CZ" dirty="0" err="1" smtClean="0">
                <a:solidFill>
                  <a:srgbClr val="FFC000"/>
                </a:solidFill>
              </a:rPr>
              <a:t>mentorů</a:t>
            </a:r>
            <a:r>
              <a:rPr lang="cs-CZ" dirty="0" smtClean="0">
                <a:solidFill>
                  <a:srgbClr val="FFC000"/>
                </a:solidFill>
              </a:rPr>
              <a:t>/poradců.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Metodické </a:t>
            </a:r>
            <a:r>
              <a:rPr lang="cs-CZ" dirty="0">
                <a:solidFill>
                  <a:srgbClr val="FFC000"/>
                </a:solidFill>
              </a:rPr>
              <a:t>materiály týkající se bezpečného používání </a:t>
            </a:r>
            <a:r>
              <a:rPr lang="cs-CZ" dirty="0" smtClean="0">
                <a:solidFill>
                  <a:srgbClr val="FFC000"/>
                </a:solidFill>
              </a:rPr>
              <a:t>internetu.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Akreditované </a:t>
            </a:r>
            <a:r>
              <a:rPr lang="cs-CZ" dirty="0">
                <a:solidFill>
                  <a:srgbClr val="FFC000"/>
                </a:solidFill>
              </a:rPr>
              <a:t>vzdělávací programy </a:t>
            </a:r>
            <a:r>
              <a:rPr lang="cs-CZ" dirty="0" smtClean="0">
                <a:solidFill>
                  <a:srgbClr val="FFC000"/>
                </a:solidFill>
              </a:rPr>
              <a:t>DVPP.</a:t>
            </a:r>
          </a:p>
          <a:p>
            <a:r>
              <a:rPr lang="cs-CZ" dirty="0">
                <a:solidFill>
                  <a:srgbClr val="FFC000"/>
                </a:solidFill>
              </a:rPr>
              <a:t>z 10ti zapojených </a:t>
            </a:r>
            <a:r>
              <a:rPr lang="cs-CZ" dirty="0" smtClean="0">
                <a:solidFill>
                  <a:srgbClr val="FFC000"/>
                </a:solidFill>
              </a:rPr>
              <a:t>(pilotních škol)se </a:t>
            </a:r>
            <a:r>
              <a:rPr lang="cs-CZ" dirty="0">
                <a:solidFill>
                  <a:srgbClr val="FFC000"/>
                </a:solidFill>
              </a:rPr>
              <a:t>stanou nová střediska poradenské </a:t>
            </a:r>
            <a:r>
              <a:rPr lang="cs-CZ" dirty="0" smtClean="0">
                <a:solidFill>
                  <a:srgbClr val="FFC000"/>
                </a:solidFill>
              </a:rPr>
              <a:t>podpory pro školy.</a:t>
            </a:r>
            <a:endParaRPr lang="cs-CZ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Harmonogram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solidFill>
                  <a:srgbClr val="FFC000"/>
                </a:solidFill>
              </a:rPr>
              <a:t>03/2012 – zahájení projektu, zahájení KA1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04-06/2012 – KA4 školení lektorů, </a:t>
            </a:r>
            <a:r>
              <a:rPr lang="cs-CZ" sz="2000" dirty="0" err="1" smtClean="0">
                <a:solidFill>
                  <a:srgbClr val="FFC000"/>
                </a:solidFill>
              </a:rPr>
              <a:t>mentorů</a:t>
            </a:r>
            <a:r>
              <a:rPr lang="cs-CZ" sz="2000" dirty="0" smtClean="0">
                <a:solidFill>
                  <a:srgbClr val="FFC000"/>
                </a:solidFill>
              </a:rPr>
              <a:t>/poradců</a:t>
            </a:r>
          </a:p>
          <a:p>
            <a:pPr>
              <a:buNone/>
            </a:pPr>
            <a:r>
              <a:rPr lang="cs-CZ" sz="2000" dirty="0" smtClean="0">
                <a:solidFill>
                  <a:srgbClr val="FFC000"/>
                </a:solidFill>
              </a:rPr>
              <a:t>	Vytvoření MOODLE, příprava KA2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09-10/2012 – sestavení školních týmů. MOODLE pro školy KA4, </a:t>
            </a:r>
          </a:p>
          <a:p>
            <a:pPr>
              <a:buNone/>
            </a:pPr>
            <a:r>
              <a:rPr lang="cs-CZ" sz="2000" dirty="0" smtClean="0">
                <a:solidFill>
                  <a:srgbClr val="FFC000"/>
                </a:solidFill>
              </a:rPr>
              <a:t>	KA2 tvorba metodických materiálů – Saferinternet.cz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11/2012-06/2013 zahájení tvorby materiálu "Plán e-bezpečnosti na škole„ na školách, workshopy na školách, poradenství, tvorba akreditací, ověření akreditovaných programů DVPP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10-11/2012 KA4 školení lektorů, </a:t>
            </a:r>
            <a:r>
              <a:rPr lang="cs-CZ" sz="2000" dirty="0" err="1" smtClean="0">
                <a:solidFill>
                  <a:srgbClr val="FFC000"/>
                </a:solidFill>
              </a:rPr>
              <a:t>mentorů</a:t>
            </a:r>
            <a:r>
              <a:rPr lang="cs-CZ" sz="2000" dirty="0" smtClean="0">
                <a:solidFill>
                  <a:srgbClr val="FFC000"/>
                </a:solidFill>
              </a:rPr>
              <a:t>/poradců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09/2013 – 05/2014 – školy – tvorba PDP, dokončení materiálu "Plán e-bezpečnosti na škole„ 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07/2014 – konec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text k roll 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3501008"/>
            <a:ext cx="2376264" cy="883264"/>
          </a:xfrm>
          <a:prstGeom prst="rect">
            <a:avLst/>
          </a:prstGeom>
        </p:spPr>
      </p:pic>
      <p:pic>
        <p:nvPicPr>
          <p:cNvPr id="8" name="Obrázek 7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620688"/>
            <a:ext cx="4223310" cy="2736304"/>
          </a:xfrm>
          <a:prstGeom prst="rect">
            <a:avLst/>
          </a:prstGeom>
        </p:spPr>
      </p:pic>
      <p:pic>
        <p:nvPicPr>
          <p:cNvPr id="9" name="Obrázek 8" descr="logo we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4581128"/>
            <a:ext cx="3378200" cy="1143000"/>
          </a:xfrm>
          <a:prstGeom prst="rect">
            <a:avLst/>
          </a:prstGeom>
        </p:spPr>
      </p:pic>
      <p:pic>
        <p:nvPicPr>
          <p:cNvPr id="10" name="Obrázek 9" descr="LogoSI_modro-oranzov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509120"/>
            <a:ext cx="2105319" cy="12955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„My máme e-bezpečnost školy vyřešenou, pravidelně aktualizujeme antivir“</a:t>
            </a: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1600" i="1" dirty="0" smtClean="0">
                <a:solidFill>
                  <a:srgbClr val="FFC000"/>
                </a:solidFill>
              </a:rPr>
              <a:t>						Průzkum zájmu o projekt i-Bezpečná škola</a:t>
            </a:r>
          </a:p>
          <a:p>
            <a:pPr algn="ctr"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i</a:t>
            </a:r>
            <a:r>
              <a:rPr lang="cs-CZ" dirty="0" smtClean="0">
                <a:solidFill>
                  <a:srgbClr val="FFC000"/>
                </a:solidFill>
              </a:rPr>
              <a:t>-Bezpečná škola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Realizátor  projektu: Vysočina Education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Partner projektu: Národní centrum bezpečnějšího internetu </a:t>
            </a:r>
            <a:r>
              <a:rPr lang="cs-CZ" dirty="0" err="1" smtClean="0">
                <a:solidFill>
                  <a:srgbClr val="FFC000"/>
                </a:solidFill>
              </a:rPr>
              <a:t>Saferinternet.cz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Další spolupracující instituce: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    Kraj Vysočina, Policie ČR, Společenství proti šikaně, vybrané ZŠ a SŠ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Realizace 03/2012 – 07/2014</a:t>
            </a: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C000"/>
                </a:solidFill>
              </a:rPr>
              <a:t>i</a:t>
            </a:r>
            <a:r>
              <a:rPr lang="cs-CZ" dirty="0" smtClean="0">
                <a:solidFill>
                  <a:srgbClr val="FFC000"/>
                </a:solidFill>
              </a:rPr>
              <a:t>-Bezpečná škola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>
                <a:solidFill>
                  <a:srgbClr val="FFC000"/>
                </a:solidFill>
              </a:rPr>
              <a:t>reg</a:t>
            </a:r>
            <a:r>
              <a:rPr lang="cs-CZ" dirty="0">
                <a:solidFill>
                  <a:srgbClr val="FFC000"/>
                </a:solidFill>
              </a:rPr>
              <a:t>. číslo: </a:t>
            </a:r>
            <a:r>
              <a:rPr lang="cs-CZ" dirty="0" smtClean="0">
                <a:solidFill>
                  <a:srgbClr val="FFC000"/>
                </a:solidFill>
              </a:rPr>
              <a:t>CZ.1.07/1.3.50/01.0014</a:t>
            </a:r>
          </a:p>
          <a:p>
            <a:r>
              <a:rPr lang="cs-CZ" dirty="0">
                <a:solidFill>
                  <a:srgbClr val="FFC000"/>
                </a:solidFill>
              </a:rPr>
              <a:t>Název operačního programu: OP Vzdělávání pro konkurenceschopnost</a:t>
            </a:r>
          </a:p>
          <a:p>
            <a:r>
              <a:rPr lang="cs-CZ" dirty="0">
                <a:solidFill>
                  <a:srgbClr val="FFC000"/>
                </a:solidFill>
              </a:rPr>
              <a:t>Číslo prioritní osy: 7.1</a:t>
            </a:r>
          </a:p>
          <a:p>
            <a:r>
              <a:rPr lang="cs-CZ" dirty="0">
                <a:solidFill>
                  <a:srgbClr val="FFC000"/>
                </a:solidFill>
              </a:rPr>
              <a:t>Název prioritní osy: Počáteční vzdělávání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Číslo </a:t>
            </a:r>
            <a:r>
              <a:rPr lang="cs-CZ" dirty="0">
                <a:solidFill>
                  <a:srgbClr val="FFC000"/>
                </a:solidFill>
              </a:rPr>
              <a:t>oblasti podpory: 7.1.3</a:t>
            </a:r>
          </a:p>
          <a:p>
            <a:r>
              <a:rPr lang="cs-CZ" dirty="0">
                <a:solidFill>
                  <a:srgbClr val="FFC000"/>
                </a:solidFill>
              </a:rPr>
              <a:t>Název oblasti podpory: Další vzdělávání pracovníků škol a školských zařízení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Co nás k projektu vedlo?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Pracovní skupina E-Crime při KrÚ Kraje Vysočina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Dlouhodobá spolupráce se školami v oblasti vzdělávání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Spolupráce s lektory IT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Spolupráce s NCBI Saferinternet.cz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Zájem škol o toto téma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Co nás k projektu vedlo?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Významnou část uživatelů internetu v kraji tvoří děti a mladiství</a:t>
            </a:r>
            <a:r>
              <a:rPr lang="cs-CZ" dirty="0" smtClean="0">
                <a:solidFill>
                  <a:srgbClr val="FFC000"/>
                </a:solidFill>
              </a:rPr>
              <a:t>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Z </a:t>
            </a:r>
            <a:r>
              <a:rPr lang="cs-CZ" dirty="0">
                <a:solidFill>
                  <a:srgbClr val="FFC000"/>
                </a:solidFill>
              </a:rPr>
              <a:t>velké části si </a:t>
            </a:r>
            <a:r>
              <a:rPr lang="cs-CZ" dirty="0" smtClean="0">
                <a:solidFill>
                  <a:srgbClr val="FFC000"/>
                </a:solidFill>
              </a:rPr>
              <a:t>děti/studenti </a:t>
            </a:r>
            <a:r>
              <a:rPr lang="cs-CZ" dirty="0">
                <a:solidFill>
                  <a:srgbClr val="FFC000"/>
                </a:solidFill>
              </a:rPr>
              <a:t>nejsou vědomy </a:t>
            </a:r>
            <a:r>
              <a:rPr lang="cs-CZ" dirty="0" smtClean="0">
                <a:solidFill>
                  <a:srgbClr val="FFC000"/>
                </a:solidFill>
              </a:rPr>
              <a:t>hrozeb spojených </a:t>
            </a:r>
            <a:r>
              <a:rPr lang="cs-CZ" dirty="0">
                <a:solidFill>
                  <a:srgbClr val="FFC000"/>
                </a:solidFill>
              </a:rPr>
              <a:t>s internetem nebo je nepovažují za relevantní.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Jak </a:t>
            </a:r>
            <a:r>
              <a:rPr lang="cs-CZ" dirty="0">
                <a:solidFill>
                  <a:srgbClr val="FFC000"/>
                </a:solidFill>
              </a:rPr>
              <a:t>vyplývá z výzkumu agentury TNS AISA, </a:t>
            </a:r>
            <a:r>
              <a:rPr lang="cs-CZ" dirty="0" smtClean="0">
                <a:solidFill>
                  <a:srgbClr val="FFC000"/>
                </a:solidFill>
              </a:rPr>
              <a:t>Praha 2010</a:t>
            </a:r>
            <a:r>
              <a:rPr lang="cs-CZ" dirty="0">
                <a:solidFill>
                  <a:srgbClr val="FFC000"/>
                </a:solidFill>
              </a:rPr>
              <a:t>, 37 % českých děti ve věku 14-15 let komunikuje na internetu s cizími lidmi, 14 % dětí se osobně schází </a:t>
            </a:r>
            <a:r>
              <a:rPr lang="cs-CZ" dirty="0" smtClean="0">
                <a:solidFill>
                  <a:srgbClr val="FFC000"/>
                </a:solidFill>
              </a:rPr>
              <a:t>s lidmi</a:t>
            </a:r>
            <a:r>
              <a:rPr lang="cs-CZ" dirty="0">
                <a:solidFill>
                  <a:srgbClr val="FFC000"/>
                </a:solidFill>
              </a:rPr>
              <a:t>, které na internetu poznaly.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Více </a:t>
            </a:r>
            <a:r>
              <a:rPr lang="cs-CZ" dirty="0">
                <a:solidFill>
                  <a:srgbClr val="FFC000"/>
                </a:solidFill>
              </a:rPr>
              <a:t>než třetina dětí v tomto věku sděluje na internetu neznámým osobám </a:t>
            </a:r>
            <a:r>
              <a:rPr lang="cs-CZ" dirty="0" smtClean="0">
                <a:solidFill>
                  <a:srgbClr val="FFC000"/>
                </a:solidFill>
              </a:rPr>
              <a:t>své osobní </a:t>
            </a:r>
            <a:r>
              <a:rPr lang="cs-CZ" dirty="0">
                <a:solidFill>
                  <a:srgbClr val="FFC000"/>
                </a:solidFill>
              </a:rPr>
              <a:t>a kontaktní údaje, polovina posílá své fotky a videa.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Co nás k projektu vedlo?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Pedagogové nedisponují </a:t>
            </a:r>
            <a:r>
              <a:rPr lang="cs-CZ" dirty="0" smtClean="0">
                <a:solidFill>
                  <a:srgbClr val="FFC000"/>
                </a:solidFill>
              </a:rPr>
              <a:t>dostatečným povědomím </a:t>
            </a:r>
            <a:r>
              <a:rPr lang="cs-CZ" dirty="0">
                <a:solidFill>
                  <a:srgbClr val="FFC000"/>
                </a:solidFill>
              </a:rPr>
              <a:t>o formách nových SP jevů spojených s </a:t>
            </a:r>
            <a:r>
              <a:rPr lang="cs-CZ" dirty="0" smtClean="0">
                <a:solidFill>
                  <a:srgbClr val="FFC000"/>
                </a:solidFill>
              </a:rPr>
              <a:t>internetem.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Nemají </a:t>
            </a:r>
            <a:r>
              <a:rPr lang="cs-CZ" dirty="0">
                <a:solidFill>
                  <a:srgbClr val="FFC000"/>
                </a:solidFill>
              </a:rPr>
              <a:t>k dispozici informace o </a:t>
            </a:r>
            <a:r>
              <a:rPr lang="cs-CZ" dirty="0" smtClean="0">
                <a:solidFill>
                  <a:srgbClr val="FFC000"/>
                </a:solidFill>
              </a:rPr>
              <a:t>konkrétních hrozbách </a:t>
            </a:r>
            <a:r>
              <a:rPr lang="cs-CZ" dirty="0">
                <a:solidFill>
                  <a:srgbClr val="FFC000"/>
                </a:solidFill>
              </a:rPr>
              <a:t>(</a:t>
            </a:r>
            <a:r>
              <a:rPr lang="cs-CZ" dirty="0" err="1">
                <a:solidFill>
                  <a:srgbClr val="FFC000"/>
                </a:solidFill>
              </a:rPr>
              <a:t>cyberbullying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cyberstalking</a:t>
            </a:r>
            <a:r>
              <a:rPr lang="cs-CZ" dirty="0">
                <a:solidFill>
                  <a:srgbClr val="FFC000"/>
                </a:solidFill>
              </a:rPr>
              <a:t>, sexuální zneužívání, podvodné obchodování, krádež identity), </a:t>
            </a:r>
            <a:r>
              <a:rPr lang="cs-CZ" dirty="0" smtClean="0">
                <a:solidFill>
                  <a:srgbClr val="FFC000"/>
                </a:solidFill>
              </a:rPr>
              <a:t>o nástrojích </a:t>
            </a:r>
            <a:r>
              <a:rPr lang="cs-CZ" dirty="0">
                <a:solidFill>
                  <a:srgbClr val="FFC000"/>
                </a:solidFill>
              </a:rPr>
              <a:t>účinné ochrany a pomoci.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Nemají </a:t>
            </a:r>
            <a:r>
              <a:rPr lang="cs-CZ" dirty="0">
                <a:solidFill>
                  <a:srgbClr val="FFC000"/>
                </a:solidFill>
              </a:rPr>
              <a:t>metodická vodítka pro výuku tématu. Výchova k bezpečnému </a:t>
            </a:r>
            <a:r>
              <a:rPr lang="cs-CZ" dirty="0" smtClean="0">
                <a:solidFill>
                  <a:srgbClr val="FFC000"/>
                </a:solidFill>
              </a:rPr>
              <a:t>a etickému </a:t>
            </a:r>
            <a:r>
              <a:rPr lang="cs-CZ" dirty="0">
                <a:solidFill>
                  <a:srgbClr val="FFC000"/>
                </a:solidFill>
              </a:rPr>
              <a:t>užívání internetu není dosud zahrnuta do výuky či minim. programů prevence škol. 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Pedagogové neumí žáky </a:t>
            </a:r>
            <a:r>
              <a:rPr lang="cs-CZ" dirty="0">
                <a:solidFill>
                  <a:srgbClr val="FFC000"/>
                </a:solidFill>
              </a:rPr>
              <a:t>kvalifikovaně informovat a ohroženým dětem pomoci.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našeho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    </a:t>
            </a:r>
            <a:endParaRPr lang="cs-CZ" dirty="0"/>
          </a:p>
        </p:txBody>
      </p:sp>
      <p:pic>
        <p:nvPicPr>
          <p:cNvPr id="4" name="Obrázek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0907" y="1375507"/>
            <a:ext cx="6342185" cy="4106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730</Words>
  <Application>Microsoft Office PowerPoint</Application>
  <PresentationFormat>Předvádění na obrazovce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Snímek 1</vt:lpstr>
      <vt:lpstr>Snímek 2</vt:lpstr>
      <vt:lpstr>Snímek 3</vt:lpstr>
      <vt:lpstr>i-Bezpečná škola</vt:lpstr>
      <vt:lpstr>i-Bezpečná škola</vt:lpstr>
      <vt:lpstr>Co nás k projektu vedlo?</vt:lpstr>
      <vt:lpstr>Co nás k projektu vedlo?</vt:lpstr>
      <vt:lpstr>Co nás k projektu vedlo?</vt:lpstr>
      <vt:lpstr>Cíle našeho projektu</vt:lpstr>
      <vt:lpstr>Cíle našeho projektu</vt:lpstr>
      <vt:lpstr>Výsledky a výstupy projektu</vt:lpstr>
      <vt:lpstr>Jak toho dosáhneme</vt:lpstr>
      <vt:lpstr>Výstupy z projektu</vt:lpstr>
      <vt:lpstr>Aktivity projektu</vt:lpstr>
      <vt:lpstr>Aktivity projektu</vt:lpstr>
      <vt:lpstr>Dopady projektu</vt:lpstr>
      <vt:lpstr>Harmonogram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Ivo</cp:lastModifiedBy>
  <cp:revision>81</cp:revision>
  <dcterms:created xsi:type="dcterms:W3CDTF">2012-04-03T19:35:41Z</dcterms:created>
  <dcterms:modified xsi:type="dcterms:W3CDTF">2012-10-08T11:29:33Z</dcterms:modified>
</cp:coreProperties>
</file>