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94" r:id="rId4"/>
    <p:sldId id="296" r:id="rId5"/>
    <p:sldId id="257" r:id="rId6"/>
    <p:sldId id="258" r:id="rId7"/>
    <p:sldId id="264" r:id="rId8"/>
    <p:sldId id="265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91" r:id="rId17"/>
    <p:sldId id="300" r:id="rId18"/>
    <p:sldId id="278" r:id="rId19"/>
    <p:sldId id="279" r:id="rId20"/>
    <p:sldId id="280" r:id="rId21"/>
    <p:sldId id="281" r:id="rId22"/>
    <p:sldId id="297" r:id="rId23"/>
    <p:sldId id="299" r:id="rId24"/>
    <p:sldId id="29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9" autoAdjust="0"/>
    <p:restoredTop sz="94660"/>
  </p:normalViewPr>
  <p:slideViewPr>
    <p:cSldViewPr>
      <p:cViewPr>
        <p:scale>
          <a:sx n="75" d="100"/>
          <a:sy n="75" d="100"/>
        </p:scale>
        <p:origin x="-11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Science\Clanek_Osobni_udaje_Kamil_Veru_Szotkowski\sdile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barChart>
        <c:barDir val="bar"/>
        <c:grouping val="clustered"/>
        <c:ser>
          <c:idx val="1"/>
          <c:order val="0"/>
          <c:tx>
            <c:v>2011 - Sdílení</c:v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zakladni_prehled!$B$64:$B$74</c:f>
              <c:strCache>
                <c:ptCount val="11"/>
                <c:pt idx="0">
                  <c:v>PIN kód kreditní karty</c:v>
                </c:pt>
                <c:pt idx="1">
                  <c:v>Heslo k emailovému účtu</c:v>
                </c:pt>
                <c:pt idx="2">
                  <c:v>Rodné číslo</c:v>
                </c:pt>
                <c:pt idx="3">
                  <c:v>Žádný osobní údaj</c:v>
                </c:pt>
                <c:pt idx="4">
                  <c:v>Adresa bydliště</c:v>
                </c:pt>
                <c:pt idx="5">
                  <c:v>Adresa školy</c:v>
                </c:pt>
                <c:pt idx="6">
                  <c:v>Telefonní číslo</c:v>
                </c:pt>
                <c:pt idx="7">
                  <c:v>ICQ, Skype či jiné IM/VoIP</c:v>
                </c:pt>
                <c:pt idx="8">
                  <c:v>Fotografie obličeje</c:v>
                </c:pt>
                <c:pt idx="9">
                  <c:v>E-mail</c:v>
                </c:pt>
                <c:pt idx="10">
                  <c:v>Jméno a příjmení</c:v>
                </c:pt>
              </c:strCache>
            </c:strRef>
          </c:cat>
          <c:val>
            <c:numRef>
              <c:f>zakladni_prehled!$D$64:$D$74</c:f>
              <c:numCache>
                <c:formatCode>0.0%</c:formatCode>
                <c:ptCount val="11"/>
                <c:pt idx="0">
                  <c:v>1.2999999999999998E-2</c:v>
                </c:pt>
                <c:pt idx="1">
                  <c:v>2.4E-2</c:v>
                </c:pt>
                <c:pt idx="2">
                  <c:v>1.5200000000000003E-2</c:v>
                </c:pt>
                <c:pt idx="3">
                  <c:v>9.6000000000000002E-2</c:v>
                </c:pt>
                <c:pt idx="4">
                  <c:v>0.14600000000000013</c:v>
                </c:pt>
                <c:pt idx="5">
                  <c:v>0.15900000000000014</c:v>
                </c:pt>
                <c:pt idx="6">
                  <c:v>0.19</c:v>
                </c:pt>
                <c:pt idx="7">
                  <c:v>0.21700000000000014</c:v>
                </c:pt>
                <c:pt idx="8">
                  <c:v>0.58399999999999996</c:v>
                </c:pt>
                <c:pt idx="9">
                  <c:v>0.65800000000000081</c:v>
                </c:pt>
                <c:pt idx="10">
                  <c:v>0.80430000000000001</c:v>
                </c:pt>
              </c:numCache>
            </c:numRef>
          </c:val>
        </c:ser>
        <c:gapWidth val="75"/>
        <c:axId val="61036416"/>
        <c:axId val="61037952"/>
      </c:barChart>
      <c:catAx>
        <c:axId val="6103641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cs-CZ"/>
          </a:p>
        </c:txPr>
        <c:crossAx val="61037952"/>
        <c:crosses val="autoZero"/>
        <c:auto val="1"/>
        <c:lblAlgn val="ctr"/>
        <c:lblOffset val="100"/>
      </c:catAx>
      <c:valAx>
        <c:axId val="61037952"/>
        <c:scaling>
          <c:orientation val="minMax"/>
        </c:scaling>
        <c:axPos val="b"/>
        <c:numFmt formatCode="0.0%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cs-CZ"/>
          </a:p>
        </c:txPr>
        <c:crossAx val="610364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cs-CZ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8138-E566-41D3-83FD-08C37FF70AFC}" type="datetimeFigureOut">
              <a:rPr lang="cs-CZ" smtClean="0"/>
              <a:pPr/>
              <a:t>22.9.2012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DC89-7DC5-489E-BD6E-D17E0BA81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8138-E566-41D3-83FD-08C37FF70AFC}" type="datetimeFigureOut">
              <a:rPr lang="cs-CZ" smtClean="0"/>
              <a:pPr/>
              <a:t>22.9.2012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DC89-7DC5-489E-BD6E-D17E0BA81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8138-E566-41D3-83FD-08C37FF70AFC}" type="datetimeFigureOut">
              <a:rPr lang="cs-CZ" smtClean="0"/>
              <a:pPr/>
              <a:t>22.9.2012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DC89-7DC5-489E-BD6E-D17E0BA81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8138-E566-41D3-83FD-08C37FF70AFC}" type="datetimeFigureOut">
              <a:rPr lang="cs-CZ" smtClean="0"/>
              <a:pPr/>
              <a:t>22.9.2012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DC89-7DC5-489E-BD6E-D17E0BA81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8138-E566-41D3-83FD-08C37FF70AFC}" type="datetimeFigureOut">
              <a:rPr lang="cs-CZ" smtClean="0"/>
              <a:pPr/>
              <a:t>22.9.2012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DC89-7DC5-489E-BD6E-D17E0BA81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8138-E566-41D3-83FD-08C37FF70AFC}" type="datetimeFigureOut">
              <a:rPr lang="cs-CZ" smtClean="0"/>
              <a:pPr/>
              <a:t>22.9.2012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DC89-7DC5-489E-BD6E-D17E0BA81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8138-E566-41D3-83FD-08C37FF70AFC}" type="datetimeFigureOut">
              <a:rPr lang="cs-CZ" smtClean="0"/>
              <a:pPr/>
              <a:t>22.9.2012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DC89-7DC5-489E-BD6E-D17E0BA81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8138-E566-41D3-83FD-08C37FF70AFC}" type="datetimeFigureOut">
              <a:rPr lang="cs-CZ" smtClean="0"/>
              <a:pPr/>
              <a:t>22.9.2012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DC89-7DC5-489E-BD6E-D17E0BA81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8138-E566-41D3-83FD-08C37FF70AFC}" type="datetimeFigureOut">
              <a:rPr lang="cs-CZ" smtClean="0"/>
              <a:pPr/>
              <a:t>22.9.2012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DC89-7DC5-489E-BD6E-D17E0BA81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8138-E566-41D3-83FD-08C37FF70AFC}" type="datetimeFigureOut">
              <a:rPr lang="cs-CZ" smtClean="0"/>
              <a:pPr/>
              <a:t>22.9.2012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DC89-7DC5-489E-BD6E-D17E0BA81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8138-E566-41D3-83FD-08C37FF70AFC}" type="datetimeFigureOut">
              <a:rPr lang="cs-CZ" smtClean="0"/>
              <a:pPr/>
              <a:t>22.9.2012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DC89-7DC5-489E-BD6E-D17E0BA81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38138-E566-41D3-83FD-08C37FF70AFC}" type="datetimeFigureOut">
              <a:rPr lang="cs-CZ" smtClean="0"/>
              <a:pPr/>
              <a:t>22.9.2012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9DC89-7DC5-489E-BD6E-D17E0BA811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ani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Ochota jít na schůzku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1272589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 smtClean="0">
                <a:solidFill>
                  <a:schemeClr val="bg1"/>
                </a:solidFill>
              </a:rPr>
              <a:t>Pokud by tě internetový známý/kamarád požádal </a:t>
            </a:r>
            <a:br>
              <a:rPr lang="cs-CZ" sz="2700" b="1" dirty="0" smtClean="0">
                <a:solidFill>
                  <a:schemeClr val="bg1"/>
                </a:solidFill>
              </a:rPr>
            </a:br>
            <a:r>
              <a:rPr lang="cs-CZ" sz="2700" b="1" dirty="0" smtClean="0">
                <a:solidFill>
                  <a:schemeClr val="bg1"/>
                </a:solidFill>
              </a:rPr>
              <a:t>o osobní schůzku, šel by na ni?</a:t>
            </a:r>
            <a:endParaRPr lang="cs-CZ" sz="2700" b="1" dirty="0">
              <a:solidFill>
                <a:schemeClr val="bg1"/>
              </a:solidFill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41350" y="2286000"/>
          <a:ext cx="5788025" cy="4105275"/>
        </p:xfrm>
        <a:graphic>
          <a:graphicData uri="http://schemas.openxmlformats.org/presentationml/2006/ole">
            <p:oleObj spid="_x0000_s36866" name="List" r:id="rId3" imgW="5248143" imgH="3724380" progId="Excel.Sheet.12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Ochota jít na schůzku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1272589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 smtClean="0">
                <a:solidFill>
                  <a:schemeClr val="bg1"/>
                </a:solidFill>
              </a:rPr>
              <a:t>Pozval  tě někdy tvůj internetový známý/kamarád na osobní schůzku?</a:t>
            </a:r>
            <a:endParaRPr lang="cs-CZ" sz="2700" b="1" dirty="0">
              <a:solidFill>
                <a:schemeClr val="bg1"/>
              </a:solidFill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714348" y="2357430"/>
          <a:ext cx="5210175" cy="3857625"/>
        </p:xfrm>
        <a:graphic>
          <a:graphicData uri="http://schemas.openxmlformats.org/presentationml/2006/ole">
            <p:oleObj spid="_x0000_s37893" name="List" r:id="rId3" imgW="5248143" imgH="3733830" progId="Excel.Sheet.12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Ochota jít na schůzku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1272589"/>
            <a:ext cx="80010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 smtClean="0">
                <a:solidFill>
                  <a:schemeClr val="bg1"/>
                </a:solidFill>
              </a:rPr>
              <a:t>Šel/šla jsi na osobní schůzku s člověkem, kterého znáš</a:t>
            </a:r>
          </a:p>
          <a:p>
            <a:r>
              <a:rPr lang="cs-CZ" sz="2700" b="1" dirty="0" smtClean="0">
                <a:solidFill>
                  <a:schemeClr val="bg1"/>
                </a:solidFill>
              </a:rPr>
              <a:t>pouze z internetu a v reálném životě ses s ním nikdy</a:t>
            </a:r>
          </a:p>
          <a:p>
            <a:r>
              <a:rPr lang="cs-CZ" sz="2700" b="1" dirty="0" smtClean="0">
                <a:solidFill>
                  <a:schemeClr val="bg1"/>
                </a:solidFill>
              </a:rPr>
              <a:t>nesetkal/a?</a:t>
            </a:r>
            <a:endParaRPr lang="cs-CZ" sz="2700" b="1" dirty="0">
              <a:solidFill>
                <a:schemeClr val="bg1"/>
              </a:solidFill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41350" y="2876572"/>
          <a:ext cx="5195888" cy="3695700"/>
        </p:xfrm>
        <a:graphic>
          <a:graphicData uri="http://schemas.openxmlformats.org/presentationml/2006/ole">
            <p:oleObj spid="_x0000_s38915" name="List" r:id="rId3" imgW="5248143" imgH="3733830" progId="Excel.Sheet.12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42910" y="1428736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55,92 % respondentů považuje </a:t>
            </a:r>
            <a:r>
              <a:rPr lang="cs-CZ" sz="2400" b="1" dirty="0" smtClean="0">
                <a:solidFill>
                  <a:srgbClr val="FFC000"/>
                </a:solidFill>
              </a:rPr>
              <a:t>komunikaci</a:t>
            </a:r>
            <a:r>
              <a:rPr lang="cs-CZ" sz="2400" b="1" dirty="0" smtClean="0">
                <a:solidFill>
                  <a:schemeClr val="bg1"/>
                </a:solidFill>
              </a:rPr>
              <a:t> s lidmi z internetu, které neznají osobně, za riskantní a nebezpečnou. Přesto by 14,44 % z nich šlo na osobní schůzku.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bg1"/>
                </a:solidFill>
              </a:rPr>
              <a:t>74,27 % respondentů považuje </a:t>
            </a:r>
            <a:r>
              <a:rPr lang="cs-CZ" sz="2400" b="1" dirty="0" smtClean="0">
                <a:solidFill>
                  <a:srgbClr val="FFC000"/>
                </a:solidFill>
              </a:rPr>
              <a:t>osobní schůzku </a:t>
            </a:r>
            <a:r>
              <a:rPr lang="cs-CZ" sz="2400" b="1" dirty="0" smtClean="0">
                <a:solidFill>
                  <a:schemeClr val="bg1"/>
                </a:solidFill>
              </a:rPr>
              <a:t>s lidmi z internetu, které neznají osobně, za riskantní a nebezpečnou. Přesto by na osobní schůzku 15,72 % z nich šlo.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bg1"/>
                </a:solidFill>
              </a:rPr>
              <a:t>25,46 % respondentů bylo dále neověřenými uživateli internetu požádáno, aby </a:t>
            </a:r>
            <a:r>
              <a:rPr lang="cs-CZ" sz="2400" b="1" dirty="0" smtClean="0">
                <a:solidFill>
                  <a:srgbClr val="FFC000"/>
                </a:solidFill>
              </a:rPr>
              <a:t>nikomu neříkali, že se spolu baví a o čem se spolu baví</a:t>
            </a:r>
            <a:r>
              <a:rPr lang="cs-CZ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Osobní schůzky s lidmi s neověřenou identitou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42910" y="1428736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Výzkum rovněž odhalil zajímavá fakta spojená s tím, koho by dítě kontaktovalo, pokud by bylo kontaktováno uživatelem internetu s žádostí o osobní schůzku. 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rgbClr val="FFC000"/>
                </a:solidFill>
              </a:rPr>
              <a:t>54,72 % respondentů by se svěřilo kamarádům nebo sourozencům, kteří jsou mladší 18 let, 36,94 % dětí by o plánované schůzce řeklo rodičům. </a:t>
            </a:r>
            <a:r>
              <a:rPr lang="cs-CZ" sz="2400" b="1" dirty="0" smtClean="0">
                <a:solidFill>
                  <a:schemeClr val="bg1"/>
                </a:solidFill>
              </a:rPr>
              <a:t>Učiteli by se svěřilo pouze 3,59 % respondentů a 16,46 % by o schůzce neřeklo nikomu.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Osobní schůzky s lidmi s neověřenou identitou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42910" y="3143248"/>
            <a:ext cx="80010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100" b="1" dirty="0" smtClean="0">
                <a:solidFill>
                  <a:schemeClr val="bg1"/>
                </a:solidFill>
              </a:rPr>
              <a:t>Video – JÍT ČI NEJÍT?</a:t>
            </a:r>
            <a:endParaRPr lang="cs-CZ" sz="51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500" b="1" dirty="0" smtClean="0">
                <a:solidFill>
                  <a:schemeClr val="bg1"/>
                </a:solidFill>
              </a:rPr>
              <a:t>(Ukázka)</a:t>
            </a:r>
            <a:endParaRPr lang="cs-CZ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       </a:t>
            </a:r>
            <a:r>
              <a:rPr lang="cs-CZ" sz="4400" b="1" dirty="0" smtClean="0"/>
              <a:t>JÍT ČI NEJÍT?</a:t>
            </a:r>
            <a:endParaRPr lang="cs-CZ" sz="4400" b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984443" cy="239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396044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       </a:t>
            </a:r>
            <a:r>
              <a:rPr lang="cs-CZ" sz="4400" b="1" dirty="0" smtClean="0"/>
              <a:t>JÍT ČI NEJÍT?</a:t>
            </a:r>
            <a:endParaRPr lang="cs-CZ" sz="4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1916832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Námět a scénář příběhu zpracovává zaznamenané  případy. 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Při sestavování jeho kostry jsme vycházeli z</a:t>
            </a:r>
            <a:r>
              <a:rPr lang="cs-CZ" sz="2400" dirty="0" smtClean="0">
                <a:solidFill>
                  <a:srgbClr val="FFC000"/>
                </a:solidFill>
              </a:rPr>
              <a:t> jednotlivých fází</a:t>
            </a:r>
            <a:r>
              <a:rPr lang="cs-CZ" sz="2400" dirty="0" smtClean="0">
                <a:solidFill>
                  <a:schemeClr val="bg1"/>
                </a:solidFill>
              </a:rPr>
              <a:t>, ve kterých probíhá </a:t>
            </a:r>
            <a:r>
              <a:rPr lang="cs-CZ" sz="2400" dirty="0" err="1" smtClean="0">
                <a:solidFill>
                  <a:schemeClr val="bg1"/>
                </a:solidFill>
              </a:rPr>
              <a:t>kybergrooming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(od navázání prvního </a:t>
            </a:r>
            <a:r>
              <a:rPr lang="cs-CZ" sz="2400" dirty="0" err="1" smtClean="0">
                <a:solidFill>
                  <a:schemeClr val="bg1"/>
                </a:solidFill>
              </a:rPr>
              <a:t>kontatku</a:t>
            </a:r>
            <a:r>
              <a:rPr lang="cs-CZ" sz="2400" dirty="0" smtClean="0">
                <a:solidFill>
                  <a:schemeClr val="bg1"/>
                </a:solidFill>
              </a:rPr>
              <a:t> až po setkání). </a:t>
            </a:r>
            <a:endParaRPr lang="cs-CZ" sz="2400" b="1" dirty="0" smtClean="0">
              <a:solidFill>
                <a:schemeClr val="bg1"/>
              </a:solidFill>
            </a:endParaRP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bg1"/>
                </a:solidFill>
              </a:rPr>
              <a:t>Cíl: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Rozvíjet </a:t>
            </a:r>
            <a:r>
              <a:rPr lang="cs-CZ" sz="2400" b="1" dirty="0" smtClean="0">
                <a:solidFill>
                  <a:srgbClr val="FFC000"/>
                </a:solidFill>
              </a:rPr>
              <a:t>kritické myšlení </a:t>
            </a:r>
            <a:r>
              <a:rPr lang="cs-CZ" sz="2400" b="1" dirty="0" smtClean="0">
                <a:solidFill>
                  <a:schemeClr val="bg1"/>
                </a:solidFill>
              </a:rPr>
              <a:t>žáků a nabourávat mýty a stereotypy okolo seznamování se přes internet. 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bg1"/>
                </a:solidFill>
              </a:rPr>
              <a:t>Zajímavou formou </a:t>
            </a:r>
            <a:r>
              <a:rPr lang="cs-CZ" sz="2400" b="1" dirty="0" smtClean="0">
                <a:solidFill>
                  <a:srgbClr val="FFC000"/>
                </a:solidFill>
              </a:rPr>
              <a:t>rozvíjet diskuzi </a:t>
            </a:r>
            <a:r>
              <a:rPr lang="cs-CZ" sz="2400" b="1" dirty="0" smtClean="0">
                <a:solidFill>
                  <a:schemeClr val="bg1"/>
                </a:solidFill>
              </a:rPr>
              <a:t>na toto téma.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42910" y="2786058"/>
            <a:ext cx="800105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100" b="1" dirty="0" smtClean="0">
                <a:solidFill>
                  <a:schemeClr val="bg1"/>
                </a:solidFill>
              </a:rPr>
              <a:t>SDÍLENÍ OSOBNÍCH ÚDAJŮ</a:t>
            </a:r>
          </a:p>
          <a:p>
            <a:pPr algn="ctr"/>
            <a:r>
              <a:rPr lang="cs-CZ" sz="5100" b="1" dirty="0" smtClean="0">
                <a:solidFill>
                  <a:schemeClr val="bg1"/>
                </a:solidFill>
              </a:rPr>
              <a:t>NA INTERNETU</a:t>
            </a:r>
          </a:p>
          <a:p>
            <a:pPr algn="ctr"/>
            <a:r>
              <a:rPr lang="cs-CZ" sz="2500" b="1" dirty="0" smtClean="0">
                <a:solidFill>
                  <a:schemeClr val="bg1"/>
                </a:solidFill>
              </a:rPr>
              <a:t>(VÝSLEDKY)</a:t>
            </a:r>
            <a:endParaRPr lang="cs-CZ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42910" y="1428736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V rámci výzkumu Nebezpečí internetové komunikace III jsme se rovněž zaměřili na sdílení osobních údajů dětmi v prostředí internetu. 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rgbClr val="FFC000"/>
                </a:solidFill>
              </a:rPr>
              <a:t>Z osobních údajů české děti sdílejí nejčastěji jméno a příjmení </a:t>
            </a:r>
          </a:p>
          <a:p>
            <a:r>
              <a:rPr lang="cs-CZ" sz="2400" b="1" dirty="0" smtClean="0">
                <a:solidFill>
                  <a:srgbClr val="FFC000"/>
                </a:solidFill>
              </a:rPr>
              <a:t>(80,4 %), dále e-</a:t>
            </a:r>
            <a:r>
              <a:rPr lang="cs-CZ" sz="2400" b="1" dirty="0" err="1" smtClean="0">
                <a:solidFill>
                  <a:srgbClr val="FFC000"/>
                </a:solidFill>
              </a:rPr>
              <a:t>mailovou</a:t>
            </a:r>
            <a:r>
              <a:rPr lang="cs-CZ" sz="2400" b="1" dirty="0" smtClean="0">
                <a:solidFill>
                  <a:srgbClr val="FFC000"/>
                </a:solidFill>
              </a:rPr>
              <a:t> adresu (65,8 %) a fotografii svého obličeje (58,4 %).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Sdílení osobních údajů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71406" y="4742130"/>
            <a:ext cx="90725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Aktualizace </a:t>
            </a:r>
            <a:r>
              <a:rPr lang="cs-CZ" sz="2800" b="1" dirty="0" smtClean="0">
                <a:solidFill>
                  <a:schemeClr val="bg1"/>
                </a:solidFill>
              </a:rPr>
              <a:t>aktivit projektu E-Bezpečí v oblasti prevence rizikové virtuální </a:t>
            </a:r>
            <a:r>
              <a:rPr lang="cs-CZ" sz="2800" b="1" dirty="0" smtClean="0">
                <a:solidFill>
                  <a:schemeClr val="bg1"/>
                </a:solidFill>
              </a:rPr>
              <a:t>komunikace</a:t>
            </a:r>
            <a:endParaRPr lang="cs-CZ" sz="1900" b="1" dirty="0">
              <a:solidFill>
                <a:schemeClr val="bg1"/>
              </a:solidFill>
            </a:endParaRPr>
          </a:p>
          <a:p>
            <a:pPr algn="ctr"/>
            <a:r>
              <a:rPr lang="cs-CZ" sz="1900" b="1" dirty="0" smtClean="0">
                <a:solidFill>
                  <a:schemeClr val="bg2">
                    <a:lumMod val="90000"/>
                  </a:schemeClr>
                </a:solidFill>
              </a:rPr>
              <a:t>JAN BARTONĚK</a:t>
            </a:r>
            <a:endParaRPr lang="cs-CZ" sz="1900" b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608971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bg1">
                    <a:lumMod val="50000"/>
                  </a:schemeClr>
                </a:solidFill>
              </a:rPr>
              <a:t>Univerzita Palackého v Olomouci </a:t>
            </a:r>
            <a:br>
              <a:rPr lang="cs-CZ" sz="15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500" dirty="0" smtClean="0">
                <a:solidFill>
                  <a:schemeClr val="bg1">
                    <a:lumMod val="50000"/>
                  </a:schemeClr>
                </a:solidFill>
              </a:rPr>
              <a:t>Centrum prevence rizikové virtuální komunikace + E-Bezpečí</a:t>
            </a:r>
            <a:endParaRPr lang="cs-CZ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3" name="Picture 9" descr="http://my.inmagine.com/600wmz/62544f2c7d233d785b463a/rubberball/rbvs019/rbvs019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320"/>
            <a:ext cx="5715000" cy="4286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Sdílení osobních údajů</a:t>
            </a:r>
            <a:endParaRPr lang="cs-CZ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af 6"/>
          <p:cNvGraphicFramePr/>
          <p:nvPr/>
        </p:nvGraphicFramePr>
        <p:xfrm>
          <a:off x="642910" y="1428736"/>
          <a:ext cx="6522311" cy="486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8072462" y="628652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n=8963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42910" y="1428736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Zajímavou statistiku rovněž doplňují informace o sdílení fotografie obličeje.</a:t>
            </a:r>
            <a:r>
              <a:rPr lang="cs-CZ" sz="2400" b="1" dirty="0" smtClean="0">
                <a:solidFill>
                  <a:srgbClr val="FFC000"/>
                </a:solidFill>
              </a:rPr>
              <a:t> 30,51 % respondentů bylo jinými osobami z internetu požádáno, aby jim zaslali svou fotografii obličeje </a:t>
            </a:r>
            <a:r>
              <a:rPr lang="cs-CZ" sz="2400" b="1" dirty="0" smtClean="0">
                <a:solidFill>
                  <a:schemeClr val="bg1"/>
                </a:solidFill>
              </a:rPr>
              <a:t>(64,51 % z oslovených tvořily dívky). 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bg1"/>
                </a:solidFill>
              </a:rPr>
              <a:t>Častěji jsou s žádostí o poskytnutí fotografie obličeje oslovovány </a:t>
            </a:r>
            <a:r>
              <a:rPr lang="cs-CZ" sz="2400" b="1" dirty="0" smtClean="0">
                <a:solidFill>
                  <a:srgbClr val="FFC000"/>
                </a:solidFill>
              </a:rPr>
              <a:t>děti starší 15 let </a:t>
            </a:r>
            <a:r>
              <a:rPr lang="cs-CZ" sz="2400" b="1" dirty="0" smtClean="0">
                <a:solidFill>
                  <a:schemeClr val="bg1"/>
                </a:solidFill>
              </a:rPr>
              <a:t>(58,64 %) než děti mladší. 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52,24 % oslovených skutečně svou fotografii obličeje jiné osobě odeslalo.</a:t>
            </a:r>
            <a:endParaRPr lang="cs-CZ" sz="2400" b="1" dirty="0" smtClean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Sdílení fotografie obličeje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Něco málo k </a:t>
            </a:r>
            <a:r>
              <a:rPr lang="cs-CZ" sz="3200" b="1" dirty="0" err="1" smtClean="0">
                <a:solidFill>
                  <a:schemeClr val="bg1"/>
                </a:solidFill>
              </a:rPr>
              <a:t>Facebooku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2910" y="1428736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81,84 </a:t>
            </a:r>
            <a:r>
              <a:rPr lang="en-US" sz="2400" b="1" dirty="0" smtClean="0">
                <a:solidFill>
                  <a:schemeClr val="bg1"/>
                </a:solidFill>
              </a:rPr>
              <a:t>% </a:t>
            </a:r>
            <a:r>
              <a:rPr lang="cs-CZ" sz="2400" b="1" dirty="0" smtClean="0">
                <a:solidFill>
                  <a:schemeClr val="bg1"/>
                </a:solidFill>
              </a:rPr>
              <a:t>českých dětí má účet na sociální síti </a:t>
            </a:r>
            <a:r>
              <a:rPr lang="cs-CZ" sz="2400" b="1" dirty="0" err="1" smtClean="0">
                <a:solidFill>
                  <a:schemeClr val="bg1"/>
                </a:solidFill>
              </a:rPr>
              <a:t>Facebook</a:t>
            </a:r>
            <a:r>
              <a:rPr lang="cs-CZ" sz="2400" b="1" dirty="0" smtClean="0">
                <a:solidFill>
                  <a:schemeClr val="bg1"/>
                </a:solidFill>
              </a:rPr>
              <a:t>.</a:t>
            </a:r>
            <a:r>
              <a:rPr lang="cs-CZ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cs-CZ" sz="2400" b="1" dirty="0" smtClean="0">
                <a:solidFill>
                  <a:srgbClr val="FFC000"/>
                </a:solidFill>
              </a:rPr>
              <a:t>56,13 </a:t>
            </a:r>
            <a:r>
              <a:rPr lang="en-US" sz="2400" b="1" dirty="0" smtClean="0">
                <a:solidFill>
                  <a:srgbClr val="FFC000"/>
                </a:solidFill>
              </a:rPr>
              <a:t>% </a:t>
            </a:r>
            <a:r>
              <a:rPr lang="en-US" sz="2400" b="1" dirty="0" err="1" smtClean="0">
                <a:solidFill>
                  <a:srgbClr val="FFC000"/>
                </a:solidFill>
              </a:rPr>
              <a:t>tvo</a:t>
            </a:r>
            <a:r>
              <a:rPr lang="cs-CZ" sz="2400" b="1" dirty="0" err="1" smtClean="0">
                <a:solidFill>
                  <a:srgbClr val="FFC000"/>
                </a:solidFill>
              </a:rPr>
              <a:t>ří</a:t>
            </a:r>
            <a:r>
              <a:rPr lang="cs-CZ" sz="2400" b="1" dirty="0" smtClean="0">
                <a:solidFill>
                  <a:srgbClr val="FFC000"/>
                </a:solidFill>
              </a:rPr>
              <a:t> děti ve věku 11-14 let.</a:t>
            </a:r>
          </a:p>
          <a:p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  <a:t>Poměr chlapců a dívek je vyrovnaný (50,79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% : 49,21 %).</a:t>
            </a:r>
          </a:p>
          <a:p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26, 30 %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bylo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pozv</a:t>
            </a:r>
            <a:r>
              <a:rPr lang="cs-CZ" sz="2400" b="1" dirty="0" err="1" smtClean="0">
                <a:solidFill>
                  <a:schemeClr val="bg1">
                    <a:lumMod val="95000"/>
                  </a:schemeClr>
                </a:solidFill>
              </a:rPr>
              <a:t>áno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 na osobní schůzku.</a:t>
            </a:r>
          </a:p>
          <a:p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34, 22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%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bylo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slovn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ě ponižováno, uráženo, ztrapňováno.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6, 75 %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bylo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vyd</a:t>
            </a:r>
            <a:r>
              <a:rPr lang="cs-CZ" sz="2400" b="1" dirty="0" err="1" smtClean="0">
                <a:solidFill>
                  <a:schemeClr val="bg1">
                    <a:lumMod val="95000"/>
                  </a:schemeClr>
                </a:solidFill>
              </a:rPr>
              <a:t>íráno</a:t>
            </a:r>
            <a:endParaRPr lang="cs-CZ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34,32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%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zjistilo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že došlo k proniknutí na jejich účet</a:t>
            </a:r>
          </a:p>
          <a:p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12,07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%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za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žilo ponižování šířením ztrapňující fotografie</a:t>
            </a:r>
          </a:p>
          <a:p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5,73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%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za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</a:rPr>
              <a:t>žilo ponižování šířením ztrapňující videonahrávky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Další rizika </a:t>
            </a:r>
            <a:r>
              <a:rPr lang="cs-CZ" sz="3200" b="1" dirty="0" smtClean="0">
                <a:solidFill>
                  <a:schemeClr val="bg1"/>
                </a:solidFill>
              </a:rPr>
              <a:t>spojená </a:t>
            </a:r>
            <a:r>
              <a:rPr lang="cs-CZ" sz="3200" b="1" dirty="0" smtClean="0">
                <a:solidFill>
                  <a:schemeClr val="bg1"/>
                </a:solidFill>
              </a:rPr>
              <a:t>s FB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42910" y="1428736"/>
            <a:ext cx="800105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100" b="1" dirty="0" smtClean="0">
                <a:solidFill>
                  <a:schemeClr val="bg1"/>
                </a:solidFill>
              </a:rPr>
              <a:t> Prenatální profily</a:t>
            </a:r>
          </a:p>
          <a:p>
            <a:pPr>
              <a:buFontTx/>
              <a:buChar char="-"/>
            </a:pPr>
            <a:r>
              <a:rPr lang="cs-CZ" sz="3100" b="1" dirty="0" smtClean="0">
                <a:solidFill>
                  <a:schemeClr val="bg1"/>
                </a:solidFill>
              </a:rPr>
              <a:t> Nadužívání </a:t>
            </a:r>
            <a:r>
              <a:rPr lang="cs-CZ" sz="3100" b="1" dirty="0" err="1" smtClean="0">
                <a:solidFill>
                  <a:schemeClr val="bg1"/>
                </a:solidFill>
              </a:rPr>
              <a:t>Facebooku</a:t>
            </a:r>
            <a:r>
              <a:rPr lang="cs-CZ" sz="3100" b="1" dirty="0" smtClean="0">
                <a:solidFill>
                  <a:schemeClr val="bg1"/>
                </a:solidFill>
              </a:rPr>
              <a:t> (FAD, IAD, závislosti)</a:t>
            </a:r>
          </a:p>
          <a:p>
            <a:pPr>
              <a:buFontTx/>
              <a:buChar char="-"/>
            </a:pPr>
            <a:r>
              <a:rPr lang="cs-CZ" sz="3100" b="1" dirty="0" smtClean="0">
                <a:solidFill>
                  <a:schemeClr val="bg1"/>
                </a:solidFill>
              </a:rPr>
              <a:t> Falešné profily a jejich ověřování (</a:t>
            </a:r>
            <a:r>
              <a:rPr lang="cs-CZ" sz="3100" b="1" dirty="0" err="1" smtClean="0">
                <a:solidFill>
                  <a:schemeClr val="bg1"/>
                </a:solidFill>
              </a:rPr>
              <a:t>stalking</a:t>
            </a:r>
            <a:r>
              <a:rPr lang="cs-CZ" sz="3100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cs-CZ" sz="3100" b="1" dirty="0" smtClean="0">
                <a:solidFill>
                  <a:schemeClr val="bg1"/>
                </a:solidFill>
              </a:rPr>
              <a:t> Licenční podmínky</a:t>
            </a:r>
          </a:p>
          <a:p>
            <a:pPr>
              <a:buFontTx/>
              <a:buChar char="-"/>
            </a:pPr>
            <a:r>
              <a:rPr lang="cs-CZ" sz="3100" b="1" dirty="0" smtClean="0">
                <a:solidFill>
                  <a:schemeClr val="bg1"/>
                </a:solidFill>
              </a:rPr>
              <a:t> Automatické </a:t>
            </a:r>
            <a:r>
              <a:rPr lang="cs-CZ" sz="3100" b="1" dirty="0" err="1" smtClean="0">
                <a:solidFill>
                  <a:schemeClr val="bg1"/>
                </a:solidFill>
              </a:rPr>
              <a:t>tagování</a:t>
            </a:r>
            <a:r>
              <a:rPr lang="cs-CZ" sz="3100" b="1" dirty="0" smtClean="0">
                <a:solidFill>
                  <a:schemeClr val="bg1"/>
                </a:solidFill>
              </a:rPr>
              <a:t> obličejů</a:t>
            </a:r>
          </a:p>
          <a:p>
            <a:pPr>
              <a:buFontTx/>
              <a:buChar char="-"/>
            </a:pPr>
            <a:r>
              <a:rPr lang="cs-CZ" sz="3100" b="1" dirty="0" smtClean="0">
                <a:solidFill>
                  <a:schemeClr val="bg1"/>
                </a:solidFill>
              </a:rPr>
              <a:t> </a:t>
            </a:r>
            <a:r>
              <a:rPr lang="cs-CZ" sz="3100" b="1" dirty="0" err="1" smtClean="0">
                <a:solidFill>
                  <a:schemeClr val="bg1"/>
                </a:solidFill>
              </a:rPr>
              <a:t>Geolokace</a:t>
            </a:r>
            <a:endParaRPr lang="cs-CZ" sz="31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sz="3100" b="1" dirty="0" smtClean="0">
                <a:solidFill>
                  <a:schemeClr val="bg1"/>
                </a:solidFill>
              </a:rPr>
              <a:t> Nemožnost </a:t>
            </a:r>
            <a:r>
              <a:rPr lang="cs-CZ" sz="3100" b="1" smtClean="0">
                <a:solidFill>
                  <a:schemeClr val="bg1"/>
                </a:solidFill>
              </a:rPr>
              <a:t>likvidace obsahu</a:t>
            </a:r>
            <a:endParaRPr lang="cs-CZ" sz="3100" b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829" y="5357826"/>
            <a:ext cx="284847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42910" y="1428736"/>
            <a:ext cx="8001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Mgr. Kamil Kopecký, </a:t>
            </a:r>
            <a:r>
              <a:rPr lang="cs-CZ" sz="2400" b="1" dirty="0" err="1" smtClean="0">
                <a:solidFill>
                  <a:schemeClr val="bg1"/>
                </a:solidFill>
              </a:rPr>
              <a:t>Ph.D</a:t>
            </a:r>
            <a:r>
              <a:rPr lang="cs-CZ" sz="2400" b="1" dirty="0" smtClean="0">
                <a:solidFill>
                  <a:schemeClr val="bg1"/>
                </a:solidFill>
              </a:rPr>
              <a:t>.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PhDr. René </a:t>
            </a:r>
            <a:r>
              <a:rPr lang="cs-CZ" sz="2400" b="1" dirty="0" err="1" smtClean="0">
                <a:solidFill>
                  <a:schemeClr val="bg1"/>
                </a:solidFill>
              </a:rPr>
              <a:t>Szotkowski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</a:rPr>
              <a:t>Ph.D</a:t>
            </a:r>
            <a:r>
              <a:rPr lang="cs-CZ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Mgr. Veronika </a:t>
            </a:r>
            <a:r>
              <a:rPr lang="cs-CZ" sz="2400" b="1" dirty="0" smtClean="0">
                <a:solidFill>
                  <a:schemeClr val="bg1"/>
                </a:solidFill>
              </a:rPr>
              <a:t>Krejčí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Mgr. Jan Bartoněk</a:t>
            </a:r>
            <a:r>
              <a:rPr lang="cs-CZ" sz="2400" b="1" dirty="0" smtClean="0">
                <a:solidFill>
                  <a:schemeClr val="bg1"/>
                </a:solidFill>
              </a:rPr>
              <a:t/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Centrum prevence rizikové virtuální komunikace</a:t>
            </a:r>
            <a:r>
              <a:rPr lang="en-US" sz="2400" dirty="0" smtClean="0">
                <a:solidFill>
                  <a:schemeClr val="bg1"/>
                </a:solidFill>
              </a:rPr>
              <a:t> + E-</a:t>
            </a:r>
            <a:r>
              <a:rPr lang="en-US" sz="2400" dirty="0" err="1" smtClean="0">
                <a:solidFill>
                  <a:schemeClr val="bg1"/>
                </a:solidFill>
              </a:rPr>
              <a:t>Bezpe</a:t>
            </a:r>
            <a:r>
              <a:rPr lang="cs-CZ" sz="2400" dirty="0" smtClean="0">
                <a:solidFill>
                  <a:schemeClr val="bg1"/>
                </a:solidFill>
              </a:rPr>
              <a:t>čí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Univerzita Palackého v Olomouci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E-mail: </a:t>
            </a:r>
            <a:r>
              <a:rPr lang="cs-CZ" sz="2400" b="1" dirty="0" smtClean="0">
                <a:solidFill>
                  <a:srgbClr val="FFC000"/>
                </a:solidFill>
              </a:rPr>
              <a:t>prvok</a:t>
            </a:r>
            <a:r>
              <a:rPr lang="en-US" sz="2400" b="1" dirty="0" smtClean="0">
                <a:solidFill>
                  <a:srgbClr val="FFC000"/>
                </a:solidFill>
              </a:rPr>
              <a:t>@</a:t>
            </a:r>
            <a:r>
              <a:rPr lang="en-US" sz="2400" b="1" dirty="0" err="1" smtClean="0">
                <a:solidFill>
                  <a:srgbClr val="FFC000"/>
                </a:solidFill>
              </a:rPr>
              <a:t>upol.cz</a:t>
            </a:r>
            <a:endParaRPr lang="cs-CZ" sz="2400" b="1" dirty="0" smtClean="0">
              <a:solidFill>
                <a:srgbClr val="FFC000"/>
              </a:solidFill>
            </a:endParaRPr>
          </a:p>
          <a:p>
            <a:endParaRPr lang="cs-CZ" sz="2400" b="1" dirty="0" smtClean="0">
              <a:solidFill>
                <a:srgbClr val="FFC000"/>
              </a:solidFill>
            </a:endParaRPr>
          </a:p>
          <a:p>
            <a:r>
              <a:rPr lang="cs-CZ" sz="2400" b="1" dirty="0" smtClean="0">
                <a:solidFill>
                  <a:srgbClr val="FFC000"/>
                </a:solidFill>
              </a:rPr>
              <a:t>www.e-</a:t>
            </a:r>
            <a:r>
              <a:rPr lang="cs-CZ" sz="2400" b="1" dirty="0" err="1" smtClean="0">
                <a:solidFill>
                  <a:srgbClr val="FFC000"/>
                </a:solidFill>
              </a:rPr>
              <a:t>bezpeci.cz</a:t>
            </a:r>
            <a:endParaRPr lang="cs-CZ" sz="2400" b="1" dirty="0" smtClean="0">
              <a:solidFill>
                <a:srgbClr val="FFC000"/>
              </a:solidFill>
            </a:endParaRPr>
          </a:p>
          <a:p>
            <a:r>
              <a:rPr lang="cs-CZ" sz="2400" b="1" dirty="0" smtClean="0">
                <a:solidFill>
                  <a:srgbClr val="FFC000"/>
                </a:solidFill>
              </a:rPr>
              <a:t>www.</a:t>
            </a:r>
            <a:r>
              <a:rPr lang="cs-CZ" sz="2400" b="1" dirty="0" err="1" smtClean="0">
                <a:solidFill>
                  <a:srgbClr val="FFC000"/>
                </a:solidFill>
              </a:rPr>
              <a:t>esynergie.cz</a:t>
            </a:r>
            <a:endParaRPr lang="cs-CZ" sz="2400" b="1" dirty="0" smtClean="0">
              <a:solidFill>
                <a:srgbClr val="FFC000"/>
              </a:solidFill>
            </a:endParaRPr>
          </a:p>
          <a:p>
            <a:r>
              <a:rPr lang="cs-CZ" sz="2400" b="1" dirty="0" smtClean="0">
                <a:solidFill>
                  <a:srgbClr val="FFC000"/>
                </a:solidFill>
              </a:rPr>
              <a:t>www.e-</a:t>
            </a:r>
            <a:r>
              <a:rPr lang="cs-CZ" sz="2400" b="1" dirty="0" err="1" smtClean="0">
                <a:solidFill>
                  <a:srgbClr val="FFC000"/>
                </a:solidFill>
              </a:rPr>
              <a:t>nebezpeci.cz</a:t>
            </a:r>
            <a:endParaRPr lang="cs-CZ" sz="2400" b="1" dirty="0" smtClean="0">
              <a:solidFill>
                <a:srgbClr val="FFC000"/>
              </a:solidFill>
            </a:endParaRPr>
          </a:p>
          <a:p>
            <a:r>
              <a:rPr lang="cs-CZ" sz="2400" b="1" dirty="0" smtClean="0">
                <a:solidFill>
                  <a:srgbClr val="FFC000"/>
                </a:solidFill>
              </a:rPr>
              <a:t>www.</a:t>
            </a:r>
            <a:r>
              <a:rPr lang="cs-CZ" sz="2400" b="1" dirty="0" err="1" smtClean="0">
                <a:solidFill>
                  <a:srgbClr val="FFC000"/>
                </a:solidFill>
              </a:rPr>
              <a:t>sexting.cz</a:t>
            </a:r>
            <a:endParaRPr lang="cs-CZ" sz="2400" b="1" dirty="0" smtClean="0">
              <a:solidFill>
                <a:srgbClr val="FFC000"/>
              </a:solidFill>
            </a:endParaRPr>
          </a:p>
          <a:p>
            <a:endParaRPr lang="cs-CZ" sz="2400" b="1" dirty="0" smtClean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Kontakty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57166"/>
            <a:ext cx="9600781" cy="7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8000" sy="108000" algn="tl" rotWithShape="0">
              <a:prstClr val="black">
                <a:alpha val="38000"/>
              </a:prstClr>
            </a:outerShdw>
          </a:effectLst>
        </p:spPr>
      </p:pic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1472" y="285728"/>
            <a:ext cx="80010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b="1" dirty="0" smtClean="0">
                <a:solidFill>
                  <a:schemeClr val="bg1"/>
                </a:solidFill>
              </a:rPr>
              <a:t>Centrum prevence rizikové virtuální komunikace</a:t>
            </a:r>
            <a:endParaRPr lang="cs-CZ" sz="29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4348" y="3048656"/>
            <a:ext cx="1595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EDUKACE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857620" y="5977614"/>
            <a:ext cx="1492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VÝZKUM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857620" y="135729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PREVENCE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800857" y="3048656"/>
            <a:ext cx="2057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INTERVENCE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Pojďme si zodpovědět na jednoduchou otázku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2910" y="2143116"/>
            <a:ext cx="80010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99FF99"/>
                </a:solidFill>
              </a:rPr>
              <a:t>V kolika letech dítě poprvé</a:t>
            </a:r>
          </a:p>
          <a:p>
            <a:pPr algn="ctr"/>
            <a:r>
              <a:rPr lang="cs-CZ" sz="3500" b="1" dirty="0" smtClean="0">
                <a:solidFill>
                  <a:srgbClr val="99FF99"/>
                </a:solidFill>
              </a:rPr>
              <a:t>začíná aktivně pracovat s internetem?</a:t>
            </a:r>
          </a:p>
          <a:p>
            <a:pPr algn="ctr"/>
            <a:r>
              <a:rPr lang="cs-CZ" sz="3500" b="1" dirty="0" smtClean="0">
                <a:solidFill>
                  <a:srgbClr val="99FF99"/>
                </a:solidFill>
              </a:rPr>
              <a:t>A co na internetu vlastně dělá?</a:t>
            </a:r>
            <a:endParaRPr lang="cs-CZ" sz="3500" dirty="0">
              <a:solidFill>
                <a:srgbClr val="99FF99"/>
              </a:solidFill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71942"/>
            <a:ext cx="2840037" cy="190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Stručně o výzkumu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42910" y="1428736"/>
            <a:ext cx="800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Výzkum </a:t>
            </a:r>
            <a:r>
              <a:rPr lang="cs-CZ" sz="2400" b="1" dirty="0" smtClean="0">
                <a:solidFill>
                  <a:srgbClr val="FFC000"/>
                </a:solidFill>
              </a:rPr>
              <a:t>Rizika internetové komunikace III </a:t>
            </a:r>
            <a:r>
              <a:rPr lang="cs-CZ" sz="2400" b="1" dirty="0" smtClean="0">
                <a:solidFill>
                  <a:schemeClr val="bg1"/>
                </a:solidFill>
              </a:rPr>
              <a:t>realizovaný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Centrem prevence rizikové virtuální komunikace probíhal 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v průběhu roku 2011 ve všech regionech ČR.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bg1"/>
                </a:solidFill>
              </a:rPr>
              <a:t>Byla získána data od cca </a:t>
            </a:r>
            <a:r>
              <a:rPr lang="cs-CZ" sz="2400" b="1" dirty="0" smtClean="0">
                <a:solidFill>
                  <a:srgbClr val="FFC000"/>
                </a:solidFill>
              </a:rPr>
              <a:t>10 000 </a:t>
            </a:r>
            <a:r>
              <a:rPr lang="cs-CZ" sz="2400" b="1" dirty="0" smtClean="0">
                <a:solidFill>
                  <a:schemeClr val="bg1"/>
                </a:solidFill>
              </a:rPr>
              <a:t>respondentů ve věku 11-17 let </a:t>
            </a:r>
            <a:r>
              <a:rPr lang="cs-CZ" sz="2400" dirty="0" smtClean="0">
                <a:solidFill>
                  <a:schemeClr val="bg1"/>
                </a:solidFill>
              </a:rPr>
              <a:t>(52,34 </a:t>
            </a:r>
            <a:r>
              <a:rPr lang="en-US" sz="2400" dirty="0" smtClean="0">
                <a:solidFill>
                  <a:schemeClr val="bg1"/>
                </a:solidFill>
              </a:rPr>
              <a:t>% </a:t>
            </a:r>
            <a:r>
              <a:rPr lang="en-US" sz="2400" dirty="0" err="1" smtClean="0">
                <a:solidFill>
                  <a:schemeClr val="bg1"/>
                </a:solidFill>
              </a:rPr>
              <a:t>chlapci</a:t>
            </a:r>
            <a:r>
              <a:rPr lang="en-US" sz="2400" dirty="0" smtClean="0">
                <a:solidFill>
                  <a:schemeClr val="bg1"/>
                </a:solidFill>
              </a:rPr>
              <a:t>, 47,66 % d</a:t>
            </a:r>
            <a:r>
              <a:rPr lang="cs-CZ" sz="2400" dirty="0" err="1" smtClean="0">
                <a:solidFill>
                  <a:schemeClr val="bg1"/>
                </a:solidFill>
              </a:rPr>
              <a:t>ívek</a:t>
            </a:r>
            <a:r>
              <a:rPr lang="cs-CZ" sz="2400" dirty="0" smtClean="0">
                <a:solidFill>
                  <a:schemeClr val="bg1"/>
                </a:solidFill>
              </a:rPr>
              <a:t>). 57,13 </a:t>
            </a:r>
            <a:r>
              <a:rPr lang="en-US" sz="2400" dirty="0" smtClean="0">
                <a:solidFill>
                  <a:schemeClr val="bg1"/>
                </a:solidFill>
              </a:rPr>
              <a:t>% respondent</a:t>
            </a:r>
            <a:r>
              <a:rPr lang="cs-CZ" sz="2400" dirty="0" smtClean="0">
                <a:solidFill>
                  <a:schemeClr val="bg1"/>
                </a:solidFill>
              </a:rPr>
              <a:t>ů byla ve věku 11-14 let, 42,87 </a:t>
            </a:r>
            <a:r>
              <a:rPr lang="en-US" sz="2400" dirty="0" smtClean="0">
                <a:solidFill>
                  <a:schemeClr val="bg1"/>
                </a:solidFill>
              </a:rPr>
              <a:t>% </a:t>
            </a:r>
            <a:r>
              <a:rPr lang="en-US" sz="2400" dirty="0" err="1" smtClean="0">
                <a:solidFill>
                  <a:schemeClr val="bg1"/>
                </a:solidFill>
              </a:rPr>
              <a:t>ve</a:t>
            </a:r>
            <a:r>
              <a:rPr lang="en-US" sz="2400" dirty="0" smtClean="0">
                <a:solidFill>
                  <a:schemeClr val="bg1"/>
                </a:solidFill>
              </a:rPr>
              <a:t> v</a:t>
            </a:r>
            <a:r>
              <a:rPr lang="cs-CZ" sz="2400" dirty="0" err="1" smtClean="0">
                <a:solidFill>
                  <a:schemeClr val="bg1"/>
                </a:solidFill>
              </a:rPr>
              <a:t>ěku</a:t>
            </a:r>
            <a:r>
              <a:rPr lang="cs-CZ" sz="2400" dirty="0" smtClean="0">
                <a:solidFill>
                  <a:schemeClr val="bg1"/>
                </a:solidFill>
              </a:rPr>
              <a:t> 15-17 let.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Výzkum Rizika internetové komunikace probíhá od roku 2008, data jsou shromažďována vždy za období jednoho roku.</a:t>
            </a: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Co výzkum monitoruje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42910" y="1428736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Mezi jevy, monitorované výzkumem, patří: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A. </a:t>
            </a:r>
            <a:r>
              <a:rPr lang="cs-CZ" sz="2400" b="1" dirty="0" err="1" smtClean="0">
                <a:solidFill>
                  <a:srgbClr val="FFC000"/>
                </a:solidFill>
              </a:rPr>
              <a:t>Kyberšikana</a:t>
            </a:r>
            <a:r>
              <a:rPr lang="cs-CZ" sz="2400" b="1" dirty="0" smtClean="0">
                <a:solidFill>
                  <a:schemeClr val="bg1"/>
                </a:solidFill>
              </a:rPr>
              <a:t> (různé formy </a:t>
            </a:r>
            <a:r>
              <a:rPr lang="cs-CZ" sz="2400" b="1" dirty="0" err="1" smtClean="0">
                <a:solidFill>
                  <a:schemeClr val="bg1"/>
                </a:solidFill>
              </a:rPr>
              <a:t>kyberšikany</a:t>
            </a:r>
            <a:r>
              <a:rPr lang="cs-CZ" sz="2400" b="1" dirty="0" smtClean="0">
                <a:solidFill>
                  <a:schemeClr val="bg1"/>
                </a:solidFill>
              </a:rPr>
              <a:t> v závislosti na vybraných komunikačních prostředích).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B. </a:t>
            </a:r>
            <a:r>
              <a:rPr lang="cs-CZ" sz="2400" b="1" dirty="0" smtClean="0">
                <a:solidFill>
                  <a:srgbClr val="FFC000"/>
                </a:solidFill>
              </a:rPr>
              <a:t>Navazování virtuálních kontaktů </a:t>
            </a:r>
            <a:r>
              <a:rPr lang="cs-CZ" sz="2400" b="1" dirty="0" smtClean="0">
                <a:solidFill>
                  <a:schemeClr val="bg1"/>
                </a:solidFill>
              </a:rPr>
              <a:t>(komunikace s neznámými lidmi a osobní schůzky s nimi; východiska pro tzv. </a:t>
            </a:r>
            <a:r>
              <a:rPr lang="cs-CZ" sz="2400" b="1" dirty="0" err="1" smtClean="0">
                <a:solidFill>
                  <a:schemeClr val="bg1"/>
                </a:solidFill>
              </a:rPr>
              <a:t>kybergrooming</a:t>
            </a:r>
            <a:r>
              <a:rPr lang="cs-CZ" sz="2400" b="1" dirty="0" smtClean="0">
                <a:solidFill>
                  <a:schemeClr val="bg1"/>
                </a:solidFill>
              </a:rPr>
              <a:t>).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C. </a:t>
            </a:r>
            <a:r>
              <a:rPr lang="cs-CZ" sz="2400" b="1" dirty="0" err="1" smtClean="0">
                <a:solidFill>
                  <a:srgbClr val="FFC000"/>
                </a:solidFill>
              </a:rPr>
              <a:t>Sexting</a:t>
            </a:r>
            <a:r>
              <a:rPr lang="cs-CZ" sz="2400" b="1" dirty="0" smtClean="0">
                <a:solidFill>
                  <a:schemeClr val="bg1"/>
                </a:solidFill>
              </a:rPr>
              <a:t> (ve formě veřejného sdílení intimních materiálů 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v prostředí internetu a formě poskytnutí intimního materiálu 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na vyžádání jiné osoby).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D. </a:t>
            </a:r>
            <a:r>
              <a:rPr lang="cs-CZ" sz="2400" b="1" dirty="0" smtClean="0">
                <a:solidFill>
                  <a:srgbClr val="FFC000"/>
                </a:solidFill>
              </a:rPr>
              <a:t>Sdílení osobních údajů v prostředí internetu</a:t>
            </a:r>
            <a:r>
              <a:rPr lang="cs-CZ" sz="2400" b="1" dirty="0" smtClean="0">
                <a:solidFill>
                  <a:schemeClr val="bg1"/>
                </a:solidFill>
              </a:rPr>
              <a:t> (se zaměřením 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na sdílení fotografie obličeje).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E. Další související jevy.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42910" y="3143248"/>
            <a:ext cx="80010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100" b="1" dirty="0" smtClean="0">
                <a:solidFill>
                  <a:schemeClr val="bg1"/>
                </a:solidFill>
              </a:rPr>
              <a:t>OSOBNÍ SCHŮZKY</a:t>
            </a:r>
          </a:p>
          <a:p>
            <a:pPr algn="ctr"/>
            <a:r>
              <a:rPr lang="cs-CZ" sz="2500" b="1" dirty="0" smtClean="0">
                <a:solidFill>
                  <a:schemeClr val="bg1"/>
                </a:solidFill>
              </a:rPr>
              <a:t>(VÝSLEDKY)</a:t>
            </a:r>
            <a:endParaRPr lang="cs-CZ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42910" y="1428736"/>
            <a:ext cx="8001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S neznámými lidmi na internetu komunikuje více než polovina respondentů (53,84 %). 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V tomto místě je třeba upozornit, že </a:t>
            </a:r>
            <a:r>
              <a:rPr lang="cs-CZ" sz="2400" b="1" dirty="0" smtClean="0">
                <a:solidFill>
                  <a:srgbClr val="FFC000"/>
                </a:solidFill>
              </a:rPr>
              <a:t>komunikace </a:t>
            </a:r>
            <a:br>
              <a:rPr lang="cs-CZ" sz="2400" b="1" dirty="0" smtClean="0">
                <a:solidFill>
                  <a:srgbClr val="FFC000"/>
                </a:solidFill>
              </a:rPr>
            </a:br>
            <a:r>
              <a:rPr lang="cs-CZ" sz="2400" b="1" dirty="0" smtClean="0">
                <a:solidFill>
                  <a:srgbClr val="FFC000"/>
                </a:solidFill>
              </a:rPr>
              <a:t>s neznámými lidmi v prostředí internetu nemusí ještě vést </a:t>
            </a:r>
            <a:br>
              <a:rPr lang="cs-CZ" sz="2400" b="1" dirty="0" smtClean="0">
                <a:solidFill>
                  <a:srgbClr val="FFC000"/>
                </a:solidFill>
              </a:rPr>
            </a:br>
            <a:r>
              <a:rPr lang="cs-CZ" sz="2400" b="1" dirty="0" smtClean="0">
                <a:solidFill>
                  <a:srgbClr val="FFC000"/>
                </a:solidFill>
              </a:rPr>
              <a:t>k osobní schůzce a sexuálnímu zneužití dítěte</a:t>
            </a:r>
            <a:r>
              <a:rPr lang="cs-CZ" sz="2400" dirty="0" smtClean="0">
                <a:solidFill>
                  <a:srgbClr val="FFC000"/>
                </a:solidFill>
              </a:rPr>
              <a:t>. </a:t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rgbClr val="FFC000"/>
                </a:solidFill>
              </a:rPr>
              <a:t/>
            </a:r>
            <a:br>
              <a:rPr lang="cs-CZ" sz="2400" dirty="0" smtClean="0">
                <a:solidFill>
                  <a:srgbClr val="FFC000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Je zřejmé, že dítě může v prostředí internetu komunikovat 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s jiným dítětem nebo dospělou osobou, která nemusí být pro dítě nebezpečná. Přesto existuje možnost, že dojde 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k tzv</a:t>
            </a:r>
            <a:r>
              <a:rPr lang="cs-CZ" sz="2400" b="1" dirty="0" smtClean="0">
                <a:solidFill>
                  <a:schemeClr val="bg1"/>
                </a:solidFill>
              </a:rPr>
              <a:t>. </a:t>
            </a:r>
            <a:r>
              <a:rPr lang="cs-CZ" sz="2400" b="1" dirty="0" err="1" smtClean="0">
                <a:solidFill>
                  <a:schemeClr val="bg1"/>
                </a:solidFill>
              </a:rPr>
              <a:t>kybergroomingu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– čili účelové manipulaci dítěte s cílem přivést je na osobní schůzku. Zde je již riziko zneužití dítěte vysoké.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Osobní schůzky s lidmi s neověřenou identitou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-142900"/>
            <a:ext cx="928690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42910" y="2643182"/>
            <a:ext cx="8001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500" b="1" dirty="0" smtClean="0">
                <a:solidFill>
                  <a:srgbClr val="99FF99"/>
                </a:solidFill>
              </a:rPr>
              <a:t>???</a:t>
            </a:r>
          </a:p>
          <a:p>
            <a:pPr algn="ctr"/>
            <a:r>
              <a:rPr lang="cs-CZ" sz="3500" b="1" dirty="0" smtClean="0">
                <a:solidFill>
                  <a:srgbClr val="99FF99"/>
                </a:solidFill>
              </a:rPr>
              <a:t>Pustili byste své dítě na schůzku s osobou, kterou zná pouze z internetu?</a:t>
            </a:r>
          </a:p>
          <a:p>
            <a:pPr algn="ctr"/>
            <a:r>
              <a:rPr lang="cs-CZ" sz="3500" b="1" dirty="0" smtClean="0">
                <a:solidFill>
                  <a:srgbClr val="99FF99"/>
                </a:solidFill>
              </a:rPr>
              <a:t>Pokud ANO, za jakých podmínek?</a:t>
            </a:r>
            <a:endParaRPr lang="cs-CZ" sz="3500" dirty="0">
              <a:solidFill>
                <a:srgbClr val="99FF9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780</Words>
  <Application>Microsoft Office PowerPoint</Application>
  <PresentationFormat>Předvádění na obrazovce (4:3)</PresentationFormat>
  <Paragraphs>113</Paragraphs>
  <Slides>24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Motiv sady Office</vt:lpstr>
      <vt:lpstr>List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Kamil Kopecký</dc:creator>
  <cp:lastModifiedBy>Jan Bartoněk</cp:lastModifiedBy>
  <cp:revision>41</cp:revision>
  <dcterms:created xsi:type="dcterms:W3CDTF">2012-04-14T11:51:06Z</dcterms:created>
  <dcterms:modified xsi:type="dcterms:W3CDTF">2012-09-22T11:11:15Z</dcterms:modified>
</cp:coreProperties>
</file>