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0691813" cy="7559675"/>
  <p:notesSz cx="6858000" cy="9144000"/>
  <p:defaultTextStyle>
    <a:defPPr>
      <a:defRPr lang="en-GB"/>
    </a:defPPr>
    <a:lvl1pPr algn="l" defTabSz="449263" rtl="0" fontAlgn="base">
      <a:spcBef>
        <a:spcPts val="550"/>
      </a:spcBef>
      <a:spcAft>
        <a:spcPct val="0"/>
      </a:spcAft>
      <a:buClr>
        <a:srgbClr val="000000"/>
      </a:buClr>
      <a:buSzPct val="100000"/>
      <a:buFont typeface="Times New Roman" pitchFamily="16" charset="0"/>
      <a:defRPr sz="2200" kern="1200">
        <a:solidFill>
          <a:schemeClr val="bg1"/>
        </a:solidFill>
        <a:latin typeface="Arial" charset="0"/>
        <a:ea typeface="+mn-ea"/>
        <a:cs typeface="Lucida Sans Unicode" charset="0"/>
      </a:defRPr>
    </a:lvl1pPr>
    <a:lvl2pPr marL="742950" indent="-285750" algn="l" defTabSz="449263" rtl="0" fontAlgn="base">
      <a:spcBef>
        <a:spcPts val="550"/>
      </a:spcBef>
      <a:spcAft>
        <a:spcPct val="0"/>
      </a:spcAft>
      <a:buClr>
        <a:srgbClr val="000000"/>
      </a:buClr>
      <a:buSzPct val="100000"/>
      <a:buFont typeface="Times New Roman" pitchFamily="16" charset="0"/>
      <a:defRPr sz="2200" kern="1200">
        <a:solidFill>
          <a:schemeClr val="bg1"/>
        </a:solidFill>
        <a:latin typeface="Arial" charset="0"/>
        <a:ea typeface="+mn-ea"/>
        <a:cs typeface="Lucida Sans Unicode" charset="0"/>
      </a:defRPr>
    </a:lvl2pPr>
    <a:lvl3pPr marL="1143000" indent="-228600" algn="l" defTabSz="449263" rtl="0" fontAlgn="base">
      <a:spcBef>
        <a:spcPts val="550"/>
      </a:spcBef>
      <a:spcAft>
        <a:spcPct val="0"/>
      </a:spcAft>
      <a:buClr>
        <a:srgbClr val="000000"/>
      </a:buClr>
      <a:buSzPct val="100000"/>
      <a:buFont typeface="Times New Roman" pitchFamily="16" charset="0"/>
      <a:defRPr sz="2200" kern="1200">
        <a:solidFill>
          <a:schemeClr val="bg1"/>
        </a:solidFill>
        <a:latin typeface="Arial" charset="0"/>
        <a:ea typeface="+mn-ea"/>
        <a:cs typeface="Lucida Sans Unicode" charset="0"/>
      </a:defRPr>
    </a:lvl3pPr>
    <a:lvl4pPr marL="1600200" indent="-228600" algn="l" defTabSz="449263" rtl="0" fontAlgn="base">
      <a:spcBef>
        <a:spcPts val="550"/>
      </a:spcBef>
      <a:spcAft>
        <a:spcPct val="0"/>
      </a:spcAft>
      <a:buClr>
        <a:srgbClr val="000000"/>
      </a:buClr>
      <a:buSzPct val="100000"/>
      <a:buFont typeface="Times New Roman" pitchFamily="16" charset="0"/>
      <a:defRPr sz="2200" kern="1200">
        <a:solidFill>
          <a:schemeClr val="bg1"/>
        </a:solidFill>
        <a:latin typeface="Arial" charset="0"/>
        <a:ea typeface="+mn-ea"/>
        <a:cs typeface="Lucida Sans Unicode" charset="0"/>
      </a:defRPr>
    </a:lvl4pPr>
    <a:lvl5pPr marL="2057400" indent="-228600" algn="l" defTabSz="449263" rtl="0" fontAlgn="base">
      <a:spcBef>
        <a:spcPts val="550"/>
      </a:spcBef>
      <a:spcAft>
        <a:spcPct val="0"/>
      </a:spcAft>
      <a:buClr>
        <a:srgbClr val="000000"/>
      </a:buClr>
      <a:buSzPct val="100000"/>
      <a:buFont typeface="Times New Roman" pitchFamily="16" charset="0"/>
      <a:defRPr sz="2200" kern="1200">
        <a:solidFill>
          <a:schemeClr val="bg1"/>
        </a:solidFill>
        <a:latin typeface="Arial" charset="0"/>
        <a:ea typeface="+mn-ea"/>
        <a:cs typeface="Lucida Sans Unicode" charset="0"/>
      </a:defRPr>
    </a:lvl5pPr>
    <a:lvl6pPr marL="2286000" algn="l" defTabSz="914400" rtl="0" eaLnBrk="1" latinLnBrk="0" hangingPunct="1">
      <a:defRPr sz="2200" kern="1200">
        <a:solidFill>
          <a:schemeClr val="bg1"/>
        </a:solidFill>
        <a:latin typeface="Arial" charset="0"/>
        <a:ea typeface="+mn-ea"/>
        <a:cs typeface="Lucida Sans Unicode" charset="0"/>
      </a:defRPr>
    </a:lvl6pPr>
    <a:lvl7pPr marL="2743200" algn="l" defTabSz="914400" rtl="0" eaLnBrk="1" latinLnBrk="0" hangingPunct="1">
      <a:defRPr sz="2200" kern="1200">
        <a:solidFill>
          <a:schemeClr val="bg1"/>
        </a:solidFill>
        <a:latin typeface="Arial" charset="0"/>
        <a:ea typeface="+mn-ea"/>
        <a:cs typeface="Lucida Sans Unicode" charset="0"/>
      </a:defRPr>
    </a:lvl7pPr>
    <a:lvl8pPr marL="3200400" algn="l" defTabSz="914400" rtl="0" eaLnBrk="1" latinLnBrk="0" hangingPunct="1">
      <a:defRPr sz="2200" kern="1200">
        <a:solidFill>
          <a:schemeClr val="bg1"/>
        </a:solidFill>
        <a:latin typeface="Arial" charset="0"/>
        <a:ea typeface="+mn-ea"/>
        <a:cs typeface="Lucida Sans Unicode" charset="0"/>
      </a:defRPr>
    </a:lvl8pPr>
    <a:lvl9pPr marL="3657600" algn="l" defTabSz="914400" rtl="0" eaLnBrk="1" latinLnBrk="0" hangingPunct="1">
      <a:defRPr sz="2200" kern="1200">
        <a:solidFill>
          <a:schemeClr val="bg1"/>
        </a:solidFill>
        <a:latin typeface="Arial" charset="0"/>
        <a:ea typeface="+mn-ea"/>
        <a:cs typeface="Lucida Sans Unico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2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cs-CZ"/>
          </a:p>
        </p:txBody>
      </p:sp>
      <p:sp>
        <p:nvSpPr>
          <p:cNvPr id="2050" name="Text Box 2"/>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endParaRPr lang="cs-CZ"/>
          </a:p>
        </p:txBody>
      </p:sp>
      <p:sp>
        <p:nvSpPr>
          <p:cNvPr id="2051" name="Text Box 3"/>
          <p:cNvSpPr txBox="1">
            <a:spLocks noChangeArrowheads="1"/>
          </p:cNvSpPr>
          <p:nvPr/>
        </p:nvSpPr>
        <p:spPr bwMode="auto">
          <a:xfrm>
            <a:off x="3884613" y="0"/>
            <a:ext cx="2971800" cy="457200"/>
          </a:xfrm>
          <a:prstGeom prst="rect">
            <a:avLst/>
          </a:prstGeom>
          <a:noFill/>
          <a:ln w="9525">
            <a:noFill/>
            <a:round/>
            <a:headEnd/>
            <a:tailEnd/>
          </a:ln>
          <a:effectLst/>
        </p:spPr>
        <p:txBody>
          <a:bodyPr wrap="none" anchor="ctr"/>
          <a:lstStyle/>
          <a:p>
            <a:endParaRPr lang="cs-CZ"/>
          </a:p>
        </p:txBody>
      </p:sp>
      <p:sp>
        <p:nvSpPr>
          <p:cNvPr id="2052" name="Rectangle 4"/>
          <p:cNvSpPr>
            <a:spLocks noGrp="1" noChangeArrowheads="1"/>
          </p:cNvSpPr>
          <p:nvPr>
            <p:ph type="sldImg"/>
          </p:nvPr>
        </p:nvSpPr>
        <p:spPr bwMode="auto">
          <a:xfrm>
            <a:off x="1004888" y="685800"/>
            <a:ext cx="4846637" cy="3427413"/>
          </a:xfrm>
          <a:prstGeom prst="rect">
            <a:avLst/>
          </a:prstGeom>
          <a:noFill/>
          <a:ln w="9360">
            <a:solidFill>
              <a:srgbClr val="000000"/>
            </a:solidFill>
            <a:miter lim="800000"/>
            <a:headEnd/>
            <a:tailEnd/>
          </a:ln>
          <a:effectLst/>
        </p:spPr>
      </p:sp>
      <p:sp>
        <p:nvSpPr>
          <p:cNvPr id="2053"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cs-CZ" smtClean="0"/>
          </a:p>
        </p:txBody>
      </p:sp>
      <p:sp>
        <p:nvSpPr>
          <p:cNvPr id="2054" name="Text Box 6"/>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endParaRPr lang="cs-CZ"/>
          </a:p>
        </p:txBody>
      </p:sp>
      <p:sp>
        <p:nvSpPr>
          <p:cNvPr id="2055"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fld id="{6BA7F8B1-6B5C-4039-BFD1-C3BAC73B3335}" type="slidenum">
              <a:rPr lang="cs-CZ"/>
              <a:pPr/>
              <a:t>‹#›</a:t>
            </a:fld>
            <a:endParaRPr lang="cs-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CD9E9621-1878-4BB8-BCD9-81762817B796}" type="slidenum">
              <a:rPr lang="cs-CZ"/>
              <a:pPr/>
              <a:t>1</a:t>
            </a:fld>
            <a:endParaRPr lang="cs-CZ"/>
          </a:p>
        </p:txBody>
      </p:sp>
      <p:sp>
        <p:nvSpPr>
          <p:cNvPr id="21505"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2150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4574CB60-8572-41E7-9708-906E775D7D7D}" type="slidenum">
              <a:rPr lang="cs-CZ"/>
              <a:pPr/>
              <a:t>10</a:t>
            </a:fld>
            <a:endParaRPr lang="cs-CZ"/>
          </a:p>
        </p:txBody>
      </p:sp>
      <p:sp>
        <p:nvSpPr>
          <p:cNvPr id="30721"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3072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B5368DF0-E899-4D31-B007-9C5EF09A7676}" type="slidenum">
              <a:rPr lang="cs-CZ"/>
              <a:pPr/>
              <a:t>11</a:t>
            </a:fld>
            <a:endParaRPr lang="cs-CZ"/>
          </a:p>
        </p:txBody>
      </p:sp>
      <p:sp>
        <p:nvSpPr>
          <p:cNvPr id="31745"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3174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127E6C46-D5F2-4EF2-BD71-83203D86763F}" type="slidenum">
              <a:rPr lang="cs-CZ"/>
              <a:pPr/>
              <a:t>12</a:t>
            </a:fld>
            <a:endParaRPr lang="cs-CZ"/>
          </a:p>
        </p:txBody>
      </p:sp>
      <p:sp>
        <p:nvSpPr>
          <p:cNvPr id="32769"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3277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66DFFF49-B596-4816-8C19-33480030D884}" type="slidenum">
              <a:rPr lang="cs-CZ"/>
              <a:pPr/>
              <a:t>13</a:t>
            </a:fld>
            <a:endParaRPr lang="cs-CZ"/>
          </a:p>
        </p:txBody>
      </p:sp>
      <p:sp>
        <p:nvSpPr>
          <p:cNvPr id="33793"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3379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23559D0B-B9EA-433F-BB51-9EA5A357F331}" type="slidenum">
              <a:rPr lang="cs-CZ"/>
              <a:pPr/>
              <a:t>14</a:t>
            </a:fld>
            <a:endParaRPr lang="cs-CZ"/>
          </a:p>
        </p:txBody>
      </p:sp>
      <p:sp>
        <p:nvSpPr>
          <p:cNvPr id="34817"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3481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9F8E4527-BF09-472C-9C16-8821DD882F27}" type="slidenum">
              <a:rPr lang="cs-CZ"/>
              <a:pPr/>
              <a:t>15</a:t>
            </a:fld>
            <a:endParaRPr lang="cs-CZ"/>
          </a:p>
        </p:txBody>
      </p:sp>
      <p:sp>
        <p:nvSpPr>
          <p:cNvPr id="35841"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3584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33B7CFA8-890D-4FF1-9CE8-D91FAE99B292}" type="slidenum">
              <a:rPr lang="cs-CZ"/>
              <a:pPr/>
              <a:t>16</a:t>
            </a:fld>
            <a:endParaRPr lang="cs-CZ"/>
          </a:p>
        </p:txBody>
      </p:sp>
      <p:sp>
        <p:nvSpPr>
          <p:cNvPr id="36865"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3686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45AAC5D5-D9AF-4CB4-9316-67C4E073C1CD}" type="slidenum">
              <a:rPr lang="cs-CZ"/>
              <a:pPr/>
              <a:t>17</a:t>
            </a:fld>
            <a:endParaRPr lang="cs-CZ"/>
          </a:p>
        </p:txBody>
      </p:sp>
      <p:sp>
        <p:nvSpPr>
          <p:cNvPr id="37889"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3789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4B10B4A2-3A63-428F-800F-F79490C2B759}" type="slidenum">
              <a:rPr lang="cs-CZ"/>
              <a:pPr/>
              <a:t>18</a:t>
            </a:fld>
            <a:endParaRPr lang="cs-CZ"/>
          </a:p>
        </p:txBody>
      </p:sp>
      <p:sp>
        <p:nvSpPr>
          <p:cNvPr id="38913"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3891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E41B08EA-159D-490C-8ED4-E30D431DD3EE}" type="slidenum">
              <a:rPr lang="cs-CZ"/>
              <a:pPr/>
              <a:t>2</a:t>
            </a:fld>
            <a:endParaRPr lang="cs-CZ"/>
          </a:p>
        </p:txBody>
      </p:sp>
      <p:sp>
        <p:nvSpPr>
          <p:cNvPr id="22529"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2253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F3D26A78-87E5-4A48-90A3-A1046DDB9285}" type="slidenum">
              <a:rPr lang="cs-CZ"/>
              <a:pPr/>
              <a:t>3</a:t>
            </a:fld>
            <a:endParaRPr lang="cs-CZ"/>
          </a:p>
        </p:txBody>
      </p:sp>
      <p:sp>
        <p:nvSpPr>
          <p:cNvPr id="23553"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CD20B73F-D9D2-4BB9-BE3A-A15F9559DA55}" type="slidenum">
              <a:rPr lang="cs-CZ"/>
              <a:pPr/>
              <a:t>4</a:t>
            </a:fld>
            <a:endParaRPr lang="cs-CZ"/>
          </a:p>
        </p:txBody>
      </p:sp>
      <p:sp>
        <p:nvSpPr>
          <p:cNvPr id="24577"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2457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D5FFA177-DEDA-46D9-AD0B-892D8D3DBB76}" type="slidenum">
              <a:rPr lang="cs-CZ"/>
              <a:pPr/>
              <a:t>5</a:t>
            </a:fld>
            <a:endParaRPr lang="cs-CZ"/>
          </a:p>
        </p:txBody>
      </p:sp>
      <p:sp>
        <p:nvSpPr>
          <p:cNvPr id="25601"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2560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86169A76-A193-45AA-84B6-02E7A8D85443}" type="slidenum">
              <a:rPr lang="cs-CZ"/>
              <a:pPr/>
              <a:t>6</a:t>
            </a:fld>
            <a:endParaRPr lang="cs-CZ"/>
          </a:p>
        </p:txBody>
      </p:sp>
      <p:sp>
        <p:nvSpPr>
          <p:cNvPr id="26625"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2662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067F4D40-93A1-44BA-9AFC-6EB176D0EC5B}" type="slidenum">
              <a:rPr lang="cs-CZ"/>
              <a:pPr/>
              <a:t>7</a:t>
            </a:fld>
            <a:endParaRPr lang="cs-CZ"/>
          </a:p>
        </p:txBody>
      </p:sp>
      <p:sp>
        <p:nvSpPr>
          <p:cNvPr id="27649"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2765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C122E990-9076-481A-9523-5DCF83C0A94C}" type="slidenum">
              <a:rPr lang="cs-CZ"/>
              <a:pPr/>
              <a:t>8</a:t>
            </a:fld>
            <a:endParaRPr lang="cs-CZ"/>
          </a:p>
        </p:txBody>
      </p:sp>
      <p:sp>
        <p:nvSpPr>
          <p:cNvPr id="28673"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2867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p:nvPr>
        </p:nvSpPr>
        <p:spPr>
          <a:ln/>
        </p:spPr>
        <p:txBody>
          <a:bodyPr/>
          <a:lstStyle/>
          <a:p>
            <a:fld id="{EFBB1CD6-DCE2-4163-953B-2B89EB24D024}" type="slidenum">
              <a:rPr lang="cs-CZ"/>
              <a:pPr/>
              <a:t>9</a:t>
            </a:fld>
            <a:endParaRPr lang="cs-CZ"/>
          </a:p>
        </p:txBody>
      </p:sp>
      <p:sp>
        <p:nvSpPr>
          <p:cNvPr id="29697" name="Rectangle 1"/>
          <p:cNvSpPr txBox="1">
            <a:spLocks noChangeArrowheads="1"/>
          </p:cNvSpPr>
          <p:nvPr>
            <p:ph type="sldImg"/>
          </p:nvPr>
        </p:nvSpPr>
        <p:spPr bwMode="auto">
          <a:xfrm>
            <a:off x="1004888" y="685800"/>
            <a:ext cx="4848225" cy="3429000"/>
          </a:xfrm>
          <a:prstGeom prst="rect">
            <a:avLst/>
          </a:prstGeom>
          <a:solidFill>
            <a:srgbClr val="FFFFFF"/>
          </a:solidFill>
          <a:ln>
            <a:solidFill>
              <a:srgbClr val="000000"/>
            </a:solidFill>
            <a:miter lim="800000"/>
            <a:headEnd/>
            <a:tailEnd/>
          </a:ln>
        </p:spPr>
      </p:sp>
      <p:sp>
        <p:nvSpPr>
          <p:cNvPr id="2969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801688" y="2347913"/>
            <a:ext cx="9088437" cy="1620837"/>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603375" y="4283075"/>
            <a:ext cx="7485063"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Zástupný symbol pro číslo snímku 3"/>
          <p:cNvSpPr>
            <a:spLocks noGrp="1"/>
          </p:cNvSpPr>
          <p:nvPr>
            <p:ph type="sldNum" idx="10"/>
          </p:nvPr>
        </p:nvSpPr>
        <p:spPr/>
        <p:txBody>
          <a:bodyPr/>
          <a:lstStyle>
            <a:lvl1pPr>
              <a:defRPr/>
            </a:lvl1pPr>
          </a:lstStyle>
          <a:p>
            <a:fld id="{F64E6E59-D143-464C-9E61-E2B97A98791D}" type="slidenum">
              <a:rPr lang="cs-CZ"/>
              <a:pPr/>
              <a:t>‹#›</a:t>
            </a:fld>
            <a:endParaRPr lang="cs-CZ"/>
          </a:p>
        </p:txBody>
      </p:sp>
      <p:sp>
        <p:nvSpPr>
          <p:cNvPr id="5" name="Zástupný symbol pro datum 4"/>
          <p:cNvSpPr>
            <a:spLocks noGrp="1"/>
          </p:cNvSpPr>
          <p:nvPr>
            <p:ph type="dt" idx="11"/>
          </p:nvPr>
        </p:nvSpPr>
        <p:spPr/>
        <p:txBody>
          <a:bodyPr/>
          <a:lstStyle>
            <a:lvl1pPr>
              <a:defRPr/>
            </a:lvl1pPr>
          </a:lstStyle>
          <a:p>
            <a:r>
              <a:rPr lang="cs-CZ"/>
              <a:t>6.10.2014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FAB1B687-D85B-4FCE-A3CC-E4A6E16D9C57}" type="slidenum">
              <a:rPr lang="cs-CZ"/>
              <a:pPr/>
              <a:t>‹#›</a:t>
            </a:fld>
            <a:endParaRPr lang="cs-CZ"/>
          </a:p>
        </p:txBody>
      </p:sp>
      <p:sp>
        <p:nvSpPr>
          <p:cNvPr id="5" name="Zástupný symbol pro datum 4"/>
          <p:cNvSpPr>
            <a:spLocks noGrp="1"/>
          </p:cNvSpPr>
          <p:nvPr>
            <p:ph type="dt" idx="11"/>
          </p:nvPr>
        </p:nvSpPr>
        <p:spPr/>
        <p:txBody>
          <a:bodyPr/>
          <a:lstStyle>
            <a:lvl1pPr>
              <a:defRPr/>
            </a:lvl1pPr>
          </a:lstStyle>
          <a:p>
            <a:r>
              <a:rPr lang="cs-CZ"/>
              <a:t>6.10.2014</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439025" y="177800"/>
            <a:ext cx="1938338" cy="64103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619250" y="177800"/>
            <a:ext cx="5667375" cy="64103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2A3E1307-C303-45BC-A7AE-106A0A37FF82}" type="slidenum">
              <a:rPr lang="cs-CZ"/>
              <a:pPr/>
              <a:t>‹#›</a:t>
            </a:fld>
            <a:endParaRPr lang="cs-CZ"/>
          </a:p>
        </p:txBody>
      </p:sp>
      <p:sp>
        <p:nvSpPr>
          <p:cNvPr id="5" name="Zástupný symbol pro datum 4"/>
          <p:cNvSpPr>
            <a:spLocks noGrp="1"/>
          </p:cNvSpPr>
          <p:nvPr>
            <p:ph type="dt" idx="11"/>
          </p:nvPr>
        </p:nvSpPr>
        <p:spPr/>
        <p:txBody>
          <a:bodyPr/>
          <a:lstStyle>
            <a:lvl1pPr>
              <a:defRPr/>
            </a:lvl1pPr>
          </a:lstStyle>
          <a:p>
            <a:r>
              <a:rPr lang="cs-CZ"/>
              <a:t>6.10.2014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číslo snímku 3"/>
          <p:cNvSpPr>
            <a:spLocks noGrp="1"/>
          </p:cNvSpPr>
          <p:nvPr>
            <p:ph type="sldNum" idx="10"/>
          </p:nvPr>
        </p:nvSpPr>
        <p:spPr/>
        <p:txBody>
          <a:bodyPr/>
          <a:lstStyle>
            <a:lvl1pPr>
              <a:defRPr/>
            </a:lvl1pPr>
          </a:lstStyle>
          <a:p>
            <a:fld id="{33DDE205-4EAF-4F0C-92C3-48A5BB7449FC}" type="slidenum">
              <a:rPr lang="cs-CZ"/>
              <a:pPr/>
              <a:t>‹#›</a:t>
            </a:fld>
            <a:endParaRPr lang="cs-CZ"/>
          </a:p>
        </p:txBody>
      </p:sp>
      <p:sp>
        <p:nvSpPr>
          <p:cNvPr id="5" name="Zástupný symbol pro datum 4"/>
          <p:cNvSpPr>
            <a:spLocks noGrp="1"/>
          </p:cNvSpPr>
          <p:nvPr>
            <p:ph type="dt" idx="11"/>
          </p:nvPr>
        </p:nvSpPr>
        <p:spPr/>
        <p:txBody>
          <a:bodyPr/>
          <a:lstStyle>
            <a:lvl1pPr>
              <a:defRPr/>
            </a:lvl1pPr>
          </a:lstStyle>
          <a:p>
            <a:r>
              <a:rPr lang="cs-CZ"/>
              <a:t>6.10.2014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550" y="4857750"/>
            <a:ext cx="9088438" cy="1501775"/>
          </a:xfrm>
        </p:spPr>
        <p:txBody>
          <a:bodyPr/>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844550" y="3203575"/>
            <a:ext cx="90884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číslo snímku 3"/>
          <p:cNvSpPr>
            <a:spLocks noGrp="1"/>
          </p:cNvSpPr>
          <p:nvPr>
            <p:ph type="sldNum" idx="10"/>
          </p:nvPr>
        </p:nvSpPr>
        <p:spPr/>
        <p:txBody>
          <a:bodyPr/>
          <a:lstStyle>
            <a:lvl1pPr>
              <a:defRPr/>
            </a:lvl1pPr>
          </a:lstStyle>
          <a:p>
            <a:fld id="{F0ECD376-1BA9-49CA-8239-CB6F738C5ED9}" type="slidenum">
              <a:rPr lang="cs-CZ"/>
              <a:pPr/>
              <a:t>‹#›</a:t>
            </a:fld>
            <a:endParaRPr lang="cs-CZ"/>
          </a:p>
        </p:txBody>
      </p:sp>
      <p:sp>
        <p:nvSpPr>
          <p:cNvPr id="5" name="Zástupný symbol pro datum 4"/>
          <p:cNvSpPr>
            <a:spLocks noGrp="1"/>
          </p:cNvSpPr>
          <p:nvPr>
            <p:ph type="dt" idx="11"/>
          </p:nvPr>
        </p:nvSpPr>
        <p:spPr/>
        <p:txBody>
          <a:bodyPr/>
          <a:lstStyle>
            <a:lvl1pPr>
              <a:defRPr/>
            </a:lvl1pPr>
          </a:lstStyle>
          <a:p>
            <a:r>
              <a:rPr lang="cs-CZ"/>
              <a:t>6.10.2014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619250" y="1619250"/>
            <a:ext cx="3802063"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573713" y="1619250"/>
            <a:ext cx="380365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číslo snímku 4"/>
          <p:cNvSpPr>
            <a:spLocks noGrp="1"/>
          </p:cNvSpPr>
          <p:nvPr>
            <p:ph type="sldNum" idx="10"/>
          </p:nvPr>
        </p:nvSpPr>
        <p:spPr/>
        <p:txBody>
          <a:bodyPr/>
          <a:lstStyle>
            <a:lvl1pPr>
              <a:defRPr/>
            </a:lvl1pPr>
          </a:lstStyle>
          <a:p>
            <a:fld id="{3539C080-8FFA-4F1F-AC84-D5CF114C644F}" type="slidenum">
              <a:rPr lang="cs-CZ"/>
              <a:pPr/>
              <a:t>‹#›</a:t>
            </a:fld>
            <a:endParaRPr lang="cs-CZ"/>
          </a:p>
        </p:txBody>
      </p:sp>
      <p:sp>
        <p:nvSpPr>
          <p:cNvPr id="6" name="Zástupný symbol pro datum 5"/>
          <p:cNvSpPr>
            <a:spLocks noGrp="1"/>
          </p:cNvSpPr>
          <p:nvPr>
            <p:ph type="dt" idx="11"/>
          </p:nvPr>
        </p:nvSpPr>
        <p:spPr/>
        <p:txBody>
          <a:bodyPr/>
          <a:lstStyle>
            <a:lvl1pPr>
              <a:defRPr/>
            </a:lvl1pPr>
          </a:lstStyle>
          <a:p>
            <a:r>
              <a:rPr lang="cs-CZ"/>
              <a:t>6.10.2014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4988" y="303213"/>
            <a:ext cx="9621837" cy="1258887"/>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534988" y="2397125"/>
            <a:ext cx="4724400"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30838" y="1692275"/>
            <a:ext cx="4725987"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5430838" y="2397125"/>
            <a:ext cx="4725987"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číslo snímku 6"/>
          <p:cNvSpPr>
            <a:spLocks noGrp="1"/>
          </p:cNvSpPr>
          <p:nvPr>
            <p:ph type="sldNum" idx="10"/>
          </p:nvPr>
        </p:nvSpPr>
        <p:spPr/>
        <p:txBody>
          <a:bodyPr/>
          <a:lstStyle>
            <a:lvl1pPr>
              <a:defRPr/>
            </a:lvl1pPr>
          </a:lstStyle>
          <a:p>
            <a:fld id="{EEF9440A-5604-4D51-A913-D3FF6832C161}" type="slidenum">
              <a:rPr lang="cs-CZ"/>
              <a:pPr/>
              <a:t>‹#›</a:t>
            </a:fld>
            <a:endParaRPr lang="cs-CZ"/>
          </a:p>
        </p:txBody>
      </p:sp>
      <p:sp>
        <p:nvSpPr>
          <p:cNvPr id="8" name="Zástupný symbol pro datum 7"/>
          <p:cNvSpPr>
            <a:spLocks noGrp="1"/>
          </p:cNvSpPr>
          <p:nvPr>
            <p:ph type="dt" idx="11"/>
          </p:nvPr>
        </p:nvSpPr>
        <p:spPr/>
        <p:txBody>
          <a:bodyPr/>
          <a:lstStyle>
            <a:lvl1pPr>
              <a:defRPr/>
            </a:lvl1pPr>
          </a:lstStyle>
          <a:p>
            <a:r>
              <a:rPr lang="cs-CZ"/>
              <a:t>6.10.2014</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číslo snímku 2"/>
          <p:cNvSpPr>
            <a:spLocks noGrp="1"/>
          </p:cNvSpPr>
          <p:nvPr>
            <p:ph type="sldNum" idx="10"/>
          </p:nvPr>
        </p:nvSpPr>
        <p:spPr/>
        <p:txBody>
          <a:bodyPr/>
          <a:lstStyle>
            <a:lvl1pPr>
              <a:defRPr/>
            </a:lvl1pPr>
          </a:lstStyle>
          <a:p>
            <a:fld id="{EBCFE3F8-17BF-42BC-A208-E45077841499}" type="slidenum">
              <a:rPr lang="cs-CZ"/>
              <a:pPr/>
              <a:t>‹#›</a:t>
            </a:fld>
            <a:endParaRPr lang="cs-CZ"/>
          </a:p>
        </p:txBody>
      </p:sp>
      <p:sp>
        <p:nvSpPr>
          <p:cNvPr id="4" name="Zástupný symbol pro datum 3"/>
          <p:cNvSpPr>
            <a:spLocks noGrp="1"/>
          </p:cNvSpPr>
          <p:nvPr>
            <p:ph type="dt" idx="11"/>
          </p:nvPr>
        </p:nvSpPr>
        <p:spPr/>
        <p:txBody>
          <a:bodyPr/>
          <a:lstStyle>
            <a:lvl1pPr>
              <a:defRPr/>
            </a:lvl1pPr>
          </a:lstStyle>
          <a:p>
            <a:r>
              <a:rPr lang="cs-CZ"/>
              <a:t>6.10.2014</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1"/>
          <p:cNvSpPr>
            <a:spLocks noGrp="1"/>
          </p:cNvSpPr>
          <p:nvPr>
            <p:ph type="sldNum" idx="10"/>
          </p:nvPr>
        </p:nvSpPr>
        <p:spPr/>
        <p:txBody>
          <a:bodyPr/>
          <a:lstStyle>
            <a:lvl1pPr>
              <a:defRPr/>
            </a:lvl1pPr>
          </a:lstStyle>
          <a:p>
            <a:fld id="{3030FB84-60A4-4F71-AAC9-6E85FFF181B5}" type="slidenum">
              <a:rPr lang="cs-CZ"/>
              <a:pPr/>
              <a:t>‹#›</a:t>
            </a:fld>
            <a:endParaRPr lang="cs-CZ"/>
          </a:p>
        </p:txBody>
      </p:sp>
      <p:sp>
        <p:nvSpPr>
          <p:cNvPr id="3" name="Zástupný symbol pro datum 2"/>
          <p:cNvSpPr>
            <a:spLocks noGrp="1"/>
          </p:cNvSpPr>
          <p:nvPr>
            <p:ph type="dt" idx="11"/>
          </p:nvPr>
        </p:nvSpPr>
        <p:spPr/>
        <p:txBody>
          <a:bodyPr/>
          <a:lstStyle>
            <a:lvl1pPr>
              <a:defRPr/>
            </a:lvl1pPr>
          </a:lstStyle>
          <a:p>
            <a:r>
              <a:rPr lang="cs-CZ"/>
              <a:t>6.10.2014</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988" y="301625"/>
            <a:ext cx="3517900" cy="1279525"/>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4179888" y="301625"/>
            <a:ext cx="5976937"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988" y="1581150"/>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číslo snímku 4"/>
          <p:cNvSpPr>
            <a:spLocks noGrp="1"/>
          </p:cNvSpPr>
          <p:nvPr>
            <p:ph type="sldNum" idx="10"/>
          </p:nvPr>
        </p:nvSpPr>
        <p:spPr/>
        <p:txBody>
          <a:bodyPr/>
          <a:lstStyle>
            <a:lvl1pPr>
              <a:defRPr/>
            </a:lvl1pPr>
          </a:lstStyle>
          <a:p>
            <a:fld id="{1C66CDEB-8BDB-461F-9B60-B041C7BC2A18}" type="slidenum">
              <a:rPr lang="cs-CZ"/>
              <a:pPr/>
              <a:t>‹#›</a:t>
            </a:fld>
            <a:endParaRPr lang="cs-CZ"/>
          </a:p>
        </p:txBody>
      </p:sp>
      <p:sp>
        <p:nvSpPr>
          <p:cNvPr id="6" name="Zástupný symbol pro datum 5"/>
          <p:cNvSpPr>
            <a:spLocks noGrp="1"/>
          </p:cNvSpPr>
          <p:nvPr>
            <p:ph type="dt" idx="11"/>
          </p:nvPr>
        </p:nvSpPr>
        <p:spPr/>
        <p:txBody>
          <a:bodyPr/>
          <a:lstStyle>
            <a:lvl1pPr>
              <a:defRPr/>
            </a:lvl1pPr>
          </a:lstStyle>
          <a:p>
            <a:r>
              <a:rPr lang="cs-CZ"/>
              <a:t>6.10.2014</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500" y="5291138"/>
            <a:ext cx="6415088" cy="625475"/>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2095500" y="674688"/>
            <a:ext cx="6415088"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095500" y="5916613"/>
            <a:ext cx="6415088"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číslo snímku 4"/>
          <p:cNvSpPr>
            <a:spLocks noGrp="1"/>
          </p:cNvSpPr>
          <p:nvPr>
            <p:ph type="sldNum" idx="10"/>
          </p:nvPr>
        </p:nvSpPr>
        <p:spPr/>
        <p:txBody>
          <a:bodyPr/>
          <a:lstStyle>
            <a:lvl1pPr>
              <a:defRPr/>
            </a:lvl1pPr>
          </a:lstStyle>
          <a:p>
            <a:fld id="{006C7502-9A96-4690-AB51-DB03FEE51301}" type="slidenum">
              <a:rPr lang="cs-CZ"/>
              <a:pPr/>
              <a:t>‹#›</a:t>
            </a:fld>
            <a:endParaRPr lang="cs-CZ"/>
          </a:p>
        </p:txBody>
      </p:sp>
      <p:sp>
        <p:nvSpPr>
          <p:cNvPr id="6" name="Zástupný symbol pro datum 5"/>
          <p:cNvSpPr>
            <a:spLocks noGrp="1"/>
          </p:cNvSpPr>
          <p:nvPr>
            <p:ph type="dt" idx="11"/>
          </p:nvPr>
        </p:nvSpPr>
        <p:spPr/>
        <p:txBody>
          <a:bodyPr/>
          <a:lstStyle>
            <a:lvl1pPr>
              <a:defRPr/>
            </a:lvl1pPr>
          </a:lstStyle>
          <a:p>
            <a:r>
              <a:rPr lang="cs-CZ"/>
              <a:t>6.10.2014</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3" cstate="print"/>
          <a:srcRect/>
          <a:stretch>
            <a:fillRect/>
          </a:stretch>
        </p:blipFill>
        <p:spPr bwMode="auto">
          <a:xfrm>
            <a:off x="-11113" y="-136525"/>
            <a:ext cx="10902951" cy="7704138"/>
          </a:xfrm>
          <a:prstGeom prst="rect">
            <a:avLst/>
          </a:prstGeom>
          <a:noFill/>
          <a:ln w="9525">
            <a:noFill/>
            <a:round/>
            <a:headEnd/>
            <a:tailEnd/>
          </a:ln>
          <a:effectLst/>
        </p:spPr>
      </p:pic>
      <p:sp>
        <p:nvSpPr>
          <p:cNvPr id="1026" name="Rectangle 2"/>
          <p:cNvSpPr>
            <a:spLocks noGrp="1" noChangeArrowheads="1"/>
          </p:cNvSpPr>
          <p:nvPr>
            <p:ph type="title"/>
          </p:nvPr>
        </p:nvSpPr>
        <p:spPr bwMode="auto">
          <a:xfrm>
            <a:off x="3832225" y="177800"/>
            <a:ext cx="4233863" cy="7302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Klepněte pro úpravu formátu titulního textu</a:t>
            </a:r>
          </a:p>
        </p:txBody>
      </p:sp>
      <p:sp>
        <p:nvSpPr>
          <p:cNvPr id="1027" name="Rectangle 3"/>
          <p:cNvSpPr>
            <a:spLocks noGrp="1" noChangeArrowheads="1"/>
          </p:cNvSpPr>
          <p:nvPr>
            <p:ph type="body" idx="1"/>
          </p:nvPr>
        </p:nvSpPr>
        <p:spPr bwMode="auto">
          <a:xfrm>
            <a:off x="1619250" y="1619250"/>
            <a:ext cx="7758113" cy="4968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Klepněte pro úpravu formátu textu osnovy</a:t>
            </a:r>
          </a:p>
          <a:p>
            <a:pPr lvl="1"/>
            <a:r>
              <a:rPr lang="en-GB" smtClean="0"/>
              <a:t>Druhá úroveň</a:t>
            </a:r>
          </a:p>
          <a:p>
            <a:pPr lvl="2"/>
            <a:r>
              <a:rPr lang="en-GB" smtClean="0"/>
              <a:t>Třetí úroveň</a:t>
            </a:r>
          </a:p>
          <a:p>
            <a:pPr lvl="3"/>
            <a:r>
              <a:rPr lang="en-GB" smtClean="0"/>
              <a:t>Čtvrtá úroveň osnovy</a:t>
            </a:r>
          </a:p>
          <a:p>
            <a:pPr lvl="4"/>
            <a:r>
              <a:rPr lang="en-GB" smtClean="0"/>
              <a:t>Pátá úroveň osnovy</a:t>
            </a:r>
          </a:p>
          <a:p>
            <a:pPr lvl="4"/>
            <a:r>
              <a:rPr lang="en-GB" smtClean="0"/>
              <a:t>Šestá úroveň</a:t>
            </a:r>
          </a:p>
          <a:p>
            <a:pPr lvl="4"/>
            <a:r>
              <a:rPr lang="en-GB" smtClean="0"/>
              <a:t>Sedmá úroveň</a:t>
            </a:r>
          </a:p>
          <a:p>
            <a:pPr lvl="4"/>
            <a:r>
              <a:rPr lang="en-GB" smtClean="0"/>
              <a:t>Osmá úroveň textu</a:t>
            </a:r>
          </a:p>
          <a:p>
            <a:pPr lvl="4"/>
            <a:r>
              <a:rPr lang="en-GB" smtClean="0"/>
              <a:t>Devátá úroveň</a:t>
            </a:r>
          </a:p>
        </p:txBody>
      </p:sp>
      <p:sp>
        <p:nvSpPr>
          <p:cNvPr id="1028" name="Rectangle 4"/>
          <p:cNvSpPr>
            <a:spLocks noChangeArrowheads="1"/>
          </p:cNvSpPr>
          <p:nvPr/>
        </p:nvSpPr>
        <p:spPr bwMode="auto">
          <a:xfrm>
            <a:off x="8278813" y="7124700"/>
            <a:ext cx="2181225" cy="255588"/>
          </a:xfrm>
          <a:prstGeom prst="rect">
            <a:avLst/>
          </a:prstGeom>
          <a:noFill/>
          <a:ln w="9525">
            <a:noFill/>
            <a:round/>
            <a:headEnd/>
            <a:tailEnd/>
          </a:ln>
          <a:effectLst/>
        </p:spPr>
        <p:txBody>
          <a:bodyPr lIns="0" tIns="0" rIns="0" bIns="0"/>
          <a:lstStyle/>
          <a:p>
            <a:pPr algn="ct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PREZENTUJÍCÍ</a:t>
            </a:r>
          </a:p>
        </p:txBody>
      </p:sp>
      <p:sp>
        <p:nvSpPr>
          <p:cNvPr id="1029" name="Rectangle 5"/>
          <p:cNvSpPr>
            <a:spLocks noGrp="1" noChangeArrowheads="1"/>
          </p:cNvSpPr>
          <p:nvPr>
            <p:ph type="sldNum"/>
          </p:nvPr>
        </p:nvSpPr>
        <p:spPr bwMode="auto">
          <a:xfrm>
            <a:off x="6116638" y="7124700"/>
            <a:ext cx="1314450" cy="333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373D001A-F0C4-4C71-AE62-070CE04483DF}" type="slidenum">
              <a:rPr lang="cs-CZ"/>
              <a:pPr/>
              <a:t>‹#›</a:t>
            </a:fld>
            <a:endParaRPr lang="cs-CZ"/>
          </a:p>
        </p:txBody>
      </p:sp>
      <p:sp>
        <p:nvSpPr>
          <p:cNvPr id="1030" name="Rectangle 6"/>
          <p:cNvSpPr>
            <a:spLocks noGrp="1" noChangeArrowheads="1"/>
          </p:cNvSpPr>
          <p:nvPr>
            <p:ph type="dt"/>
          </p:nvPr>
        </p:nvSpPr>
        <p:spPr bwMode="auto">
          <a:xfrm>
            <a:off x="3778250" y="7124700"/>
            <a:ext cx="1636713" cy="333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r>
              <a:rPr lang="cs-CZ"/>
              <a:t>6.10.2014</a:t>
            </a:r>
          </a:p>
        </p:txBody>
      </p:sp>
      <p:pic>
        <p:nvPicPr>
          <p:cNvPr id="1031" name="Picture 7"/>
          <p:cNvPicPr>
            <a:picLocks noChangeAspect="1" noChangeArrowheads="1"/>
          </p:cNvPicPr>
          <p:nvPr/>
        </p:nvPicPr>
        <p:blipFill>
          <a:blip r:embed="rId14" cstate="print"/>
          <a:srcRect/>
          <a:stretch>
            <a:fillRect/>
          </a:stretch>
        </p:blipFill>
        <p:spPr bwMode="auto">
          <a:xfrm>
            <a:off x="593725" y="6948488"/>
            <a:ext cx="1081088" cy="347662"/>
          </a:xfrm>
          <a:prstGeom prst="rect">
            <a:avLst/>
          </a:prstGeom>
          <a:noFill/>
          <a:ln w="9525">
            <a:noFill/>
            <a:round/>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6" charset="0"/>
        <a:defRPr sz="2400" b="1">
          <a:solidFill>
            <a:srgbClr val="DDDDDD"/>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b="1">
          <a:solidFill>
            <a:srgbClr val="DDDDDD"/>
          </a:solidFill>
          <a:latin typeface="Arial" charset="0"/>
          <a:cs typeface="Lucida Sans Unicode" charset="0"/>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DDDDDD"/>
          </a:solidFill>
          <a:latin typeface="Arial" charset="0"/>
          <a:cs typeface="Lucida Sans Unicode" charset="0"/>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DDDDDD"/>
          </a:solidFill>
          <a:latin typeface="Arial" charset="0"/>
          <a:cs typeface="Lucida Sans Unicode" charset="0"/>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DDDDDD"/>
          </a:solidFill>
          <a:latin typeface="Arial" charset="0"/>
          <a:cs typeface="Lucida Sans Unicode"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DDDDDD"/>
          </a:solidFill>
          <a:latin typeface="Arial" charset="0"/>
          <a:cs typeface="Lucida Sans Unicode"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DDDDDD"/>
          </a:solidFill>
          <a:latin typeface="Arial" charset="0"/>
          <a:cs typeface="Lucida Sans Unicode"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DDDDDD"/>
          </a:solidFill>
          <a:latin typeface="Arial" charset="0"/>
          <a:cs typeface="Lucida Sans Unicode"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2400" b="1">
          <a:solidFill>
            <a:srgbClr val="DDDDDD"/>
          </a:solidFill>
          <a:latin typeface="Arial" charset="0"/>
          <a:cs typeface="Lucida Sans Unicode" charset="0"/>
        </a:defRPr>
      </a:lvl9pPr>
    </p:titleStyle>
    <p:bodyStyle>
      <a:lvl1pPr marL="342900" indent="-342900" algn="l" defTabSz="449263" rtl="0" eaLnBrk="0" fontAlgn="base" hangingPunct="0">
        <a:lnSpc>
          <a:spcPct val="113000"/>
        </a:lnSpc>
        <a:spcBef>
          <a:spcPct val="0"/>
        </a:spcBef>
        <a:spcAft>
          <a:spcPct val="0"/>
        </a:spcAft>
        <a:buClr>
          <a:srgbClr val="000000"/>
        </a:buClr>
        <a:buSzPct val="100000"/>
        <a:buFont typeface="Times New Roman" pitchFamily="16" charset="0"/>
        <a:defRPr sz="2200" b="1">
          <a:solidFill>
            <a:srgbClr val="25A939"/>
          </a:solidFill>
          <a:latin typeface="+mn-lt"/>
          <a:ea typeface="+mn-ea"/>
          <a:cs typeface="+mn-cs"/>
        </a:defRPr>
      </a:lvl1pPr>
      <a:lvl2pPr marL="742950" indent="-285750" algn="l" defTabSz="449263" rtl="0" eaLnBrk="0" fontAlgn="base" hangingPunct="0">
        <a:lnSpc>
          <a:spcPct val="125000"/>
        </a:lnSpc>
        <a:spcBef>
          <a:spcPct val="0"/>
        </a:spcBef>
        <a:spcAft>
          <a:spcPts val="500"/>
        </a:spcAft>
        <a:buClr>
          <a:srgbClr val="000000"/>
        </a:buClr>
        <a:buSzPct val="100000"/>
        <a:buFont typeface="Times New Roman" pitchFamily="16" charset="0"/>
        <a:defRPr sz="2000">
          <a:solidFill>
            <a:srgbClr val="000000"/>
          </a:solidFill>
          <a:latin typeface="+mn-lt"/>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a:solidFill>
            <a:srgbClr val="000000"/>
          </a:solidFill>
          <a:latin typeface="+mn-lt"/>
          <a:cs typeface="+mn-cs"/>
        </a:defRPr>
      </a:lvl3pPr>
      <a:lvl4pPr marL="1600200" indent="-22860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cs typeface="+mn-cs"/>
        </a:defRPr>
      </a:lvl4pPr>
      <a:lvl5pPr marL="2057400" indent="-22860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cs typeface="+mn-cs"/>
        </a:defRPr>
      </a:lvl5pPr>
      <a:lvl6pPr marL="2514600" indent="-22860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cs typeface="+mn-cs"/>
        </a:defRPr>
      </a:lvl6pPr>
      <a:lvl7pPr marL="2971800" indent="-22860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cs typeface="+mn-cs"/>
        </a:defRPr>
      </a:lvl7pPr>
      <a:lvl8pPr marL="3429000" indent="-22860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cs typeface="+mn-cs"/>
        </a:defRPr>
      </a:lvl8pPr>
      <a:lvl9pPr marL="3886200" indent="-228600" algn="l" defTabSz="449263" rtl="0" eaLnBrk="0" fontAlgn="base" hangingPunct="0">
        <a:spcBef>
          <a:spcPts val="525"/>
        </a:spcBef>
        <a:spcAft>
          <a:spcPct val="0"/>
        </a:spcAft>
        <a:buClr>
          <a:srgbClr val="000000"/>
        </a:buClr>
        <a:buSzPct val="100000"/>
        <a:buFont typeface="Times New Roman" pitchFamily="16" charset="0"/>
        <a:defRPr sz="2100">
          <a:solidFill>
            <a:srgbClr val="000000"/>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aspi://module='ASPI'&amp;link='359/1999%20Sb.%25236'&amp;ucin-k-dni='30.12.9999'"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cstate="print"/>
          <a:srcRect/>
          <a:stretch>
            <a:fillRect/>
          </a:stretch>
        </p:blipFill>
        <p:spPr bwMode="auto">
          <a:xfrm>
            <a:off x="-11113" y="-187325"/>
            <a:ext cx="10974388" cy="7754938"/>
          </a:xfrm>
          <a:prstGeom prst="rect">
            <a:avLst/>
          </a:prstGeom>
          <a:noFill/>
          <a:ln w="9525">
            <a:noFill/>
            <a:round/>
            <a:headEnd/>
            <a:tailEnd/>
          </a:ln>
          <a:effectLst/>
        </p:spPr>
      </p:pic>
      <p:sp>
        <p:nvSpPr>
          <p:cNvPr id="3074" name="Text Box 2"/>
          <p:cNvSpPr txBox="1">
            <a:spLocks noChangeArrowheads="1"/>
          </p:cNvSpPr>
          <p:nvPr/>
        </p:nvSpPr>
        <p:spPr bwMode="auto">
          <a:xfrm>
            <a:off x="4418013" y="1744663"/>
            <a:ext cx="5389562" cy="1096962"/>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a:solidFill>
                  <a:srgbClr val="DDDDDD"/>
                </a:solidFill>
              </a:rPr>
              <a:t>Užití výchovných opatření sociálně-právní ochrany ve vztahu ke kybyršikaně</a:t>
            </a:r>
          </a:p>
        </p:txBody>
      </p:sp>
      <p:sp>
        <p:nvSpPr>
          <p:cNvPr id="3075" name="Text Box 3"/>
          <p:cNvSpPr txBox="1">
            <a:spLocks noChangeArrowheads="1"/>
          </p:cNvSpPr>
          <p:nvPr/>
        </p:nvSpPr>
        <p:spPr bwMode="auto">
          <a:xfrm>
            <a:off x="4379913" y="2790825"/>
            <a:ext cx="5354637" cy="2651125"/>
          </a:xfrm>
          <a:prstGeom prst="rect">
            <a:avLst/>
          </a:prstGeom>
          <a:noFill/>
          <a:ln w="9525">
            <a:noFill/>
            <a:round/>
            <a:headEnd/>
            <a:tailEnd/>
          </a:ln>
          <a:effectLst/>
        </p:spPr>
        <p:txBody>
          <a:bodyPr lIns="0" tIns="0" rIns="0" bIns="0"/>
          <a:lstStyle/>
          <a:p>
            <a:pPr>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Lst>
            </a:pPr>
            <a:endParaRPr lang="cs-CZ">
              <a:solidFill>
                <a:srgbClr val="DDDDDD"/>
              </a:solidFill>
            </a:endParaRPr>
          </a:p>
          <a:p>
            <a:pPr>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Lst>
            </a:pPr>
            <a:endParaRPr lang="cs-CZ">
              <a:solidFill>
                <a:srgbClr val="DDDDDD"/>
              </a:solidFill>
            </a:endParaRPr>
          </a:p>
          <a:p>
            <a:pPr>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Lst>
            </a:pPr>
            <a:endParaRPr lang="cs-CZ">
              <a:solidFill>
                <a:srgbClr val="DDDDDD"/>
              </a:solidFill>
            </a:endParaRPr>
          </a:p>
          <a:p>
            <a:pPr>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Lst>
            </a:pPr>
            <a:endParaRPr lang="cs-CZ">
              <a:solidFill>
                <a:srgbClr val="DDDDDD"/>
              </a:solidFill>
            </a:endParaRPr>
          </a:p>
          <a:p>
            <a:pPr>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Lst>
            </a:pPr>
            <a:endParaRPr lang="cs-CZ">
              <a:solidFill>
                <a:srgbClr val="DDDDDD"/>
              </a:solidFill>
            </a:endParaRPr>
          </a:p>
          <a:p>
            <a:pPr>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Lst>
            </a:pPr>
            <a:endParaRPr lang="cs-CZ">
              <a:solidFill>
                <a:srgbClr val="DDDDDD"/>
              </a:solidFill>
            </a:endParaRPr>
          </a:p>
          <a:p>
            <a:pPr>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Lst>
            </a:pPr>
            <a:r>
              <a:rPr lang="cs-CZ">
                <a:solidFill>
                  <a:srgbClr val="DDDDDD"/>
                </a:solidFill>
              </a:rPr>
              <a:t>Ivana Matoušková</a:t>
            </a:r>
          </a:p>
        </p:txBody>
      </p:sp>
      <p:pic>
        <p:nvPicPr>
          <p:cNvPr id="3076" name="Picture 4"/>
          <p:cNvPicPr>
            <a:picLocks noChangeAspect="1" noChangeArrowheads="1"/>
          </p:cNvPicPr>
          <p:nvPr/>
        </p:nvPicPr>
        <p:blipFill>
          <a:blip r:embed="rId4" cstate="print"/>
          <a:srcRect/>
          <a:stretch>
            <a:fillRect/>
          </a:stretch>
        </p:blipFill>
        <p:spPr bwMode="auto">
          <a:xfrm>
            <a:off x="738188" y="6516688"/>
            <a:ext cx="2087562" cy="668337"/>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FF58B03-11D1-4E69-AF6B-7BAE11A0845A}"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cs-CZ" sz="1400">
              <a:solidFill>
                <a:srgbClr val="808080"/>
              </a:solidFill>
            </a:endParaRPr>
          </a:p>
        </p:txBody>
      </p:sp>
      <p:sp>
        <p:nvSpPr>
          <p:cNvPr id="12290"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12291"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Preventivní činnost</a:t>
            </a:r>
          </a:p>
        </p:txBody>
      </p:sp>
      <p:sp>
        <p:nvSpPr>
          <p:cNvPr id="12292" name="Text Box 4"/>
          <p:cNvSpPr txBox="1">
            <a:spLocks noChangeArrowheads="1"/>
          </p:cNvSpPr>
          <p:nvPr/>
        </p:nvSpPr>
        <p:spPr bwMode="auto">
          <a:xfrm>
            <a:off x="1800225" y="1800225"/>
            <a:ext cx="7759700" cy="4970463"/>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en-US" sz="2000" b="1">
                <a:solidFill>
                  <a:srgbClr val="333333"/>
                </a:solidFill>
                <a:cs typeface="Arial" charset="0"/>
              </a:rPr>
              <a:t>Dle § 13 odst. 1 zákona o SPOD  vyžaduje-li to zájem na řádné výchově dítěte, může obecní úřad obce s rozšířenou působností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000" b="1">
                <a:solidFill>
                  <a:srgbClr val="333333"/>
                </a:solidFill>
                <a:cs typeface="Arial" charset="0"/>
              </a:rPr>
              <a:t>a) napomenout vhodným způsobem dítě, rodiče, jiné osoby odpovědné za výchovu dítěte, popřípadě toho, kdo narušuje řádnou péči o dítě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000" b="1">
                <a:solidFill>
                  <a:srgbClr val="333333"/>
                </a:solidFill>
                <a:cs typeface="Arial" charset="0"/>
              </a:rPr>
              <a:t>b) </a:t>
            </a:r>
            <a:r>
              <a:rPr lang="cs-CZ" sz="2000" b="1" u="sng">
                <a:solidFill>
                  <a:srgbClr val="333333"/>
                </a:solidFill>
                <a:cs typeface="Arial" charset="0"/>
              </a:rPr>
              <a:t>stanovit nad dítětem dohled</a:t>
            </a:r>
            <a:r>
              <a:rPr lang="cs-CZ" sz="2000" b="1">
                <a:solidFill>
                  <a:srgbClr val="333333"/>
                </a:solidFill>
                <a:cs typeface="Arial" charset="0"/>
              </a:rPr>
              <a:t> a provádět jej za součinnosti orgánu sociálně-právní ochrany, školy, popřípadě dalších institucí a osob, které působí zejména v místě bydliště nebo pracoviště dítěte,</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000" b="1">
                <a:solidFill>
                  <a:srgbClr val="333333"/>
                </a:solidFill>
                <a:cs typeface="Arial" charset="0"/>
              </a:rPr>
              <a:t>c) uložit</a:t>
            </a:r>
            <a:r>
              <a:rPr lang="cs-CZ" sz="2000" b="1" u="sng">
                <a:solidFill>
                  <a:srgbClr val="333333"/>
                </a:solidFill>
                <a:cs typeface="Arial" charset="0"/>
              </a:rPr>
              <a:t> dítěti, rodičům nebo jiným osobám odpovědným za výchovu dítěte omezení</a:t>
            </a:r>
            <a:r>
              <a:rPr lang="cs-CZ" sz="2000" b="1">
                <a:solidFill>
                  <a:srgbClr val="333333"/>
                </a:solidFill>
                <a:cs typeface="Arial" charset="0"/>
              </a:rPr>
              <a:t> bránící působení škodlivých vlivů na výchovu dítěte, zejména zákaz určitých činností, návštěv určitých míst, akcí nebo zařízení nevhodných vzhledem k osobě dítěte a jeho vývoji.</a:t>
            </a:r>
            <a:r>
              <a:rPr lang="cs-CZ" sz="2400">
                <a:solidFill>
                  <a:srgbClr val="333333"/>
                </a:solidFill>
                <a:cs typeface="Arial"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BCC74D-0D13-487E-9F9E-7EC7075E23B9}"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cs-CZ" sz="1400">
              <a:solidFill>
                <a:srgbClr val="808080"/>
              </a:solidFill>
            </a:endParaRPr>
          </a:p>
        </p:txBody>
      </p:sp>
      <p:sp>
        <p:nvSpPr>
          <p:cNvPr id="13314"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13315"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Uložení povinnosti rodičům </a:t>
            </a:r>
          </a:p>
        </p:txBody>
      </p:sp>
      <p:sp>
        <p:nvSpPr>
          <p:cNvPr id="13316" name="Text Box 4"/>
          <p:cNvSpPr txBox="1">
            <a:spLocks noChangeArrowheads="1"/>
          </p:cNvSpPr>
          <p:nvPr/>
        </p:nvSpPr>
        <p:spPr bwMode="auto">
          <a:xfrm>
            <a:off x="1800225" y="1800225"/>
            <a:ext cx="7759700" cy="4970463"/>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Výrok: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Rodičům nezl. Pavla  se ukládá povinnost využít odbornou poradenskou pomoc Pedagogicko-psychologické poradny (PPP) se sídlem na ul……,  Jihlava. Rodičům se ukládá, aby nejpozději do 5 dnů od doručení tohoto příkazu poradnu kontaktovali osobně či telefonicky na tel. čísle ……za účelem vyšetření dítěte a poskytnutí poradenství a aby s tímto zařízením spolupracovali po nezbytně nutnou dobu.</a:t>
            </a:r>
          </a:p>
          <a:p>
            <a:pPr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99E2A5B-4ADA-469A-8223-27DCCE8FACA4}"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cs-CZ" sz="1400">
              <a:solidFill>
                <a:srgbClr val="808080"/>
              </a:solidFill>
            </a:endParaRPr>
          </a:p>
        </p:txBody>
      </p:sp>
      <p:sp>
        <p:nvSpPr>
          <p:cNvPr id="14338"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14339"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Uložení povinnosti rodičům </a:t>
            </a:r>
          </a:p>
        </p:txBody>
      </p:sp>
      <p:sp>
        <p:nvSpPr>
          <p:cNvPr id="14340" name="Text Box 4"/>
          <p:cNvSpPr txBox="1">
            <a:spLocks noChangeArrowheads="1"/>
          </p:cNvSpPr>
          <p:nvPr/>
        </p:nvSpPr>
        <p:spPr bwMode="auto">
          <a:xfrm>
            <a:off x="1800225" y="1800225"/>
            <a:ext cx="7759700" cy="6062663"/>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Odůvodnění: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Nezl. Pavel Matoušek dle zprávy školy vykazuje výchovné problémy. Opakovaně se dopouští happy slappingu, krádeže identity apod. Práce na počítači zabírá veškerý volný čas chlapce, který rezignoval na mimoškolní sportovní a umělecké aktivity. Dokonce začal zanedbávat povinnou školní docházku.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Rodiče nereagovali na opakované doporučení školy ani orgánu sociálně-právní ochrany dětí, aby se dostavili s dítětem do PPP k psychologickému vyšetření, které je nezbytné pro změnu chování Pavla a nastavení optimálního výchovného procesu.</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000">
                <a:solidFill>
                  <a:srgbClr val="333333"/>
                </a:solidFill>
                <a:cs typeface="Arial" charset="0"/>
              </a:rPr>
              <a:t> </a:t>
            </a:r>
          </a:p>
          <a:p>
            <a:pPr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sz="2000">
              <a:solidFill>
                <a:srgbClr val="333333"/>
              </a:solidFill>
              <a:cs typeface="Arial" charset="0"/>
            </a:endParaRPr>
          </a:p>
          <a:p>
            <a:pPr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71CE49E-A2AE-4D95-9ABC-24BE3C9A036A}"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cs-CZ" sz="1400">
              <a:solidFill>
                <a:srgbClr val="808080"/>
              </a:solidFill>
            </a:endParaRPr>
          </a:p>
        </p:txBody>
      </p:sp>
      <p:sp>
        <p:nvSpPr>
          <p:cNvPr id="15362"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15363"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Napomenutí dítěte </a:t>
            </a:r>
          </a:p>
        </p:txBody>
      </p:sp>
      <p:sp>
        <p:nvSpPr>
          <p:cNvPr id="15364" name="Text Box 4"/>
          <p:cNvSpPr txBox="1">
            <a:spLocks noChangeArrowheads="1"/>
          </p:cNvSpPr>
          <p:nvPr/>
        </p:nvSpPr>
        <p:spPr bwMode="auto">
          <a:xfrm>
            <a:off x="1800225" y="1800225"/>
            <a:ext cx="7759700" cy="5337175"/>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b="1">
                <a:solidFill>
                  <a:srgbClr val="333333"/>
                </a:solidFill>
                <a:cs typeface="Arial" charset="0"/>
              </a:rPr>
              <a:t>Výrok:</a:t>
            </a:r>
            <a:r>
              <a:rPr lang="cs-CZ">
                <a:solidFill>
                  <a:srgbClr val="333333"/>
                </a:solidFill>
                <a:cs typeface="Arial" charset="0"/>
              </a:rPr>
              <a:t> Nezl. Pavlovi…se uděluje n a p o m e n u t í  za nevhodné chování - kyberšikanu formou tzv. happy slappingu.</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b="1">
                <a:solidFill>
                  <a:srgbClr val="333333"/>
                </a:solidFill>
                <a:cs typeface="Arial" charset="0"/>
              </a:rPr>
              <a:t>Odůvodnění</a:t>
            </a:r>
            <a:r>
              <a:rPr lang="cs-CZ">
                <a:solidFill>
                  <a:srgbClr val="333333"/>
                </a:solidFill>
                <a:cs typeface="Arial" charset="0"/>
              </a:rPr>
              <a:t>: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a:solidFill>
                  <a:srgbClr val="333333"/>
                </a:solidFill>
                <a:cs typeface="Arial" charset="0"/>
              </a:rPr>
              <a:t>Pavel fyzicky napadl mladšího žáka jiné školy, útok natočil a video umístil na svůj facebook. Orgán sociálně-právní ochrany považuje chování Pavla za závažné porušení zásad slušného chování, protože svým jednáním napadenému dítěti záměrně fyzicky ublížil, aby jej později zesměšnil.Z uvedeného důvodu se nezl. Pavlovi uděluje napomenutí. Toto opatření by mělo vést k tomu, aby si chlapec uvědomil zodpovědnost za své jednání. V případě, že bude v podobné činnosti pokračovat,  bude nutné přistoupit k přísnějším opatřením.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a:solidFill>
                <a:srgbClr val="333333"/>
              </a:solidFill>
              <a:cs typeface="Arial" charset="0"/>
            </a:endParaRPr>
          </a:p>
          <a:p>
            <a:pPr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EA22792-194D-4815-AFF7-14C17E574937}"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cs-CZ" sz="1400">
              <a:solidFill>
                <a:srgbClr val="808080"/>
              </a:solidFill>
            </a:endParaRPr>
          </a:p>
        </p:txBody>
      </p:sp>
      <p:sp>
        <p:nvSpPr>
          <p:cNvPr id="16386"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16387"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Dohled a omezení </a:t>
            </a:r>
          </a:p>
        </p:txBody>
      </p:sp>
      <p:sp>
        <p:nvSpPr>
          <p:cNvPr id="16388" name="Text Box 4"/>
          <p:cNvSpPr txBox="1">
            <a:spLocks noChangeArrowheads="1"/>
          </p:cNvSpPr>
          <p:nvPr/>
        </p:nvSpPr>
        <p:spPr bwMode="auto">
          <a:xfrm>
            <a:off x="1800225" y="1800225"/>
            <a:ext cx="7759700" cy="4970463"/>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b="1">
                <a:solidFill>
                  <a:srgbClr val="333333"/>
                </a:solidFill>
                <a:cs typeface="Arial" charset="0"/>
              </a:rPr>
              <a:t>Výrok:</a:t>
            </a:r>
            <a:r>
              <a:rPr lang="cs-CZ">
                <a:solidFill>
                  <a:srgbClr val="333333"/>
                </a:solidFill>
                <a:cs typeface="Arial" charset="0"/>
              </a:rPr>
              <a:t>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1. Nad nezl. Pavlem …………..se stanovuje d o h l e d, který bude prováděný za součinnosti školy.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2. Nezl. Pavlovi se ukládá o m e z e n í spočívající v zákazu zveřejňování fotografií, videí a další obrazové dokumentace na internetu, ledaže by si k takovému zveřejnění vyžádal souhlas dotčených osob v souladu s § 85 občanského zákoníku.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B2880BA-4577-4058-BFE4-B2E4C4845976}"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cs-CZ" sz="1400">
              <a:solidFill>
                <a:srgbClr val="808080"/>
              </a:solidFill>
            </a:endParaRPr>
          </a:p>
        </p:txBody>
      </p:sp>
      <p:sp>
        <p:nvSpPr>
          <p:cNvPr id="17410"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17411"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Dohled a omezení </a:t>
            </a:r>
          </a:p>
        </p:txBody>
      </p:sp>
      <p:sp>
        <p:nvSpPr>
          <p:cNvPr id="17412" name="Text Box 4"/>
          <p:cNvSpPr txBox="1">
            <a:spLocks noChangeArrowheads="1"/>
          </p:cNvSpPr>
          <p:nvPr/>
        </p:nvSpPr>
        <p:spPr bwMode="auto">
          <a:xfrm>
            <a:off x="1800225" y="1800225"/>
            <a:ext cx="7759700" cy="4970463"/>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b="1">
                <a:solidFill>
                  <a:srgbClr val="333333"/>
                </a:solidFill>
                <a:cs typeface="Arial" charset="0"/>
              </a:rPr>
              <a:t>Odůvodnění:</a:t>
            </a:r>
            <a:r>
              <a:rPr lang="cs-CZ">
                <a:solidFill>
                  <a:srgbClr val="333333"/>
                </a:solidFill>
                <a:cs typeface="Arial" charset="0"/>
              </a:rPr>
              <a:t> Dříve udělené napomenutí mělo vést k tomu, aby si chlapec uvědomil zodpovědnost za své jednání. Současně byl upozorněn, že v případě pokračování  v dané činnosti bude přistoupeno k přísnějším opatřením. Jak vyplývá z dokumentace zaslané školou, chlapec se nadále dopouští tzv. happy slappingu. Jednou provokoval spolužáka, jednou učitele, jejich rekce zaznamenal na mobil a uveřejnil na svém facebooku.Na základě těchto zjištění městský úřad stanovil nad Pavlem dohled a uložil mu omezení, jímž se mu daná činnost zakazuje, protože zasahuje do cti, důstojnosti a soukromí dotčených osob. Dodržování omezení bude sledováno v rámci dohledu, který bude vykonáván ve spolupráci se školou.</a:t>
            </a:r>
            <a:r>
              <a:rPr lang="cs-CZ" sz="2000">
                <a:solidFill>
                  <a:srgbClr val="333333"/>
                </a:solidFill>
                <a:cs typeface="Arial"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A150342-33B6-474A-A7D0-C376B552A52E}"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16</a:t>
            </a:fld>
            <a:endParaRPr lang="cs-CZ" sz="1400">
              <a:solidFill>
                <a:srgbClr val="808080"/>
              </a:solidFill>
            </a:endParaRPr>
          </a:p>
        </p:txBody>
      </p:sp>
      <p:sp>
        <p:nvSpPr>
          <p:cNvPr id="18434"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18435"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Omezení rodičů</a:t>
            </a:r>
          </a:p>
        </p:txBody>
      </p:sp>
      <p:sp>
        <p:nvSpPr>
          <p:cNvPr id="18436" name="Text Box 4"/>
          <p:cNvSpPr txBox="1">
            <a:spLocks noChangeArrowheads="1"/>
          </p:cNvSpPr>
          <p:nvPr/>
        </p:nvSpPr>
        <p:spPr bwMode="auto">
          <a:xfrm>
            <a:off x="1800225" y="1800225"/>
            <a:ext cx="7759700" cy="4970463"/>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b="1">
                <a:solidFill>
                  <a:srgbClr val="333333"/>
                </a:solidFill>
                <a:cs typeface="Arial" charset="0"/>
              </a:rPr>
              <a:t>Výrok: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b="1">
                <a:solidFill>
                  <a:srgbClr val="333333"/>
                </a:solidFill>
                <a:cs typeface="Arial" charset="0"/>
              </a:rPr>
              <a:t>Rodičům dítěte XY se  ukládá o m e z e n í  spočívající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b="1">
                <a:solidFill>
                  <a:srgbClr val="333333"/>
                </a:solidFill>
                <a:cs typeface="Arial" charset="0"/>
              </a:rPr>
              <a:t>1. v zákazu zveřejňování informací týkajících se soudního jednání ve věci úpravy poměrů syna Davida na internetu,</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b="1">
                <a:solidFill>
                  <a:srgbClr val="333333"/>
                </a:solidFill>
                <a:cs typeface="Arial" charset="0"/>
              </a:rPr>
              <a:t>2. v zákazu zasílání vzájemné elektronické komunikace v kopii synovi.</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a:solidFill>
                  <a:srgbClr val="333333"/>
                </a:solidFill>
                <a:cs typeface="Arial" charset="0"/>
              </a:rPr>
              <a:t> </a:t>
            </a:r>
            <a:r>
              <a:rPr lang="cs-CZ" sz="2000">
                <a:solidFill>
                  <a:srgbClr val="333333"/>
                </a:solidFill>
                <a:cs typeface="Arial"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F49A8A7-29BF-425C-9855-F27D3FD6ADE3}"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cs-CZ" sz="1400">
              <a:solidFill>
                <a:srgbClr val="808080"/>
              </a:solidFill>
            </a:endParaRPr>
          </a:p>
        </p:txBody>
      </p:sp>
      <p:sp>
        <p:nvSpPr>
          <p:cNvPr id="19458"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19459"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Omezení rodičů</a:t>
            </a:r>
          </a:p>
        </p:txBody>
      </p:sp>
      <p:sp>
        <p:nvSpPr>
          <p:cNvPr id="19460" name="Text Box 4"/>
          <p:cNvSpPr txBox="1">
            <a:spLocks noChangeArrowheads="1"/>
          </p:cNvSpPr>
          <p:nvPr/>
        </p:nvSpPr>
        <p:spPr bwMode="auto">
          <a:xfrm>
            <a:off x="1800225" y="1800225"/>
            <a:ext cx="7759700" cy="4970463"/>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b="1">
                <a:solidFill>
                  <a:srgbClr val="333333"/>
                </a:solidFill>
                <a:cs typeface="Arial" charset="0"/>
              </a:rPr>
              <a:t>Odůvodnění: Znalecký posudek potvrdil, že nezl. David je stigmatizován jednáním rodičů, kteří na facebooku zveřejňují údaje ze soudního jednání, dále je David  vystaven negativním výrokům jednoho rodiče vůči druhému. Rodiče mu posílají vzájemnou korespondenci v kopii na vědomí. Protože rodiče nereagovali na doporučení odborníků, ukládá se jim toto omezení. Rodiče by si měli uvědomit, že mají rozhodující úlohu ve výchově chlapce, jemuž mají být příkladem ve smyslu § 884 NOZ.  Dále dle § 889 NOZ, rodič, který má dítě v péči, a druhý rodič, se musejí zdržet všeho, co narušuje vztah dítěte k oběma rodičům.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EAFDCAB-DCAA-4C80-92D7-AF4AF29FCBA4}"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cs-CZ" sz="1400">
              <a:solidFill>
                <a:srgbClr val="808080"/>
              </a:solidFill>
            </a:endParaRPr>
          </a:p>
        </p:txBody>
      </p:sp>
      <p:sp>
        <p:nvSpPr>
          <p:cNvPr id="20482"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20483"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wrap="none" anchor="ctr"/>
          <a:lstStyle/>
          <a:p>
            <a:endParaRPr lang="cs-CZ"/>
          </a:p>
        </p:txBody>
      </p:sp>
      <p:sp>
        <p:nvSpPr>
          <p:cNvPr id="20484" name="Text Box 4"/>
          <p:cNvSpPr txBox="1">
            <a:spLocks noChangeArrowheads="1"/>
          </p:cNvSpPr>
          <p:nvPr/>
        </p:nvSpPr>
        <p:spPr bwMode="auto">
          <a:xfrm>
            <a:off x="1800225" y="1800225"/>
            <a:ext cx="7759700" cy="4970463"/>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b="1">
              <a:solidFill>
                <a:srgbClr val="333333"/>
              </a:solidFill>
              <a:cs typeface="Arial" charset="0"/>
            </a:endParaRP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b="1">
              <a:solidFill>
                <a:srgbClr val="333333"/>
              </a:solidFill>
              <a:cs typeface="Arial" charset="0"/>
            </a:endParaRP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b="1">
              <a:solidFill>
                <a:srgbClr val="333333"/>
              </a:solidFill>
              <a:cs typeface="Arial" charset="0"/>
            </a:endParaRP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b="1">
              <a:solidFill>
                <a:srgbClr val="333333"/>
              </a:solidFill>
              <a:cs typeface="Arial" charset="0"/>
            </a:endParaRP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b="1">
              <a:solidFill>
                <a:srgbClr val="333333"/>
              </a:solidFill>
              <a:cs typeface="Arial" charset="0"/>
            </a:endParaRP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b="1">
                <a:solidFill>
                  <a:srgbClr val="333333"/>
                </a:solidFill>
                <a:cs typeface="Arial" charset="0"/>
              </a:rPr>
              <a:t>                          Děkuji za pozornost.</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b="1">
              <a:solidFill>
                <a:srgbClr val="333333"/>
              </a:solidFill>
              <a:cs typeface="Arial" charset="0"/>
            </a:endParaRP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b="1">
              <a:solidFill>
                <a:srgbClr val="333333"/>
              </a:solidFill>
              <a:cs typeface="Arial" charset="0"/>
            </a:endParaRP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b="1">
                <a:solidFill>
                  <a:srgbClr val="333333"/>
                </a:solidFill>
                <a:cs typeface="Arial" charset="0"/>
              </a:rPr>
              <a:t>Ivana Matoušková</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b="1">
                <a:solidFill>
                  <a:srgbClr val="333333"/>
                </a:solidFill>
                <a:cs typeface="Arial" charset="0"/>
              </a:rPr>
              <a:t>Krajský úřad Kraje Vysočina</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b="1">
                <a:solidFill>
                  <a:srgbClr val="333333"/>
                </a:solidFill>
                <a:cs typeface="Arial" charset="0"/>
              </a:rPr>
              <a:t>734 694 485</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b="1">
                <a:solidFill>
                  <a:srgbClr val="333333"/>
                </a:solidFill>
                <a:cs typeface="Arial" charset="0"/>
              </a:rPr>
              <a:t>matouskova.i@kr-vysocina.cz</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66DC7AA-5354-4DC6-A5AB-FF04F624A784}"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cs-CZ" sz="1400">
              <a:solidFill>
                <a:srgbClr val="808080"/>
              </a:solidFill>
            </a:endParaRPr>
          </a:p>
        </p:txBody>
      </p:sp>
      <p:sp>
        <p:nvSpPr>
          <p:cNvPr id="4098"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4099"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Základní principy NOZ</a:t>
            </a:r>
          </a:p>
        </p:txBody>
      </p:sp>
      <p:sp>
        <p:nvSpPr>
          <p:cNvPr id="4100" name="Text Box 4"/>
          <p:cNvSpPr txBox="1">
            <a:spLocks noChangeArrowheads="1"/>
          </p:cNvSpPr>
          <p:nvPr/>
        </p:nvSpPr>
        <p:spPr bwMode="auto">
          <a:xfrm>
            <a:off x="1619250" y="900113"/>
            <a:ext cx="7758113" cy="6410325"/>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 3 zákona č. 89/2012 Sb. (NOZ)</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sz="2400">
              <a:solidFill>
                <a:srgbClr val="333333"/>
              </a:solidFill>
            </a:endParaRP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1) Soukromé právo chrání důstojnost a svobodu člověka i jeho přirozené právo brát se o vlastní štěstí a štěstí jeho rodiny nebo lidí jemu blízkých takovým způsobem, jenž nepůsobí bezdůvodně újmu druhým.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(2) Soukromé právo spočívá zejména na zásadách, že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a) každý má právo na ochranu svého života a zdraví, jakož i svobody, cti, důstojnosti a soukromí… </a:t>
            </a:r>
          </a:p>
          <a:p>
            <a:pPr algn="just">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sz="2400">
              <a:solidFill>
                <a:srgbClr val="333333"/>
              </a:solidFill>
            </a:endParaRPr>
          </a:p>
          <a:p>
            <a:pPr algn="just">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Z důvodové zprávy: Vlastní štěstí motivuje člověka k soudržnosti, konání dobra a pomoci ostatním (Aristoteles).</a:t>
            </a:r>
          </a:p>
        </p:txBody>
      </p:sp>
      <p:sp>
        <p:nvSpPr>
          <p:cNvPr id="4101" name="Text Box 5"/>
          <p:cNvSpPr txBox="1">
            <a:spLocks noChangeArrowheads="1"/>
          </p:cNvSpPr>
          <p:nvPr/>
        </p:nvSpPr>
        <p:spPr bwMode="auto">
          <a:xfrm>
            <a:off x="1619250" y="900113"/>
            <a:ext cx="7758113" cy="6410325"/>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 3 zákona č. 89/2012 Sb. (NOZ)</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sz="2400">
              <a:solidFill>
                <a:srgbClr val="333333"/>
              </a:solidFill>
            </a:endParaRP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1) Soukromé právo chrání důstojnost a svobodu člověka i jeho přirozené právo brát se o vlastní štěstí a štěstí jeho rodiny nebo lidí jemu blízkých takovým způsobem, jenž nepůsobí bezdůvodně újmu druhým.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(2) Soukromé právo spočívá zejména na zásadách, že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a) každý má právo na ochranu svého života a zdraví, jakož i svobody, cti, důstojnosti a soukromí… </a:t>
            </a:r>
          </a:p>
          <a:p>
            <a:pPr algn="just">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sz="2400">
              <a:solidFill>
                <a:srgbClr val="333333"/>
              </a:solidFill>
            </a:endParaRPr>
          </a:p>
          <a:p>
            <a:pPr algn="just">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Z důvodové zprávy: Vlastní štěstí motivuje člověka k soudržnosti, konání dobra a pomoci ostatním (Aristoteles).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6F425C2-A924-47E7-8631-B168F6BB3055}"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cs-CZ" sz="1400">
              <a:solidFill>
                <a:srgbClr val="808080"/>
              </a:solidFill>
            </a:endParaRPr>
          </a:p>
        </p:txBody>
      </p:sp>
      <p:sp>
        <p:nvSpPr>
          <p:cNvPr id="5122"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5123"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Okruh dětí v SPOD</a:t>
            </a:r>
          </a:p>
        </p:txBody>
      </p:sp>
      <p:sp>
        <p:nvSpPr>
          <p:cNvPr id="5124" name="Text Box 4"/>
          <p:cNvSpPr txBox="1">
            <a:spLocks noChangeArrowheads="1"/>
          </p:cNvSpPr>
          <p:nvPr/>
        </p:nvSpPr>
        <p:spPr bwMode="auto">
          <a:xfrm>
            <a:off x="1779588" y="1439863"/>
            <a:ext cx="7759700" cy="5338762"/>
          </a:xfrm>
          <a:prstGeom prst="rect">
            <a:avLst/>
          </a:prstGeom>
          <a:noFill/>
          <a:ln w="9525">
            <a:noFill/>
            <a:round/>
            <a:headEnd/>
            <a:tailEnd/>
          </a:ln>
          <a:effectLst/>
        </p:spPr>
        <p:txBody>
          <a:bodyPr lIns="0" tIns="0" rIns="0" bIns="0"/>
          <a:lstStyle/>
          <a:p>
            <a:pPr>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b="1">
              <a:solidFill>
                <a:srgbClr val="25A939"/>
              </a:solidFill>
            </a:endParaRPr>
          </a:p>
          <a:p>
            <a:pPr algn="just" eaLnBrk="0" hangingPunct="0">
              <a:lnSpc>
                <a:spcPct val="113000"/>
              </a:lnSpc>
              <a:spcBef>
                <a:spcPct val="0"/>
              </a:spcBef>
              <a:buClrTx/>
              <a:buSz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Dle § 6 zákona č. 359/1999 Sb. (dále jen „zákon o SPOD“) se sociálně-právní ochrana dětí zaměřuje mj. na děti, spáchaly trestný čin nebo, jde-li o děti mladší než patnáct let, spáchaly čin, který by jinak byl trestným činem,  opakovaně nebo soustavně páchají přestupky nebo jinak ohrožují občanské soužití; nebo na kterých byl spáchán trestný čin ohrožující život, zdraví, svobodu, jejich lidskou důstojnost, mravní vývoj nebo jmění, nebo je podezření ze spáchání takového činu; </a:t>
            </a:r>
          </a:p>
          <a:p>
            <a:pPr algn="just" eaLnBrk="0" hangingPunct="0">
              <a:lnSpc>
                <a:spcPct val="113000"/>
              </a:lnSpc>
              <a:spcBef>
                <a:spcPct val="0"/>
              </a:spcBef>
              <a:buClrTx/>
              <a:buSz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 </a:t>
            </a:r>
            <a:r>
              <a:rPr lang="en-US" sz="2400">
                <a:solidFill>
                  <a:srgbClr val="333333"/>
                </a:solidFill>
              </a:rPr>
              <a:t>Je zřejmé, že sociálně-právní ochrana se zaměřuje jak na nezletilé pachatele, tak na nezletilé oběti kyberšikany. </a:t>
            </a:r>
          </a:p>
          <a:p>
            <a:pPr algn="just" eaLnBrk="0" hangingPunct="0">
              <a:lnSpc>
                <a:spcPct val="113000"/>
              </a:lnSpc>
              <a:spcBef>
                <a:spcPct val="0"/>
              </a:spcBef>
              <a:buClrTx/>
              <a:buSz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endParaRPr lang="cs-CZ" sz="2400">
              <a:solidFill>
                <a:srgbClr val="333333"/>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8CEB692-E642-40B4-AF94-D1DF69543F1B}"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cs-CZ" sz="1400">
              <a:solidFill>
                <a:srgbClr val="808080"/>
              </a:solidFill>
            </a:endParaRPr>
          </a:p>
        </p:txBody>
      </p:sp>
      <p:sp>
        <p:nvSpPr>
          <p:cNvPr id="6146"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6147"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Rodičovská odpovědnost</a:t>
            </a:r>
          </a:p>
        </p:txBody>
      </p:sp>
      <p:sp>
        <p:nvSpPr>
          <p:cNvPr id="6148" name="Text Box 4"/>
          <p:cNvSpPr txBox="1">
            <a:spLocks noChangeArrowheads="1"/>
          </p:cNvSpPr>
          <p:nvPr/>
        </p:nvSpPr>
        <p:spPr bwMode="auto">
          <a:xfrm>
            <a:off x="1779588" y="1439863"/>
            <a:ext cx="7759700" cy="4970462"/>
          </a:xfrm>
          <a:prstGeom prst="rect">
            <a:avLst/>
          </a:prstGeom>
          <a:noFill/>
          <a:ln w="9525">
            <a:noFill/>
            <a:round/>
            <a:headEnd/>
            <a:tailEnd/>
          </a:ln>
          <a:effectLst/>
        </p:spPr>
        <p:txBody>
          <a:bodyPr lIns="0" tIns="0" rIns="0" bIns="0"/>
          <a:lstStyle/>
          <a:p>
            <a:pPr algn="just">
              <a:lnSpc>
                <a:spcPct val="113000"/>
              </a:lnSpc>
              <a:spcBef>
                <a:spcPct val="0"/>
              </a:spcBef>
              <a:buClrTx/>
              <a:buFontTx/>
              <a:buNone/>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rPr>
              <a:t>Rodičovská odpovědnost zahrnuje povinnosti a práva rodičů, která spočívají v péči o dítě, zahrnující zejména péči o jeho zdraví, jeho tělesný, citový, rozumový a mravní vývoj, v ochraně dítěte, v udržování osobního styku s dítětem, v zajišťování jeho výchovy a vzdělání, v určení místa jeho bydliště, v jeho zastupování a spravování jeho jmění; vzniká narozením dítěte a zaniká, jakmile dítě nabude plné svéprávnosti.  Péče o dítě zahrnuje také dohled nad dítětem, to znamená, že rodiče by se měli zabývat tím, jakými aktivitami se zabývá jeho dítě a s jakými osobami je v kontaktu. V souvislosti s kyberšikanou může dítě figurovat v roli pachatele či oběti.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F040A83-D851-425C-9D5B-3F5463828C12}"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cs-CZ" sz="1400">
              <a:solidFill>
                <a:srgbClr val="808080"/>
              </a:solidFill>
            </a:endParaRPr>
          </a:p>
        </p:txBody>
      </p:sp>
      <p:sp>
        <p:nvSpPr>
          <p:cNvPr id="7170"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7171"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Přestupek -dítě bez dohledu</a:t>
            </a:r>
          </a:p>
        </p:txBody>
      </p:sp>
      <p:sp>
        <p:nvSpPr>
          <p:cNvPr id="7172" name="Text Box 4"/>
          <p:cNvSpPr txBox="1">
            <a:spLocks noChangeArrowheads="1"/>
          </p:cNvSpPr>
          <p:nvPr/>
        </p:nvSpPr>
        <p:spPr bwMode="auto">
          <a:xfrm>
            <a:off x="1779588" y="1439863"/>
            <a:ext cx="7759700" cy="4970462"/>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Orgány činné v trestním řízení a OSPODy by se měly v souvislosti s kyberšikanou zabývat okolností, zda se rodiče nedopustili přestupku dle § 59 odst. 1 písm.g) zákona o SPOD  tím, že ponechali dítě bez náležitého dozoru přiměřeného jeho věku, rozumové vyspělosti, popřípadě zdravotnímu stavu, a tím je vystavili nebezpečí vážné újmy na zdraví, nebo v důsledku toho dítě způsobilo újmu na zdraví jiné osobě nebo škodu na cizím majetku nikoli nepatrnou. Za tento přestupek může být udělena pokuta  do výše 50. 000 Kč.</a:t>
            </a:r>
            <a:r>
              <a:rPr lang="cs-CZ" sz="2400">
                <a:solidFill>
                  <a:srgbClr val="333333"/>
                </a:solidFill>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F4D0967-FF68-4FAE-BB92-271A032EBDEB}"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cs-CZ" sz="1400">
              <a:solidFill>
                <a:srgbClr val="808080"/>
              </a:solidFill>
            </a:endParaRPr>
          </a:p>
        </p:txBody>
      </p:sp>
      <p:sp>
        <p:nvSpPr>
          <p:cNvPr id="8194"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8195"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Právo rodičů na pomoc</a:t>
            </a:r>
          </a:p>
        </p:txBody>
      </p:sp>
      <p:sp>
        <p:nvSpPr>
          <p:cNvPr id="8196" name="Text Box 4"/>
          <p:cNvSpPr txBox="1">
            <a:spLocks noChangeArrowheads="1"/>
          </p:cNvSpPr>
          <p:nvPr/>
        </p:nvSpPr>
        <p:spPr bwMode="auto">
          <a:xfrm>
            <a:off x="1779588" y="1439863"/>
            <a:ext cx="7759700" cy="4970462"/>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Dle § 9 odst. 1 zákona o SPOD rodič nebo jiná osoba odpovědná za výchovu dítěte má právo při výkonu svých práv a povinností požádat o pomoc orgán sociálně-právní ochrany, státní orgány, kterým podle zvláštních právních předpisů přísluší též ochrana práv a oprávněných zájmů dítěte, popřípadě pověřené osoby; tyto orgány v rozsahu své působnosti a pověřené osoby v rozsahu svého pověření jsou tuto pomoc povinny poskytnout. Orgány  sociálně-právní ochrany mohou zprostředkovat odbornou pomoc. Na tyto orgány se tedy mohou obrátit rodiče dítěte, který je obětí kyberšikany.</a:t>
            </a:r>
          </a:p>
          <a:p>
            <a:pPr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a:t>
            </a:r>
            <a:r>
              <a:rPr lang="cs-CZ" sz="2400">
                <a:solidFill>
                  <a:srgbClr val="333333"/>
                </a:solidFill>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BC60E4E-103C-4B1C-B6AE-0242B1054AA6}"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cs-CZ" sz="1400">
              <a:solidFill>
                <a:srgbClr val="808080"/>
              </a:solidFill>
            </a:endParaRPr>
          </a:p>
        </p:txBody>
      </p:sp>
      <p:sp>
        <p:nvSpPr>
          <p:cNvPr id="9218"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9219"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Právo dítěte na pomoc</a:t>
            </a:r>
          </a:p>
        </p:txBody>
      </p:sp>
      <p:sp>
        <p:nvSpPr>
          <p:cNvPr id="9220" name="Text Box 4"/>
          <p:cNvSpPr txBox="1">
            <a:spLocks noChangeArrowheads="1"/>
          </p:cNvSpPr>
          <p:nvPr/>
        </p:nvSpPr>
        <p:spPr bwMode="auto">
          <a:xfrm>
            <a:off x="1800225" y="1800225"/>
            <a:ext cx="7759700" cy="5373688"/>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Rovněž tak dítě má dle § 8 zákona o SPOD  právo požádat orgány sociálně-právní ochrany a zařízení sociálně-právní ochrany, státní orgány, školy, školská zařízení a poskytovatele zdravotních služeb o pomoc při ochraně svého života a dalších svých práv; tyto orgány, právnické a fyzické osoby a pověřené osoby jsou povinny poskytnout dítěti odpovídající pomoc. Dítě má právo požádat o pomoc i bez vědomí rodičů nebo jiných osob odpovědných za výchovu dítěte. V případě, že se bude dítě cítit poškozeno zneužíváním  informačních technologií kýmkoliv (spolužákem, dospělým, neznámým člověkem),  musí mu škola na jeho žádost pomoci.</a:t>
            </a:r>
          </a:p>
          <a:p>
            <a:pPr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a:t>
            </a:r>
            <a:r>
              <a:rPr lang="cs-CZ" sz="2400">
                <a:solidFill>
                  <a:srgbClr val="333333"/>
                </a:solidFill>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02E624E-873C-449B-AEFF-8CC79B48205F}"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cs-CZ" sz="1400">
              <a:solidFill>
                <a:srgbClr val="808080"/>
              </a:solidFill>
            </a:endParaRPr>
          </a:p>
        </p:txBody>
      </p:sp>
      <p:sp>
        <p:nvSpPr>
          <p:cNvPr id="10242"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10243"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Oznamovací povinnost</a:t>
            </a:r>
          </a:p>
        </p:txBody>
      </p:sp>
      <p:sp>
        <p:nvSpPr>
          <p:cNvPr id="10244" name="Text Box 4"/>
          <p:cNvSpPr txBox="1">
            <a:spLocks noChangeArrowheads="1"/>
          </p:cNvSpPr>
          <p:nvPr/>
        </p:nvSpPr>
        <p:spPr bwMode="auto">
          <a:xfrm>
            <a:off x="1800225" y="1800225"/>
            <a:ext cx="7759700" cy="4970463"/>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sz="2400">
                <a:solidFill>
                  <a:srgbClr val="333333"/>
                </a:solidFill>
                <a:cs typeface="Arial" charset="0"/>
              </a:rPr>
              <a:t>Dle § 10 odst. 4  státní orgány, </a:t>
            </a:r>
            <a:r>
              <a:rPr lang="cs-CZ" sz="2400">
                <a:solidFill>
                  <a:srgbClr val="000000"/>
                </a:solidFill>
                <a:cs typeface="Arial" charset="0"/>
              </a:rPr>
              <a:t>pověřené osoby, školy, školská zařízení a poskytovatelé zdravotních služeb, popřípadě další zařízení určená pro děti, jsou povinni oznámit obecnímu úřadu obce s rozšířenou působností skutečnosti, které nasvědčují tomu, že jde o děti uvedené v </a:t>
            </a:r>
            <a:r>
              <a:rPr lang="cs-CZ" sz="2400">
                <a:solidFill>
                  <a:srgbClr val="000000"/>
                </a:solidFill>
                <a:cs typeface="Arial" charset="0"/>
                <a:hlinkClick r:id="rId3"/>
              </a:rPr>
              <a:t>§ 6</a:t>
            </a:r>
            <a:r>
              <a:rPr lang="cs-CZ" sz="2400">
                <a:solidFill>
                  <a:srgbClr val="000000"/>
                </a:solidFill>
                <a:cs typeface="Arial" charset="0"/>
              </a:rPr>
              <a:t> , a to bez zbytečného odkladu poté, kdy se o takové skutečnosti dozví. Pokud o to ten, kdo učinil oznámení podle věty první, požádá, obecní úřad obce s rozšířenou působností ho informuje ve lhůtě 30 dnů ode dne, kdy oznámení obdržel, zda na základě skutečností uvedených v oznámení shledal či neshledal, že jde o dítě uvedené v § 6 zákona o SPOD.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6116638" y="7124700"/>
            <a:ext cx="1316037" cy="184150"/>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3041008-9331-42C8-8B8E-510B6F50CEE7}" type="slidenum">
              <a:rPr lang="cs-CZ" sz="1400">
                <a:solidFill>
                  <a:srgbClr val="808080"/>
                </a:solidFill>
              </a:rPr>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cs-CZ" sz="1400">
              <a:solidFill>
                <a:srgbClr val="808080"/>
              </a:solidFill>
            </a:endParaRPr>
          </a:p>
        </p:txBody>
      </p:sp>
      <p:sp>
        <p:nvSpPr>
          <p:cNvPr id="11266" name="Text Box 2"/>
          <p:cNvSpPr txBox="1">
            <a:spLocks noChangeArrowheads="1"/>
          </p:cNvSpPr>
          <p:nvPr/>
        </p:nvSpPr>
        <p:spPr bwMode="auto">
          <a:xfrm>
            <a:off x="3778250" y="7124700"/>
            <a:ext cx="1638300" cy="255588"/>
          </a:xfrm>
          <a:prstGeom prst="rect">
            <a:avLst/>
          </a:prstGeom>
          <a:noFill/>
          <a:ln w="9525">
            <a:noFill/>
            <a:round/>
            <a:headEnd/>
            <a:tailEnd/>
          </a:ln>
          <a:effectLst/>
        </p:spPr>
        <p:txBody>
          <a:bodyPr wrap="none"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1400">
                <a:solidFill>
                  <a:srgbClr val="808080"/>
                </a:solidFill>
              </a:rPr>
              <a:t>6.10.2014</a:t>
            </a:r>
          </a:p>
        </p:txBody>
      </p:sp>
      <p:sp>
        <p:nvSpPr>
          <p:cNvPr id="11267" name="Text Box 3"/>
          <p:cNvSpPr txBox="1">
            <a:spLocks noChangeArrowheads="1"/>
          </p:cNvSpPr>
          <p:nvPr/>
        </p:nvSpPr>
        <p:spPr bwMode="auto">
          <a:xfrm>
            <a:off x="3833813" y="180975"/>
            <a:ext cx="4237037" cy="433388"/>
          </a:xfrm>
          <a:prstGeom prst="rect">
            <a:avLst/>
          </a:prstGeom>
          <a:noFill/>
          <a:ln w="9525">
            <a:noFill/>
            <a:round/>
            <a:headEnd/>
            <a:tailEnd/>
          </a:ln>
          <a:effectLst/>
        </p:spPr>
        <p:txBody>
          <a:bodyPr lIns="0" tIns="0" rIns="0" bIns="0"/>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sz="2400" b="1">
                <a:solidFill>
                  <a:srgbClr val="DDDDDD"/>
                </a:solidFill>
              </a:rPr>
              <a:t>Preventivní činnost</a:t>
            </a:r>
          </a:p>
        </p:txBody>
      </p:sp>
      <p:sp>
        <p:nvSpPr>
          <p:cNvPr id="11268" name="Text Box 4"/>
          <p:cNvSpPr txBox="1">
            <a:spLocks noChangeArrowheads="1"/>
          </p:cNvSpPr>
          <p:nvPr/>
        </p:nvSpPr>
        <p:spPr bwMode="auto">
          <a:xfrm>
            <a:off x="1800225" y="1800225"/>
            <a:ext cx="7759700" cy="4970463"/>
          </a:xfrm>
          <a:prstGeom prst="rect">
            <a:avLst/>
          </a:prstGeom>
          <a:noFill/>
          <a:ln w="9525">
            <a:noFill/>
            <a:round/>
            <a:headEnd/>
            <a:tailEnd/>
          </a:ln>
          <a:effectLst/>
        </p:spPr>
        <p:txBody>
          <a:bodyPr lIns="0" tIns="0" rIns="0" bIns="0"/>
          <a:lstStyle/>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a:solidFill>
                  <a:srgbClr val="333333"/>
                </a:solidFill>
                <a:cs typeface="Arial" charset="0"/>
              </a:rPr>
              <a:t>OSPOD jsou povinny vyhodnocovat situaci dítěte, zpracovávat individuální plán ochrany dítěte, pořádat případové konference, poskytovat rodičům poradenství, být v kontaktu s dítětem, zjišťovat, v jakých poměrech dítě žije apod.</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a:solidFill>
                  <a:srgbClr val="333333"/>
                </a:solidFill>
                <a:cs typeface="Arial" charset="0"/>
              </a:rPr>
              <a:t>- Dle § 12 odst. 1 písm. a) zákona o SPOD obecní úřad obce s rozšířenou působností může </a:t>
            </a:r>
            <a:r>
              <a:rPr lang="cs-CZ" u="sng">
                <a:solidFill>
                  <a:srgbClr val="333333"/>
                </a:solidFill>
                <a:cs typeface="Arial" charset="0"/>
              </a:rPr>
              <a:t>uložit rodičům povinnost</a:t>
            </a:r>
            <a:r>
              <a:rPr lang="cs-CZ">
                <a:solidFill>
                  <a:srgbClr val="333333"/>
                </a:solidFill>
                <a:cs typeface="Arial" charset="0"/>
              </a:rPr>
              <a:t> využít odbornou poradenskou pomoc, pokud rodiče </a:t>
            </a:r>
          </a:p>
          <a:p>
            <a:pPr algn="just" eaLnBrk="0" hangingPunct="0">
              <a:lnSpc>
                <a:spcPct val="113000"/>
              </a:lnSpc>
              <a:spcBef>
                <a:spcPct val="0"/>
              </a:spcBef>
              <a:tabLst>
                <a:tab pos="0" algn="l"/>
                <a:tab pos="180975" algn="l"/>
                <a:tab pos="363538" algn="l"/>
                <a:tab pos="546100" algn="l"/>
                <a:tab pos="728663" algn="l"/>
                <a:tab pos="911225" algn="l"/>
                <a:tab pos="1093788" algn="l"/>
                <a:tab pos="1276350" algn="l"/>
                <a:tab pos="1458913" algn="l"/>
                <a:tab pos="1641475" algn="l"/>
                <a:tab pos="1824038" algn="l"/>
                <a:tab pos="2006600" algn="l"/>
                <a:tab pos="2189163" algn="l"/>
                <a:tab pos="2371725" algn="l"/>
                <a:tab pos="2554288" algn="l"/>
                <a:tab pos="2736850" algn="l"/>
                <a:tab pos="2919413" algn="l"/>
                <a:tab pos="3101975" algn="l"/>
                <a:tab pos="3284538" algn="l"/>
                <a:tab pos="3467100" algn="l"/>
                <a:tab pos="3649663" algn="l"/>
                <a:tab pos="4343400" algn="l"/>
                <a:tab pos="5067300" algn="l"/>
                <a:tab pos="5791200" algn="l"/>
                <a:tab pos="6515100" algn="l"/>
                <a:tab pos="7239000" algn="l"/>
              </a:tabLst>
            </a:pPr>
            <a:r>
              <a:rPr lang="cs-CZ">
                <a:solidFill>
                  <a:srgbClr val="333333"/>
                </a:solidFill>
                <a:cs typeface="Arial" charset="0"/>
              </a:rPr>
              <a:t>a) nezajistili dítěti odbornou poradenskou pomoc, ačkoliv dítě takovou pomoc nezbytně potřebuje a obecní úřad obce s rozšířenou působností takovou pomoc předtím doporučil.</a:t>
            </a:r>
            <a:r>
              <a:rPr lang="cs-CZ" sz="2400">
                <a:solidFill>
                  <a:srgbClr val="333333"/>
                </a:solidFill>
                <a:cs typeface="Arial"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ady Office">
  <a:themeElements>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sady Office">
      <a:majorFont>
        <a:latin typeface="Arial"/>
        <a:ea typeface=""/>
        <a:cs typeface="Lucida Sans Unicode"/>
      </a:majorFont>
      <a:minorFont>
        <a:latin typeface="Arial"/>
        <a:ea typeface=""/>
        <a:cs typeface="Lucida Sans Unicod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ts val="550"/>
          </a:spcBef>
          <a:spcAft>
            <a:spcPct val="0"/>
          </a:spcAft>
          <a:buClr>
            <a:srgbClr val="000000"/>
          </a:buClr>
          <a:buSzPct val="100000"/>
          <a:buFont typeface="Times New Roman" pitchFamily="16" charset="0"/>
          <a:buNone/>
          <a:tabLst/>
          <a:defRPr kumimoji="0" lang="en-GB" sz="22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ts val="550"/>
          </a:spcBef>
          <a:spcAft>
            <a:spcPct val="0"/>
          </a:spcAft>
          <a:buClr>
            <a:srgbClr val="000000"/>
          </a:buClr>
          <a:buSzPct val="100000"/>
          <a:buFont typeface="Times New Roman" pitchFamily="16" charset="0"/>
          <a:buNone/>
          <a:tabLst/>
          <a:defRPr kumimoji="0" lang="en-GB" sz="22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Motiv sady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sady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sady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sady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sady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sady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sady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1454</Words>
  <Application>Microsoft Office PowerPoint</Application>
  <PresentationFormat>Vlastní</PresentationFormat>
  <Paragraphs>143</Paragraphs>
  <Slides>18</Slides>
  <Notes>18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Times New Roman</vt:lpstr>
      <vt:lpstr>Arial</vt:lpstr>
      <vt:lpstr>Lucida Sans Unicode</vt:lpstr>
      <vt:lpstr>Motiv sady Office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lpstr>Snímek 17</vt:lpstr>
      <vt:lpstr>Snímek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 prezentace</dc:title>
  <dc:creator>Jakub Novotný</dc:creator>
  <cp:lastModifiedBy>Valued Acer Customer</cp:lastModifiedBy>
  <cp:revision>40</cp:revision>
  <cp:lastPrinted>1601-01-01T00:00:00Z</cp:lastPrinted>
  <dcterms:created xsi:type="dcterms:W3CDTF">2005-08-29T05:12:14Z</dcterms:created>
  <dcterms:modified xsi:type="dcterms:W3CDTF">2014-10-18T12:09:14Z</dcterms:modified>
</cp:coreProperties>
</file>