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EZEN&#268;N&#205;%20LISTINA%2029%2011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Výskyt </a:t>
            </a:r>
            <a:r>
              <a:rPr lang="cs-CZ" dirty="0" err="1" smtClean="0"/>
              <a:t>kyberstalkingu</a:t>
            </a:r>
            <a:endParaRPr lang="cs-CZ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10</a:t>
                    </a:r>
                    <a:r>
                      <a:rPr lang="en-US" b="1" dirty="0" smtClean="0"/>
                      <a:t>%</a:t>
                    </a:r>
                    <a:r>
                      <a:rPr lang="cs-CZ" b="1" dirty="0" smtClean="0"/>
                      <a:t> se setkalo</a:t>
                    </a:r>
                    <a:r>
                      <a:rPr lang="cs-CZ" b="1" baseline="0" dirty="0" smtClean="0"/>
                      <a:t> s </a:t>
                    </a:r>
                    <a:r>
                      <a:rPr lang="cs-CZ" b="1" baseline="0" dirty="0" err="1" smtClean="0"/>
                      <a:t>kyberstalkingem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List2!$J$9:$J$10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EB29-71EB-4528-B3A0-B52514DE939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A6E24-40FD-4BF7-ADFE-E8487B09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09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64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68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03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89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5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58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92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0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10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4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44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76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32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50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44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1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D0A68-033A-4A3A-B20E-23B35D39B1B5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A5C9-EF66-4320-BDA2-E477FE5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97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/>
        </p:nvSpPr>
        <p:spPr>
          <a:xfrm>
            <a:off x="512671" y="1425837"/>
            <a:ext cx="8604250" cy="2121549"/>
          </a:xfrm>
          <a:custGeom>
            <a:avLst/>
            <a:gdLst>
              <a:gd name="connsiteX0" fmla="*/ 0 w 10062192"/>
              <a:gd name="connsiteY0" fmla="*/ 389859 h 2339106"/>
              <a:gd name="connsiteX1" fmla="*/ 389859 w 10062192"/>
              <a:gd name="connsiteY1" fmla="*/ 0 h 2339106"/>
              <a:gd name="connsiteX2" fmla="*/ 9672333 w 10062192"/>
              <a:gd name="connsiteY2" fmla="*/ 0 h 2339106"/>
              <a:gd name="connsiteX3" fmla="*/ 10062192 w 10062192"/>
              <a:gd name="connsiteY3" fmla="*/ 389859 h 2339106"/>
              <a:gd name="connsiteX4" fmla="*/ 10062192 w 10062192"/>
              <a:gd name="connsiteY4" fmla="*/ 1949247 h 2339106"/>
              <a:gd name="connsiteX5" fmla="*/ 9672333 w 10062192"/>
              <a:gd name="connsiteY5" fmla="*/ 2339106 h 2339106"/>
              <a:gd name="connsiteX6" fmla="*/ 389859 w 10062192"/>
              <a:gd name="connsiteY6" fmla="*/ 2339106 h 2339106"/>
              <a:gd name="connsiteX7" fmla="*/ 0 w 10062192"/>
              <a:gd name="connsiteY7" fmla="*/ 1949247 h 2339106"/>
              <a:gd name="connsiteX8" fmla="*/ 0 w 10062192"/>
              <a:gd name="connsiteY8" fmla="*/ 389859 h 233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62192" h="2339106">
                <a:moveTo>
                  <a:pt x="0" y="389859"/>
                </a:moveTo>
                <a:cubicBezTo>
                  <a:pt x="0" y="174546"/>
                  <a:pt x="174546" y="0"/>
                  <a:pt x="389859" y="0"/>
                </a:cubicBezTo>
                <a:lnTo>
                  <a:pt x="9672333" y="0"/>
                </a:lnTo>
                <a:cubicBezTo>
                  <a:pt x="9887646" y="0"/>
                  <a:pt x="10062192" y="174546"/>
                  <a:pt x="10062192" y="389859"/>
                </a:cubicBezTo>
                <a:lnTo>
                  <a:pt x="10062192" y="1949247"/>
                </a:lnTo>
                <a:cubicBezTo>
                  <a:pt x="10062192" y="2164560"/>
                  <a:pt x="9887646" y="2339106"/>
                  <a:pt x="9672333" y="2339106"/>
                </a:cubicBezTo>
                <a:lnTo>
                  <a:pt x="389859" y="2339106"/>
                </a:lnTo>
                <a:cubicBezTo>
                  <a:pt x="174546" y="2339106"/>
                  <a:pt x="0" y="2164560"/>
                  <a:pt x="0" y="1949247"/>
                </a:cubicBezTo>
                <a:lnTo>
                  <a:pt x="0" y="389859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80231" tIns="180231" rIns="180231" bIns="180231" numCol="1" spcCol="1113" anchor="ctr" anchorCtr="0">
            <a:noAutofit/>
          </a:bodyPr>
          <a:lstStyle/>
          <a:p>
            <a:pPr defTabSz="935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100" b="1" dirty="0" err="1">
                <a:solidFill>
                  <a:schemeClr val="bg1"/>
                </a:solidFill>
              </a:rPr>
              <a:t>Kyberstalking</a:t>
            </a:r>
            <a:r>
              <a:rPr lang="cs-CZ" sz="2100" b="1" dirty="0">
                <a:solidFill>
                  <a:schemeClr val="bg1"/>
                </a:solidFill>
              </a:rPr>
              <a:t> se odvozuje od pojmu </a:t>
            </a:r>
            <a:r>
              <a:rPr lang="cs-CZ" sz="2100" b="1" dirty="0" err="1">
                <a:solidFill>
                  <a:schemeClr val="bg1"/>
                </a:solidFill>
              </a:rPr>
              <a:t>stalking</a:t>
            </a:r>
            <a:r>
              <a:rPr lang="cs-CZ" sz="2100" b="1" dirty="0">
                <a:solidFill>
                  <a:schemeClr val="bg1"/>
                </a:solidFill>
              </a:rPr>
              <a:t> (česky „stopování“, „lovení“). Volně se toto slovo vykládá jako pronásledování, opakované a stupňující obtěžování osob prostřednictvím e-mailů, dopisů, mobilních telefonů atd. formou výhružek, které mohou přejít k agresi a ničení majetku. </a:t>
            </a:r>
            <a:endParaRPr lang="cs-CZ" sz="2100" dirty="0">
              <a:solidFill>
                <a:schemeClr val="bg1"/>
              </a:solidFill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512671" y="3717174"/>
            <a:ext cx="8604250" cy="1793394"/>
          </a:xfrm>
          <a:custGeom>
            <a:avLst/>
            <a:gdLst>
              <a:gd name="connsiteX0" fmla="*/ 0 w 10062192"/>
              <a:gd name="connsiteY0" fmla="*/ 329557 h 1977300"/>
              <a:gd name="connsiteX1" fmla="*/ 329557 w 10062192"/>
              <a:gd name="connsiteY1" fmla="*/ 0 h 1977300"/>
              <a:gd name="connsiteX2" fmla="*/ 9732635 w 10062192"/>
              <a:gd name="connsiteY2" fmla="*/ 0 h 1977300"/>
              <a:gd name="connsiteX3" fmla="*/ 10062192 w 10062192"/>
              <a:gd name="connsiteY3" fmla="*/ 329557 h 1977300"/>
              <a:gd name="connsiteX4" fmla="*/ 10062192 w 10062192"/>
              <a:gd name="connsiteY4" fmla="*/ 1647743 h 1977300"/>
              <a:gd name="connsiteX5" fmla="*/ 9732635 w 10062192"/>
              <a:gd name="connsiteY5" fmla="*/ 1977300 h 1977300"/>
              <a:gd name="connsiteX6" fmla="*/ 329557 w 10062192"/>
              <a:gd name="connsiteY6" fmla="*/ 1977300 h 1977300"/>
              <a:gd name="connsiteX7" fmla="*/ 0 w 10062192"/>
              <a:gd name="connsiteY7" fmla="*/ 1647743 h 1977300"/>
              <a:gd name="connsiteX8" fmla="*/ 0 w 10062192"/>
              <a:gd name="connsiteY8" fmla="*/ 329557 h 197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62192" h="1977300">
                <a:moveTo>
                  <a:pt x="0" y="329557"/>
                </a:moveTo>
                <a:cubicBezTo>
                  <a:pt x="0" y="147548"/>
                  <a:pt x="147548" y="0"/>
                  <a:pt x="329557" y="0"/>
                </a:cubicBezTo>
                <a:lnTo>
                  <a:pt x="9732635" y="0"/>
                </a:lnTo>
                <a:cubicBezTo>
                  <a:pt x="9914644" y="0"/>
                  <a:pt x="10062192" y="147548"/>
                  <a:pt x="10062192" y="329557"/>
                </a:cubicBezTo>
                <a:lnTo>
                  <a:pt x="10062192" y="1647743"/>
                </a:lnTo>
                <a:cubicBezTo>
                  <a:pt x="10062192" y="1829752"/>
                  <a:pt x="9914644" y="1977300"/>
                  <a:pt x="9732635" y="1977300"/>
                </a:cubicBezTo>
                <a:lnTo>
                  <a:pt x="329557" y="1977300"/>
                </a:lnTo>
                <a:cubicBezTo>
                  <a:pt x="147548" y="1977300"/>
                  <a:pt x="0" y="1829752"/>
                  <a:pt x="0" y="1647743"/>
                </a:cubicBezTo>
                <a:lnTo>
                  <a:pt x="0" y="329557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64750" tIns="164750" rIns="164750" bIns="164750" numCol="1" spcCol="1113" anchor="ctr" anchorCtr="0">
            <a:noAutofit/>
          </a:bodyPr>
          <a:lstStyle/>
          <a:p>
            <a:pPr defTabSz="935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100" b="1" dirty="0">
                <a:solidFill>
                  <a:schemeClr val="bg1"/>
                </a:solidFill>
              </a:rPr>
              <a:t>Téměř 10 % občanů se s </a:t>
            </a:r>
            <a:r>
              <a:rPr lang="cs-CZ" sz="2100" b="1" dirty="0" err="1">
                <a:solidFill>
                  <a:schemeClr val="bg1"/>
                </a:solidFill>
              </a:rPr>
              <a:t>kyberstalkingem</a:t>
            </a:r>
            <a:r>
              <a:rPr lang="cs-CZ" sz="2100" b="1" dirty="0">
                <a:solidFill>
                  <a:schemeClr val="bg1"/>
                </a:solidFill>
              </a:rPr>
              <a:t> setkalo. 2 % útoků končí smrtí. Při zkoumání 141 případů žen, jež byly usmrceny svými bývalými partnery, se zjistilo, že v 76 % případů se pachatel projevoval jako </a:t>
            </a:r>
            <a:r>
              <a:rPr lang="cs-CZ" sz="2100" b="1" dirty="0" err="1">
                <a:solidFill>
                  <a:schemeClr val="bg1"/>
                </a:solidFill>
              </a:rPr>
              <a:t>stalker</a:t>
            </a:r>
            <a:r>
              <a:rPr lang="cs-CZ" sz="2100" b="1" dirty="0">
                <a:solidFill>
                  <a:schemeClr val="bg1"/>
                </a:solidFill>
              </a:rPr>
              <a:t>.</a:t>
            </a:r>
            <a:endParaRPr lang="cs-CZ" sz="2100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76962" y="161263"/>
            <a:ext cx="3621762" cy="393079"/>
          </a:xfrm>
          <a:prstGeom prst="rect">
            <a:avLst/>
          </a:prstGeom>
        </p:spPr>
        <p:txBody>
          <a:bodyPr lIns="80147" tIns="40074" rIns="80147" bIns="4007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r>
              <a:rPr lang="cs-CZ" dirty="0" smtClean="0"/>
              <a:t>KYBERSTALKING</a:t>
            </a:r>
          </a:p>
        </p:txBody>
      </p:sp>
    </p:spTree>
    <p:extLst>
      <p:ext uri="{BB962C8B-B14F-4D97-AF65-F5344CB8AC3E}">
        <p14:creationId xmlns:p14="http://schemas.microsoft.com/office/powerpoint/2010/main" val="194981454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546485"/>
              </p:ext>
            </p:extLst>
          </p:nvPr>
        </p:nvGraphicFramePr>
        <p:xfrm>
          <a:off x="316669" y="1023228"/>
          <a:ext cx="8390596" cy="4254805"/>
        </p:xfrm>
        <a:graphic>
          <a:graphicData uri="http://schemas.openxmlformats.org/drawingml/2006/table">
            <a:tbl>
              <a:tblPr firstRow="1" firstCol="1" bandRow="1">
                <a:tableStyleId>{306799F8-075E-4A3A-A7F6-7FBC6576F1A4}</a:tableStyleId>
              </a:tblPr>
              <a:tblGrid>
                <a:gridCol w="2660577"/>
                <a:gridCol w="1819147"/>
                <a:gridCol w="1673971"/>
                <a:gridCol w="2236901"/>
              </a:tblGrid>
              <a:tr h="4523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Typologie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</a:rPr>
                        <a:t>stalkera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Cíl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</a:rPr>
                        <a:t>stalkera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Popis jednání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6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Uctívač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touha po vztahu,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touha být přijat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dopisy, </a:t>
                      </a:r>
                      <a:r>
                        <a:rPr lang="cs-CZ" sz="1600" dirty="0" err="1">
                          <a:solidFill>
                            <a:schemeClr val="bg1"/>
                          </a:solidFill>
                          <a:effectLst/>
                        </a:rPr>
                        <a:t>sms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4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Neobratný nápadník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touha po vztahu,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pokus se o fyzický kontakt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snaha o políbení druhého, chycení za rukáv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4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Ublížený pronásledovatel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msta po neúspěšném vztahu,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zpravidla slovně útočí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násilné vnikání do bytu, ubližování zvířatům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4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Sexuální útočník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fyzický nebo sexuální motiv,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útočné a sexuální chování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sadismus, voyerismus, atp.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12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Poblouzněný milovník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touha po vztahu,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iluzorní jednání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err="1">
                          <a:solidFill>
                            <a:schemeClr val="bg1"/>
                          </a:solidFill>
                          <a:effectLst/>
                        </a:rPr>
                        <a:t>sms</a:t>
                      </a: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, dopisy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4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err="1">
                          <a:solidFill>
                            <a:schemeClr val="bg1"/>
                          </a:solidFill>
                          <a:effectLst/>
                        </a:rPr>
                        <a:t>Kyberstolker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souhrn všech cílů,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</a:rPr>
                        <a:t>využívá informačních technologií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internet, telefon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41" marR="5864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57" name="Rectangle 1"/>
          <p:cNvSpPr>
            <a:spLocks noChangeArrowheads="1"/>
          </p:cNvSpPr>
          <p:nvPr/>
        </p:nvSpPr>
        <p:spPr bwMode="auto">
          <a:xfrm>
            <a:off x="2393242" y="2382253"/>
            <a:ext cx="161924" cy="634929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76962" y="161263"/>
            <a:ext cx="3621762" cy="393079"/>
          </a:xfrm>
          <a:prstGeom prst="rect">
            <a:avLst/>
          </a:prstGeom>
        </p:spPr>
        <p:txBody>
          <a:bodyPr lIns="80147" tIns="40074" rIns="80147" bIns="4007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r>
              <a:rPr lang="cs-CZ" dirty="0" smtClean="0"/>
              <a:t>Charakteristika </a:t>
            </a:r>
            <a:r>
              <a:rPr lang="cs-CZ" dirty="0" err="1" smtClean="0"/>
              <a:t>stalkerů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42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92290"/>
            <a:ext cx="8229057" cy="1383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937062"/>
            <a:ext cx="8604250" cy="1357122"/>
          </a:xfrm>
          <a:noFill/>
          <a:ln>
            <a:noFill/>
          </a:ln>
          <a:extLst/>
        </p:spPr>
        <p:txBody>
          <a:bodyPr/>
          <a:lstStyle/>
          <a:p>
            <a:pPr algn="just">
              <a:defRPr/>
            </a:pPr>
            <a:r>
              <a:rPr lang="cs-CZ" sz="2100" dirty="0">
                <a:solidFill>
                  <a:srgbClr val="66BC29"/>
                </a:solidFill>
              </a:rPr>
              <a:t>§ 354 zákona č. 40/2009 Sb. – trestní zákoník, ve znění pozdějších předpisů</a:t>
            </a:r>
            <a:endParaRPr lang="cs-CZ" sz="2100" dirty="0">
              <a:solidFill>
                <a:srgbClr val="66BC29"/>
              </a:solidFill>
            </a:endParaRPr>
          </a:p>
          <a:p>
            <a:endParaRPr lang="cs-CZ" sz="700" dirty="0">
              <a:solidFill>
                <a:srgbClr val="66BC29"/>
              </a:solidFill>
            </a:endParaRPr>
          </a:p>
          <a:p>
            <a:r>
              <a:rPr lang="cs-CZ" sz="1600" dirty="0">
                <a:solidFill>
                  <a:srgbClr val="66BC29"/>
                </a:solidFill>
              </a:rPr>
              <a:t>  Nebezpečné pronásledování – Kdo jiného </a:t>
            </a:r>
            <a:r>
              <a:rPr lang="cs-CZ" sz="1600" dirty="0">
                <a:solidFill>
                  <a:srgbClr val="66BC29"/>
                </a:solidFill>
              </a:rPr>
              <a:t>dlouhodobě pronásleduje tím, </a:t>
            </a:r>
            <a:r>
              <a:rPr lang="cs-CZ" sz="1600" dirty="0">
                <a:solidFill>
                  <a:srgbClr val="66BC29"/>
                </a:solidFill>
              </a:rPr>
              <a:t>že: </a:t>
            </a:r>
          </a:p>
          <a:p>
            <a:endParaRPr lang="cs-CZ" sz="1600" dirty="0"/>
          </a:p>
          <a:p>
            <a:pPr lvl="1" algn="just" eaLnBrk="1" fontAlgn="auto" hangingPunct="1">
              <a:buFont typeface="Arial" pitchFamily="34" charset="0"/>
              <a:buChar char="•"/>
              <a:defRPr/>
            </a:pPr>
            <a:endParaRPr lang="cs-CZ" sz="1800" i="1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cs-CZ" sz="1800" i="1" dirty="0"/>
          </a:p>
          <a:p>
            <a:pPr marL="0" indent="0">
              <a:defRPr/>
            </a:pPr>
            <a:endParaRPr lang="cs-CZ" sz="1800" i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Právní kvalifikace skutku</a:t>
            </a:r>
          </a:p>
        </p:txBody>
      </p:sp>
      <p:sp>
        <p:nvSpPr>
          <p:cNvPr id="7" name="Volný tvar 6"/>
          <p:cNvSpPr/>
          <p:nvPr/>
        </p:nvSpPr>
        <p:spPr>
          <a:xfrm>
            <a:off x="588971" y="2415882"/>
            <a:ext cx="7829252" cy="550491"/>
          </a:xfrm>
          <a:custGeom>
            <a:avLst/>
            <a:gdLst>
              <a:gd name="connsiteX0" fmla="*/ 0 w 9155875"/>
              <a:gd name="connsiteY0" fmla="*/ 111275 h 667636"/>
              <a:gd name="connsiteX1" fmla="*/ 111275 w 9155875"/>
              <a:gd name="connsiteY1" fmla="*/ 0 h 667636"/>
              <a:gd name="connsiteX2" fmla="*/ 9044600 w 9155875"/>
              <a:gd name="connsiteY2" fmla="*/ 0 h 667636"/>
              <a:gd name="connsiteX3" fmla="*/ 9155875 w 9155875"/>
              <a:gd name="connsiteY3" fmla="*/ 111275 h 667636"/>
              <a:gd name="connsiteX4" fmla="*/ 9155875 w 9155875"/>
              <a:gd name="connsiteY4" fmla="*/ 556361 h 667636"/>
              <a:gd name="connsiteX5" fmla="*/ 9044600 w 9155875"/>
              <a:gd name="connsiteY5" fmla="*/ 667636 h 667636"/>
              <a:gd name="connsiteX6" fmla="*/ 111275 w 9155875"/>
              <a:gd name="connsiteY6" fmla="*/ 667636 h 667636"/>
              <a:gd name="connsiteX7" fmla="*/ 0 w 9155875"/>
              <a:gd name="connsiteY7" fmla="*/ 556361 h 667636"/>
              <a:gd name="connsiteX8" fmla="*/ 0 w 9155875"/>
              <a:gd name="connsiteY8" fmla="*/ 111275 h 66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5875" h="667636">
                <a:moveTo>
                  <a:pt x="0" y="111275"/>
                </a:moveTo>
                <a:cubicBezTo>
                  <a:pt x="0" y="49820"/>
                  <a:pt x="49820" y="0"/>
                  <a:pt x="111275" y="0"/>
                </a:cubicBezTo>
                <a:lnTo>
                  <a:pt x="9044600" y="0"/>
                </a:lnTo>
                <a:cubicBezTo>
                  <a:pt x="9106055" y="0"/>
                  <a:pt x="9155875" y="49820"/>
                  <a:pt x="9155875" y="111275"/>
                </a:cubicBezTo>
                <a:lnTo>
                  <a:pt x="9155875" y="556361"/>
                </a:lnTo>
                <a:cubicBezTo>
                  <a:pt x="9155875" y="617816"/>
                  <a:pt x="9106055" y="667636"/>
                  <a:pt x="9044600" y="667636"/>
                </a:cubicBezTo>
                <a:lnTo>
                  <a:pt x="111275" y="667636"/>
                </a:lnTo>
                <a:cubicBezTo>
                  <a:pt x="49820" y="667636"/>
                  <a:pt x="0" y="617816"/>
                  <a:pt x="0" y="556361"/>
                </a:cubicBezTo>
                <a:lnTo>
                  <a:pt x="0" y="111275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81997" tIns="81997" rIns="81997" bIns="81997" numCol="1" spcCol="1113" anchor="ctr" anchorCtr="0">
            <a:noAutofit/>
          </a:bodyPr>
          <a:lstStyle/>
          <a:p>
            <a:pPr defTabSz="6233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b="1" dirty="0">
                <a:solidFill>
                  <a:schemeClr val="bg1"/>
                </a:solidFill>
              </a:rPr>
              <a:t>a) vyhrožuje ublížením na zdraví nebo jinou újmou jemu nebo jeho osobám blízkým,</a:t>
            </a:r>
            <a:endParaRPr lang="cs-CZ" sz="1400" b="1" dirty="0">
              <a:solidFill>
                <a:schemeClr val="bg1"/>
              </a:solidFill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588971" y="3006959"/>
            <a:ext cx="7829252" cy="605540"/>
          </a:xfrm>
          <a:custGeom>
            <a:avLst/>
            <a:gdLst>
              <a:gd name="connsiteX0" fmla="*/ 0 w 9155875"/>
              <a:gd name="connsiteY0" fmla="*/ 111275 h 667636"/>
              <a:gd name="connsiteX1" fmla="*/ 111275 w 9155875"/>
              <a:gd name="connsiteY1" fmla="*/ 0 h 667636"/>
              <a:gd name="connsiteX2" fmla="*/ 9044600 w 9155875"/>
              <a:gd name="connsiteY2" fmla="*/ 0 h 667636"/>
              <a:gd name="connsiteX3" fmla="*/ 9155875 w 9155875"/>
              <a:gd name="connsiteY3" fmla="*/ 111275 h 667636"/>
              <a:gd name="connsiteX4" fmla="*/ 9155875 w 9155875"/>
              <a:gd name="connsiteY4" fmla="*/ 556361 h 667636"/>
              <a:gd name="connsiteX5" fmla="*/ 9044600 w 9155875"/>
              <a:gd name="connsiteY5" fmla="*/ 667636 h 667636"/>
              <a:gd name="connsiteX6" fmla="*/ 111275 w 9155875"/>
              <a:gd name="connsiteY6" fmla="*/ 667636 h 667636"/>
              <a:gd name="connsiteX7" fmla="*/ 0 w 9155875"/>
              <a:gd name="connsiteY7" fmla="*/ 556361 h 667636"/>
              <a:gd name="connsiteX8" fmla="*/ 0 w 9155875"/>
              <a:gd name="connsiteY8" fmla="*/ 111275 h 66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5875" h="667636">
                <a:moveTo>
                  <a:pt x="0" y="111275"/>
                </a:moveTo>
                <a:cubicBezTo>
                  <a:pt x="0" y="49820"/>
                  <a:pt x="49820" y="0"/>
                  <a:pt x="111275" y="0"/>
                </a:cubicBezTo>
                <a:lnTo>
                  <a:pt x="9044600" y="0"/>
                </a:lnTo>
                <a:cubicBezTo>
                  <a:pt x="9106055" y="0"/>
                  <a:pt x="9155875" y="49820"/>
                  <a:pt x="9155875" y="111275"/>
                </a:cubicBezTo>
                <a:lnTo>
                  <a:pt x="9155875" y="556361"/>
                </a:lnTo>
                <a:cubicBezTo>
                  <a:pt x="9155875" y="617816"/>
                  <a:pt x="9106055" y="667636"/>
                  <a:pt x="9044600" y="667636"/>
                </a:cubicBezTo>
                <a:lnTo>
                  <a:pt x="111275" y="667636"/>
                </a:lnTo>
                <a:cubicBezTo>
                  <a:pt x="49820" y="667636"/>
                  <a:pt x="0" y="617816"/>
                  <a:pt x="0" y="556361"/>
                </a:cubicBezTo>
                <a:lnTo>
                  <a:pt x="0" y="111275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81997" tIns="81997" rIns="81997" bIns="81997" numCol="1" spcCol="1113" anchor="ctr" anchorCtr="0">
            <a:noAutofit/>
          </a:bodyPr>
          <a:lstStyle/>
          <a:p>
            <a:pPr defTabSz="6233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b="1" dirty="0">
                <a:solidFill>
                  <a:schemeClr val="bg1"/>
                </a:solidFill>
              </a:rPr>
              <a:t>b) vyhledává jeho osobní blízkost nebo jej sleduje,</a:t>
            </a:r>
            <a:endParaRPr lang="cs-CZ" sz="1400" b="1" dirty="0">
              <a:solidFill>
                <a:schemeClr val="bg1"/>
              </a:solidFill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588971" y="3625561"/>
            <a:ext cx="7829252" cy="605540"/>
          </a:xfrm>
          <a:custGeom>
            <a:avLst/>
            <a:gdLst>
              <a:gd name="connsiteX0" fmla="*/ 0 w 9155875"/>
              <a:gd name="connsiteY0" fmla="*/ 111275 h 667636"/>
              <a:gd name="connsiteX1" fmla="*/ 111275 w 9155875"/>
              <a:gd name="connsiteY1" fmla="*/ 0 h 667636"/>
              <a:gd name="connsiteX2" fmla="*/ 9044600 w 9155875"/>
              <a:gd name="connsiteY2" fmla="*/ 0 h 667636"/>
              <a:gd name="connsiteX3" fmla="*/ 9155875 w 9155875"/>
              <a:gd name="connsiteY3" fmla="*/ 111275 h 667636"/>
              <a:gd name="connsiteX4" fmla="*/ 9155875 w 9155875"/>
              <a:gd name="connsiteY4" fmla="*/ 556361 h 667636"/>
              <a:gd name="connsiteX5" fmla="*/ 9044600 w 9155875"/>
              <a:gd name="connsiteY5" fmla="*/ 667636 h 667636"/>
              <a:gd name="connsiteX6" fmla="*/ 111275 w 9155875"/>
              <a:gd name="connsiteY6" fmla="*/ 667636 h 667636"/>
              <a:gd name="connsiteX7" fmla="*/ 0 w 9155875"/>
              <a:gd name="connsiteY7" fmla="*/ 556361 h 667636"/>
              <a:gd name="connsiteX8" fmla="*/ 0 w 9155875"/>
              <a:gd name="connsiteY8" fmla="*/ 111275 h 66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5875" h="667636">
                <a:moveTo>
                  <a:pt x="0" y="111275"/>
                </a:moveTo>
                <a:cubicBezTo>
                  <a:pt x="0" y="49820"/>
                  <a:pt x="49820" y="0"/>
                  <a:pt x="111275" y="0"/>
                </a:cubicBezTo>
                <a:lnTo>
                  <a:pt x="9044600" y="0"/>
                </a:lnTo>
                <a:cubicBezTo>
                  <a:pt x="9106055" y="0"/>
                  <a:pt x="9155875" y="49820"/>
                  <a:pt x="9155875" y="111275"/>
                </a:cubicBezTo>
                <a:lnTo>
                  <a:pt x="9155875" y="556361"/>
                </a:lnTo>
                <a:cubicBezTo>
                  <a:pt x="9155875" y="617816"/>
                  <a:pt x="9106055" y="667636"/>
                  <a:pt x="9044600" y="667636"/>
                </a:cubicBezTo>
                <a:lnTo>
                  <a:pt x="111275" y="667636"/>
                </a:lnTo>
                <a:cubicBezTo>
                  <a:pt x="49820" y="667636"/>
                  <a:pt x="0" y="617816"/>
                  <a:pt x="0" y="556361"/>
                </a:cubicBezTo>
                <a:lnTo>
                  <a:pt x="0" y="111275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81997" tIns="81997" rIns="81997" bIns="81997" numCol="1" spcCol="1113" anchor="ctr" anchorCtr="0">
            <a:noAutofit/>
          </a:bodyPr>
          <a:lstStyle/>
          <a:p>
            <a:pPr defTabSz="6233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b="1" dirty="0">
                <a:solidFill>
                  <a:schemeClr val="bg1"/>
                </a:solidFill>
              </a:rPr>
              <a:t>c) vytrvale jej prostřednictvím prostředků elektronických komunikací, písemně nebo jinak kontaktuje,</a:t>
            </a:r>
            <a:endParaRPr lang="cs-CZ" sz="1400" b="1" dirty="0">
              <a:solidFill>
                <a:schemeClr val="bg1"/>
              </a:solidFill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588971" y="4244163"/>
            <a:ext cx="7829252" cy="605540"/>
          </a:xfrm>
          <a:custGeom>
            <a:avLst/>
            <a:gdLst>
              <a:gd name="connsiteX0" fmla="*/ 0 w 9155875"/>
              <a:gd name="connsiteY0" fmla="*/ 111275 h 667636"/>
              <a:gd name="connsiteX1" fmla="*/ 111275 w 9155875"/>
              <a:gd name="connsiteY1" fmla="*/ 0 h 667636"/>
              <a:gd name="connsiteX2" fmla="*/ 9044600 w 9155875"/>
              <a:gd name="connsiteY2" fmla="*/ 0 h 667636"/>
              <a:gd name="connsiteX3" fmla="*/ 9155875 w 9155875"/>
              <a:gd name="connsiteY3" fmla="*/ 111275 h 667636"/>
              <a:gd name="connsiteX4" fmla="*/ 9155875 w 9155875"/>
              <a:gd name="connsiteY4" fmla="*/ 556361 h 667636"/>
              <a:gd name="connsiteX5" fmla="*/ 9044600 w 9155875"/>
              <a:gd name="connsiteY5" fmla="*/ 667636 h 667636"/>
              <a:gd name="connsiteX6" fmla="*/ 111275 w 9155875"/>
              <a:gd name="connsiteY6" fmla="*/ 667636 h 667636"/>
              <a:gd name="connsiteX7" fmla="*/ 0 w 9155875"/>
              <a:gd name="connsiteY7" fmla="*/ 556361 h 667636"/>
              <a:gd name="connsiteX8" fmla="*/ 0 w 9155875"/>
              <a:gd name="connsiteY8" fmla="*/ 111275 h 66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5875" h="667636">
                <a:moveTo>
                  <a:pt x="0" y="111275"/>
                </a:moveTo>
                <a:cubicBezTo>
                  <a:pt x="0" y="49820"/>
                  <a:pt x="49820" y="0"/>
                  <a:pt x="111275" y="0"/>
                </a:cubicBezTo>
                <a:lnTo>
                  <a:pt x="9044600" y="0"/>
                </a:lnTo>
                <a:cubicBezTo>
                  <a:pt x="9106055" y="0"/>
                  <a:pt x="9155875" y="49820"/>
                  <a:pt x="9155875" y="111275"/>
                </a:cubicBezTo>
                <a:lnTo>
                  <a:pt x="9155875" y="556361"/>
                </a:lnTo>
                <a:cubicBezTo>
                  <a:pt x="9155875" y="617816"/>
                  <a:pt x="9106055" y="667636"/>
                  <a:pt x="9044600" y="667636"/>
                </a:cubicBezTo>
                <a:lnTo>
                  <a:pt x="111275" y="667636"/>
                </a:lnTo>
                <a:cubicBezTo>
                  <a:pt x="49820" y="667636"/>
                  <a:pt x="0" y="617816"/>
                  <a:pt x="0" y="556361"/>
                </a:cubicBezTo>
                <a:lnTo>
                  <a:pt x="0" y="111275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81997" tIns="81997" rIns="81997" bIns="81997" numCol="1" spcCol="1113" anchor="ctr" anchorCtr="0">
            <a:noAutofit/>
          </a:bodyPr>
          <a:lstStyle/>
          <a:p>
            <a:pPr defTabSz="6233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b="1" dirty="0">
                <a:solidFill>
                  <a:schemeClr val="bg1"/>
                </a:solidFill>
              </a:rPr>
              <a:t>d) omezuje jej v jeho obvyklém způsobu života, nebo</a:t>
            </a:r>
            <a:endParaRPr lang="cs-CZ" sz="1400" b="1" dirty="0">
              <a:solidFill>
                <a:schemeClr val="bg1"/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588971" y="4862765"/>
            <a:ext cx="7829252" cy="967436"/>
          </a:xfrm>
          <a:custGeom>
            <a:avLst/>
            <a:gdLst>
              <a:gd name="connsiteX0" fmla="*/ 0 w 9155875"/>
              <a:gd name="connsiteY0" fmla="*/ 177777 h 1066643"/>
              <a:gd name="connsiteX1" fmla="*/ 177777 w 9155875"/>
              <a:gd name="connsiteY1" fmla="*/ 0 h 1066643"/>
              <a:gd name="connsiteX2" fmla="*/ 8978098 w 9155875"/>
              <a:gd name="connsiteY2" fmla="*/ 0 h 1066643"/>
              <a:gd name="connsiteX3" fmla="*/ 9155875 w 9155875"/>
              <a:gd name="connsiteY3" fmla="*/ 177777 h 1066643"/>
              <a:gd name="connsiteX4" fmla="*/ 9155875 w 9155875"/>
              <a:gd name="connsiteY4" fmla="*/ 888866 h 1066643"/>
              <a:gd name="connsiteX5" fmla="*/ 8978098 w 9155875"/>
              <a:gd name="connsiteY5" fmla="*/ 1066643 h 1066643"/>
              <a:gd name="connsiteX6" fmla="*/ 177777 w 9155875"/>
              <a:gd name="connsiteY6" fmla="*/ 1066643 h 1066643"/>
              <a:gd name="connsiteX7" fmla="*/ 0 w 9155875"/>
              <a:gd name="connsiteY7" fmla="*/ 888866 h 1066643"/>
              <a:gd name="connsiteX8" fmla="*/ 0 w 9155875"/>
              <a:gd name="connsiteY8" fmla="*/ 177777 h 106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5875" h="1066643">
                <a:moveTo>
                  <a:pt x="0" y="177777"/>
                </a:moveTo>
                <a:cubicBezTo>
                  <a:pt x="0" y="79593"/>
                  <a:pt x="79593" y="0"/>
                  <a:pt x="177777" y="0"/>
                </a:cubicBezTo>
                <a:lnTo>
                  <a:pt x="8978098" y="0"/>
                </a:lnTo>
                <a:cubicBezTo>
                  <a:pt x="9076282" y="0"/>
                  <a:pt x="9155875" y="79593"/>
                  <a:pt x="9155875" y="177777"/>
                </a:cubicBezTo>
                <a:lnTo>
                  <a:pt x="9155875" y="888866"/>
                </a:lnTo>
                <a:cubicBezTo>
                  <a:pt x="9155875" y="987050"/>
                  <a:pt x="9076282" y="1066643"/>
                  <a:pt x="8978098" y="1066643"/>
                </a:cubicBezTo>
                <a:lnTo>
                  <a:pt x="177777" y="1066643"/>
                </a:lnTo>
                <a:cubicBezTo>
                  <a:pt x="79593" y="1066643"/>
                  <a:pt x="0" y="987050"/>
                  <a:pt x="0" y="888866"/>
                </a:cubicBezTo>
                <a:lnTo>
                  <a:pt x="0" y="177777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99070" tIns="99070" rIns="99070" bIns="99070" numCol="1" spcCol="1113" anchor="ctr" anchorCtr="0">
            <a:noAutofit/>
          </a:bodyPr>
          <a:lstStyle/>
          <a:p>
            <a:pPr defTabSz="6233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b="1" dirty="0">
                <a:solidFill>
                  <a:schemeClr val="bg1"/>
                </a:solidFill>
              </a:rPr>
              <a:t>e) zneužije jeho osobních údajů za účelem získání osobního nebo jiného kontaktu, a toto jednání je způsobilé vzbudit v něm důvodnou obavu o jeho život nebo zdraví nebo o život a zdraví osob jemu blízkých, bude potrestán odnětím svobody až na jeden rok nebo zákazem činnosti.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9036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5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75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750"/>
                            </p:stCondLst>
                            <p:childTnLst>
                              <p:par>
                                <p:cTn id="3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-240455"/>
            <a:ext cx="8229057" cy="138369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dirty="0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84056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Právní kvalifikace skutku</a:t>
            </a:r>
          </a:p>
        </p:txBody>
      </p:sp>
      <p:sp>
        <p:nvSpPr>
          <p:cNvPr id="2" name="Obdélník 1"/>
          <p:cNvSpPr/>
          <p:nvPr/>
        </p:nvSpPr>
        <p:spPr>
          <a:xfrm>
            <a:off x="315099" y="916002"/>
            <a:ext cx="8694369" cy="357930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cs-CZ" dirty="0">
                <a:solidFill>
                  <a:srgbClr val="002072"/>
                </a:solidFill>
              </a:rPr>
              <a:t>Přestupkové jednání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20110"/>
              </p:ext>
            </p:extLst>
          </p:nvPr>
        </p:nvGraphicFramePr>
        <p:xfrm>
          <a:off x="268418" y="1633948"/>
          <a:ext cx="8650110" cy="4046030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{306799F8-075E-4A3A-A7F6-7FBC6576F1A4}</a:tableStyleId>
              </a:tblPr>
              <a:tblGrid>
                <a:gridCol w="2053973"/>
                <a:gridCol w="6596137"/>
              </a:tblGrid>
              <a:tr h="39858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§ 49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Přestupky proti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občanskému soužití</a:t>
                      </a:r>
                      <a:endParaRPr lang="cs-CZ" sz="15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4" marR="499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Přestupku se dopustí ten, </a:t>
                      </a: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kdo:</a:t>
                      </a:r>
                      <a:endParaRPr lang="cs-CZ" sz="15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a) jinému ublíží na cti tím, že ho urazí nebo vydá v posměch,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jinému z nedbalosti ublíží na zdraví,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úmyslně naruší občanské soužití vyhrožováním újmou na zdraví, drobným ublížením na zdraví, nepravdivým obviněním z přestupku, schválnostmi nebo jiným hrubým jednáním,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omezuje nebo znemožňuje příslušníku národnostní menšiny výkon práv příslušníků národnostních menšin, nebo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) působí jinému újmu pro jeho příslušnost k národnostní menšině nebo pro jeho etnický původ, pro jeho rasu, barvu pleti, pohlaví, sexuální orientaci, jazyk, víru nebo náboženství, pro jeho politické nebo jiné smýšlení, členství nebo činnost v politických stranách nebo politických hnutích, odborových organizacích nebo jiných sdruženích, pro jeho sociální původ, majetek, rod, zdravotní stav anebo pro jeho stav manželský nebo </a:t>
                      </a:r>
                      <a:r>
                        <a:rPr lang="cs-CZ" sz="1500" dirty="0" smtClean="0">
                          <a:solidFill>
                            <a:schemeClr val="bg1"/>
                          </a:solidFill>
                          <a:effectLst/>
                        </a:rPr>
                        <a:t>rodinný´.</a:t>
                      </a:r>
                      <a:endParaRPr lang="cs-CZ" sz="15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9964" marR="499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2353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92290"/>
            <a:ext cx="8229057" cy="1383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39942" name="Obdélník 1"/>
          <p:cNvSpPr>
            <a:spLocks noChangeArrowheads="1"/>
          </p:cNvSpPr>
          <p:nvPr/>
        </p:nvSpPr>
        <p:spPr bwMode="auto">
          <a:xfrm>
            <a:off x="572628" y="1357928"/>
            <a:ext cx="8368878" cy="118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47" tIns="40074" rIns="80147" bIns="40074">
            <a:spAutoFit/>
          </a:bodyPr>
          <a:lstStyle/>
          <a:p>
            <a:pPr algn="just"/>
            <a:r>
              <a:rPr lang="cs-CZ" dirty="0">
                <a:solidFill>
                  <a:srgbClr val="66BC29"/>
                </a:solidFill>
              </a:rPr>
              <a:t>Téměř 10 % občanů se s </a:t>
            </a:r>
            <a:r>
              <a:rPr lang="cs-CZ" dirty="0" err="1">
                <a:solidFill>
                  <a:srgbClr val="66BC29"/>
                </a:solidFill>
              </a:rPr>
              <a:t>kyberstalkingem</a:t>
            </a:r>
            <a:r>
              <a:rPr lang="cs-CZ" dirty="0">
                <a:solidFill>
                  <a:srgbClr val="66BC29"/>
                </a:solidFill>
              </a:rPr>
              <a:t> setkalo a 2 % útoků končí smrtí. Při zkoumání 141 případů žen, jež byly usmrceny svými bývalými partnery, se zjistilo, že v 76 % případů se pachatel projevoval jako </a:t>
            </a:r>
            <a:r>
              <a:rPr lang="cs-CZ" dirty="0" err="1">
                <a:solidFill>
                  <a:srgbClr val="66BC29"/>
                </a:solidFill>
              </a:rPr>
              <a:t>stalker</a:t>
            </a:r>
            <a:r>
              <a:rPr lang="cs-CZ" dirty="0">
                <a:solidFill>
                  <a:srgbClr val="66BC29"/>
                </a:solidFill>
              </a:rPr>
              <a:t>.</a:t>
            </a:r>
          </a:p>
          <a:p>
            <a:pPr lvl="1" algn="just">
              <a:buFont typeface="Arial" charset="0"/>
              <a:buChar char="•"/>
            </a:pPr>
            <a:endParaRPr lang="cs-CZ" i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Statistiky </a:t>
            </a:r>
            <a:r>
              <a:rPr lang="cs-CZ" dirty="0" err="1" smtClean="0"/>
              <a:t>kyberstalkingu</a:t>
            </a:r>
            <a:endParaRPr lang="cs-CZ" dirty="0" smtClean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981997"/>
              </p:ext>
            </p:extLst>
          </p:nvPr>
        </p:nvGraphicFramePr>
        <p:xfrm>
          <a:off x="1834420" y="2303909"/>
          <a:ext cx="5192613" cy="3057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990315" y="5256158"/>
            <a:ext cx="4793006" cy="251236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marL="0" lvl="1"/>
            <a:r>
              <a:rPr lang="cs-CZ" sz="1100" dirty="0"/>
              <a:t>www.e-nebezpeci.cz/</a:t>
            </a:r>
            <a:r>
              <a:rPr lang="cs-CZ" sz="1100" dirty="0" err="1"/>
              <a:t>index.php</a:t>
            </a:r>
            <a:r>
              <a:rPr lang="cs-CZ" sz="1100" dirty="0"/>
              <a:t>/ke-</a:t>
            </a:r>
            <a:r>
              <a:rPr lang="cs-CZ" sz="1100" dirty="0" err="1"/>
              <a:t>stazeni</a:t>
            </a:r>
            <a:r>
              <a:rPr lang="cs-CZ" sz="1100" dirty="0"/>
              <a:t>/</a:t>
            </a:r>
            <a:r>
              <a:rPr lang="cs-CZ" sz="1100" dirty="0" err="1"/>
              <a:t>category</a:t>
            </a:r>
            <a:r>
              <a:rPr lang="cs-CZ" sz="1100" dirty="0"/>
              <a:t>/4-materialy-pro-studium</a:t>
            </a:r>
            <a:r>
              <a:rPr lang="cs-CZ" sz="1100" dirty="0"/>
              <a:t>…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100809874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Graphic spid="8" grpId="0">
        <p:bldAsOne/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92290"/>
            <a:ext cx="8229057" cy="1383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Kazuistiky </a:t>
            </a:r>
            <a:r>
              <a:rPr lang="cs-CZ" dirty="0" err="1" smtClean="0"/>
              <a:t>kyberstalkingu</a:t>
            </a:r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274176" y="1086157"/>
            <a:ext cx="8842745" cy="1742924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r>
              <a:rPr lang="cs-CZ" dirty="0">
                <a:solidFill>
                  <a:srgbClr val="66BC29"/>
                </a:solidFill>
              </a:rPr>
              <a:t>Nejznámějším případem </a:t>
            </a:r>
            <a:r>
              <a:rPr lang="cs-CZ" dirty="0" err="1">
                <a:solidFill>
                  <a:srgbClr val="66BC29"/>
                </a:solidFill>
              </a:rPr>
              <a:t>kyberstalkingu</a:t>
            </a:r>
            <a:r>
              <a:rPr lang="cs-CZ" dirty="0">
                <a:solidFill>
                  <a:srgbClr val="66BC29"/>
                </a:solidFill>
              </a:rPr>
              <a:t> je kauza, kdy </a:t>
            </a:r>
            <a:r>
              <a:rPr lang="cs-CZ" dirty="0" err="1">
                <a:solidFill>
                  <a:srgbClr val="66BC29"/>
                </a:solidFill>
              </a:rPr>
              <a:t>stalker</a:t>
            </a:r>
            <a:r>
              <a:rPr lang="cs-CZ" dirty="0">
                <a:solidFill>
                  <a:srgbClr val="66BC29"/>
                </a:solidFill>
              </a:rPr>
              <a:t> P. H. více než dva roky pronásledoval svou kolegyni ze zaměstnání. Tři měsíce před vraždou pro útoky směřující vůči poškozené (tj. kolegyně) mu příslušný soud uložil nepodmíněný trest odnětí svobody. Násilník požádal o odložení nástupu trestu pro špatný psychický stav. P. H. po následných útocích kolegyni zavraždil. V květnu 2010 odvolací soud za tento hrůzný čin poslal vraha na 15 let do </a:t>
            </a:r>
            <a:r>
              <a:rPr lang="cs-CZ" dirty="0" smtClean="0">
                <a:solidFill>
                  <a:srgbClr val="66BC29"/>
                </a:solidFill>
              </a:rPr>
              <a:t>vězení.</a:t>
            </a:r>
            <a:endParaRPr lang="cs-CZ" dirty="0">
              <a:solidFill>
                <a:srgbClr val="66BC29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17" y="3136259"/>
            <a:ext cx="3085091" cy="2700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003508" y="5836904"/>
            <a:ext cx="4572000" cy="195406"/>
          </a:xfrm>
          <a:prstGeom prst="rect">
            <a:avLst/>
          </a:prstGeom>
        </p:spPr>
        <p:txBody>
          <a:bodyPr lIns="80147" tIns="40074" rIns="80147" bIns="40074">
            <a:spAutoFit/>
          </a:bodyPr>
          <a:lstStyle/>
          <a:p>
            <a:r>
              <a:rPr lang="cs-CZ" sz="700" dirty="0"/>
              <a:t>http://m.tyden.cz/rubriky/domaci/za-brutalni-vrazdu-kolegyne-stravi-15-let-ve-vezeni_60667.html</a:t>
            </a:r>
          </a:p>
        </p:txBody>
      </p:sp>
      <p:pic>
        <p:nvPicPr>
          <p:cNvPr id="10244" name="Picture 4" descr="Petr Hanuš si za brutální vraždu odsedí 14 let a osm měsíců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845" y="4316424"/>
            <a:ext cx="2150252" cy="15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static.markiza.sk/a501/image/file/5/0033/6K0YO6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9" y="4316424"/>
            <a:ext cx="2487895" cy="148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://farm4.static.flickr.com/3658/3597283937_0a7b8b277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840" y="3171261"/>
            <a:ext cx="1240078" cy="131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1725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361</Words>
  <Application>Microsoft Office PowerPoint</Application>
  <PresentationFormat>Předvádění na obrazovce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       </vt:lpstr>
      <vt:lpstr>       </vt:lpstr>
      <vt:lpstr>       </vt:lpstr>
      <vt:lpstr>    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Habich Lukáš</dc:creator>
  <cp:lastModifiedBy>Habich Lukáš</cp:lastModifiedBy>
  <cp:revision>1</cp:revision>
  <dcterms:created xsi:type="dcterms:W3CDTF">2014-07-28T20:42:07Z</dcterms:created>
  <dcterms:modified xsi:type="dcterms:W3CDTF">2014-07-28T20:51:46Z</dcterms:modified>
</cp:coreProperties>
</file>