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ZEN&#268;N&#205;%20LISTINA%2029%2011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List2!$H$9:$H$10</c:f>
              <c:numCache>
                <c:formatCode>General</c:formatCode>
                <c:ptCount val="2"/>
                <c:pt idx="0">
                  <c:v>0.57599999999999996</c:v>
                </c:pt>
                <c:pt idx="1">
                  <c:v>0.3115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ED4E1-A066-4B09-AC47-8AA81552D8A6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75524-3B9E-47BA-9BFE-D533A76A7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2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3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8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68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7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2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E29545-F6C3-40E9-A547-D4662C0A961C}" type="slidenum">
              <a:rPr lang="cs-CZ" sz="1200" b="0" smtClean="0">
                <a:latin typeface="Tahoma" pitchFamily="34" charset="0"/>
              </a:rPr>
              <a:pPr eaLnBrk="1" hangingPunct="1"/>
              <a:t>6</a:t>
            </a:fld>
            <a:endParaRPr lang="cs-CZ" sz="1200" b="0" smtClean="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78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90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6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49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90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9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0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3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6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72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17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2529-3EE6-4042-BD83-50E993107BB2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96A7-FD9C-4DAC-B8AE-3211F6A67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>
          <a:xfrm>
            <a:off x="591862" y="1227691"/>
            <a:ext cx="7772942" cy="1760994"/>
          </a:xfrm>
          <a:custGeom>
            <a:avLst/>
            <a:gdLst>
              <a:gd name="connsiteX0" fmla="*/ 0 w 9090024"/>
              <a:gd name="connsiteY0" fmla="*/ 323603 h 1941578"/>
              <a:gd name="connsiteX1" fmla="*/ 323603 w 9090024"/>
              <a:gd name="connsiteY1" fmla="*/ 0 h 1941578"/>
              <a:gd name="connsiteX2" fmla="*/ 8766421 w 9090024"/>
              <a:gd name="connsiteY2" fmla="*/ 0 h 1941578"/>
              <a:gd name="connsiteX3" fmla="*/ 9090024 w 9090024"/>
              <a:gd name="connsiteY3" fmla="*/ 323603 h 1941578"/>
              <a:gd name="connsiteX4" fmla="*/ 9090024 w 9090024"/>
              <a:gd name="connsiteY4" fmla="*/ 1617975 h 1941578"/>
              <a:gd name="connsiteX5" fmla="*/ 8766421 w 9090024"/>
              <a:gd name="connsiteY5" fmla="*/ 1941578 h 1941578"/>
              <a:gd name="connsiteX6" fmla="*/ 323603 w 9090024"/>
              <a:gd name="connsiteY6" fmla="*/ 1941578 h 1941578"/>
              <a:gd name="connsiteX7" fmla="*/ 0 w 9090024"/>
              <a:gd name="connsiteY7" fmla="*/ 1617975 h 1941578"/>
              <a:gd name="connsiteX8" fmla="*/ 0 w 9090024"/>
              <a:gd name="connsiteY8" fmla="*/ 323603 h 194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0024" h="1941578">
                <a:moveTo>
                  <a:pt x="0" y="323603"/>
                </a:moveTo>
                <a:cubicBezTo>
                  <a:pt x="0" y="144882"/>
                  <a:pt x="144882" y="0"/>
                  <a:pt x="323603" y="0"/>
                </a:cubicBezTo>
                <a:lnTo>
                  <a:pt x="8766421" y="0"/>
                </a:lnTo>
                <a:cubicBezTo>
                  <a:pt x="8945142" y="0"/>
                  <a:pt x="9090024" y="144882"/>
                  <a:pt x="9090024" y="323603"/>
                </a:cubicBezTo>
                <a:lnTo>
                  <a:pt x="9090024" y="1617975"/>
                </a:lnTo>
                <a:cubicBezTo>
                  <a:pt x="9090024" y="1796696"/>
                  <a:pt x="8945142" y="1941578"/>
                  <a:pt x="8766421" y="1941578"/>
                </a:cubicBezTo>
                <a:lnTo>
                  <a:pt x="323603" y="1941578"/>
                </a:lnTo>
                <a:cubicBezTo>
                  <a:pt x="144882" y="1941578"/>
                  <a:pt x="0" y="1796696"/>
                  <a:pt x="0" y="1617975"/>
                </a:cubicBezTo>
                <a:lnTo>
                  <a:pt x="0" y="32360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3222" tIns="163222" rIns="163222" bIns="163222" numCol="1" spcCol="1113" anchor="ctr" anchorCtr="0">
            <a:noAutofit/>
          </a:bodyPr>
          <a:lstStyle/>
          <a:p>
            <a:pPr defTabSz="935050">
              <a:lnSpc>
                <a:spcPct val="90000"/>
              </a:lnSpc>
              <a:spcBef>
                <a:spcPct val="0"/>
              </a:spcBef>
            </a:pPr>
            <a:r>
              <a:rPr lang="cs-CZ" sz="2100" b="1" dirty="0">
                <a:solidFill>
                  <a:schemeClr val="bg1"/>
                </a:solidFill>
              </a:rPr>
              <a:t>Jedná se o zmanipulování osoby (nejčastěji dítěte) pomocí elektronického komunikačního prostředku (internet, mobilní telefon) s cílem sjednat si osobní schůzku. </a:t>
            </a:r>
          </a:p>
          <a:p>
            <a:pPr defTabSz="935050">
              <a:lnSpc>
                <a:spcPct val="90000"/>
              </a:lnSpc>
              <a:spcBef>
                <a:spcPct val="0"/>
              </a:spcBef>
            </a:pPr>
            <a:r>
              <a:rPr lang="cs-CZ" sz="2100" b="1" dirty="0">
                <a:solidFill>
                  <a:schemeClr val="bg1"/>
                </a:solidFill>
              </a:rPr>
              <a:t>Pokud se zmanipulování nedaří, přechází nejčastěji jednání agresora v </a:t>
            </a:r>
            <a:r>
              <a:rPr lang="cs-CZ" sz="2100" b="1" dirty="0" err="1">
                <a:solidFill>
                  <a:schemeClr val="bg1"/>
                </a:solidFill>
              </a:rPr>
              <a:t>kyberšikanu</a:t>
            </a:r>
            <a:r>
              <a:rPr lang="cs-CZ" sz="2100" b="1" dirty="0">
                <a:solidFill>
                  <a:schemeClr val="bg1"/>
                </a:solidFill>
              </a:rPr>
              <a:t> nebo </a:t>
            </a:r>
            <a:r>
              <a:rPr lang="cs-CZ" sz="2100" b="1" dirty="0" err="1">
                <a:solidFill>
                  <a:schemeClr val="bg1"/>
                </a:solidFill>
              </a:rPr>
              <a:t>kyberstalking</a:t>
            </a:r>
            <a:r>
              <a:rPr lang="cs-CZ" sz="2100" b="1" dirty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591862" y="2998329"/>
            <a:ext cx="7772942" cy="924470"/>
          </a:xfrm>
          <a:custGeom>
            <a:avLst/>
            <a:gdLst>
              <a:gd name="connsiteX0" fmla="*/ 0 w 9090024"/>
              <a:gd name="connsiteY0" fmla="*/ 169882 h 1019271"/>
              <a:gd name="connsiteX1" fmla="*/ 169882 w 9090024"/>
              <a:gd name="connsiteY1" fmla="*/ 0 h 1019271"/>
              <a:gd name="connsiteX2" fmla="*/ 8920142 w 9090024"/>
              <a:gd name="connsiteY2" fmla="*/ 0 h 1019271"/>
              <a:gd name="connsiteX3" fmla="*/ 9090024 w 9090024"/>
              <a:gd name="connsiteY3" fmla="*/ 169882 h 1019271"/>
              <a:gd name="connsiteX4" fmla="*/ 9090024 w 9090024"/>
              <a:gd name="connsiteY4" fmla="*/ 849389 h 1019271"/>
              <a:gd name="connsiteX5" fmla="*/ 8920142 w 9090024"/>
              <a:gd name="connsiteY5" fmla="*/ 1019271 h 1019271"/>
              <a:gd name="connsiteX6" fmla="*/ 169882 w 9090024"/>
              <a:gd name="connsiteY6" fmla="*/ 1019271 h 1019271"/>
              <a:gd name="connsiteX7" fmla="*/ 0 w 9090024"/>
              <a:gd name="connsiteY7" fmla="*/ 849389 h 1019271"/>
              <a:gd name="connsiteX8" fmla="*/ 0 w 9090024"/>
              <a:gd name="connsiteY8" fmla="*/ 169882 h 101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0024" h="1019271">
                <a:moveTo>
                  <a:pt x="0" y="169882"/>
                </a:moveTo>
                <a:cubicBezTo>
                  <a:pt x="0" y="76059"/>
                  <a:pt x="76059" y="0"/>
                  <a:pt x="169882" y="0"/>
                </a:cubicBezTo>
                <a:lnTo>
                  <a:pt x="8920142" y="0"/>
                </a:lnTo>
                <a:cubicBezTo>
                  <a:pt x="9013965" y="0"/>
                  <a:pt x="9090024" y="76059"/>
                  <a:pt x="9090024" y="169882"/>
                </a:cubicBezTo>
                <a:lnTo>
                  <a:pt x="9090024" y="849389"/>
                </a:lnTo>
                <a:cubicBezTo>
                  <a:pt x="9090024" y="943212"/>
                  <a:pt x="9013965" y="1019271"/>
                  <a:pt x="8920142" y="1019271"/>
                </a:cubicBezTo>
                <a:lnTo>
                  <a:pt x="169882" y="1019271"/>
                </a:lnTo>
                <a:cubicBezTo>
                  <a:pt x="76059" y="1019271"/>
                  <a:pt x="0" y="943212"/>
                  <a:pt x="0" y="849389"/>
                </a:cubicBezTo>
                <a:lnTo>
                  <a:pt x="0" y="169882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3741" tIns="113741" rIns="113741" bIns="113741" numCol="1" spcCol="1113" anchor="ctr" anchorCtr="0">
            <a:noAutofit/>
          </a:bodyPr>
          <a:lstStyle/>
          <a:p>
            <a:pPr defTabSz="8181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>
                <a:solidFill>
                  <a:schemeClr val="bg1"/>
                </a:solidFill>
              </a:rPr>
              <a:t>Více na www.seznamsebezpecne.cz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Definice </a:t>
            </a:r>
            <a:r>
              <a:rPr lang="cs-CZ" dirty="0" err="1" smtClean="0"/>
              <a:t>kybergroomingu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368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276962" y="161263"/>
            <a:ext cx="4765538" cy="393079"/>
          </a:xfrm>
        </p:spPr>
        <p:txBody>
          <a:bodyPr>
            <a:normAutofit fontScale="90000"/>
          </a:bodyPr>
          <a:lstStyle/>
          <a:p>
            <a:r>
              <a:rPr lang="cs-CZ" dirty="0"/>
              <a:t>Typický příklad </a:t>
            </a:r>
            <a:r>
              <a:rPr lang="cs-CZ" dirty="0" err="1"/>
              <a:t>kybergroomingu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4" name="Volný tvar 3"/>
          <p:cNvSpPr/>
          <p:nvPr/>
        </p:nvSpPr>
        <p:spPr>
          <a:xfrm>
            <a:off x="1260391" y="1128871"/>
            <a:ext cx="6873642" cy="2029506"/>
          </a:xfrm>
          <a:custGeom>
            <a:avLst/>
            <a:gdLst>
              <a:gd name="connsiteX0" fmla="*/ 0 w 8038342"/>
              <a:gd name="connsiteY0" fmla="*/ 372945 h 2237625"/>
              <a:gd name="connsiteX1" fmla="*/ 372945 w 8038342"/>
              <a:gd name="connsiteY1" fmla="*/ 0 h 2237625"/>
              <a:gd name="connsiteX2" fmla="*/ 7665397 w 8038342"/>
              <a:gd name="connsiteY2" fmla="*/ 0 h 2237625"/>
              <a:gd name="connsiteX3" fmla="*/ 8038342 w 8038342"/>
              <a:gd name="connsiteY3" fmla="*/ 372945 h 2237625"/>
              <a:gd name="connsiteX4" fmla="*/ 8038342 w 8038342"/>
              <a:gd name="connsiteY4" fmla="*/ 1864680 h 2237625"/>
              <a:gd name="connsiteX5" fmla="*/ 7665397 w 8038342"/>
              <a:gd name="connsiteY5" fmla="*/ 2237625 h 2237625"/>
              <a:gd name="connsiteX6" fmla="*/ 372945 w 8038342"/>
              <a:gd name="connsiteY6" fmla="*/ 2237625 h 2237625"/>
              <a:gd name="connsiteX7" fmla="*/ 0 w 8038342"/>
              <a:gd name="connsiteY7" fmla="*/ 1864680 h 2237625"/>
              <a:gd name="connsiteX8" fmla="*/ 0 w 8038342"/>
              <a:gd name="connsiteY8" fmla="*/ 372945 h 22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8342" h="2237625">
                <a:moveTo>
                  <a:pt x="0" y="372945"/>
                </a:moveTo>
                <a:cubicBezTo>
                  <a:pt x="0" y="166973"/>
                  <a:pt x="166973" y="0"/>
                  <a:pt x="372945" y="0"/>
                </a:cubicBezTo>
                <a:lnTo>
                  <a:pt x="7665397" y="0"/>
                </a:lnTo>
                <a:cubicBezTo>
                  <a:pt x="7871369" y="0"/>
                  <a:pt x="8038342" y="166973"/>
                  <a:pt x="8038342" y="372945"/>
                </a:cubicBezTo>
                <a:lnTo>
                  <a:pt x="8038342" y="1864680"/>
                </a:lnTo>
                <a:cubicBezTo>
                  <a:pt x="8038342" y="2070652"/>
                  <a:pt x="7871369" y="2237625"/>
                  <a:pt x="7665397" y="2237625"/>
                </a:cubicBezTo>
                <a:lnTo>
                  <a:pt x="372945" y="2237625"/>
                </a:lnTo>
                <a:cubicBezTo>
                  <a:pt x="166973" y="2237625"/>
                  <a:pt x="0" y="2070652"/>
                  <a:pt x="0" y="1864680"/>
                </a:cubicBezTo>
                <a:lnTo>
                  <a:pt x="0" y="37294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2531" tIns="162531" rIns="162531" bIns="162531" numCol="1" spcCol="1113" anchor="ctr" anchorCtr="0">
            <a:noAutofit/>
          </a:bodyPr>
          <a:lstStyle/>
          <a:p>
            <a:pPr defTabSz="77920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 dirty="0">
                <a:solidFill>
                  <a:schemeClr val="bg1"/>
                </a:solidFill>
              </a:rPr>
              <a:t>1. Vzbuzení důvěryhodnosti u osoby – např. čtyřicetiletý agresor se přihlásí na sociální síť pod přezdívkou Jan 15 (za jménem je jeho falešný věk) a snaží se navázat kontakt s dětmi.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1260391" y="3458350"/>
            <a:ext cx="6873642" cy="2029506"/>
          </a:xfrm>
          <a:custGeom>
            <a:avLst/>
            <a:gdLst>
              <a:gd name="connsiteX0" fmla="*/ 0 w 8038342"/>
              <a:gd name="connsiteY0" fmla="*/ 372945 h 2237625"/>
              <a:gd name="connsiteX1" fmla="*/ 372945 w 8038342"/>
              <a:gd name="connsiteY1" fmla="*/ 0 h 2237625"/>
              <a:gd name="connsiteX2" fmla="*/ 7665397 w 8038342"/>
              <a:gd name="connsiteY2" fmla="*/ 0 h 2237625"/>
              <a:gd name="connsiteX3" fmla="*/ 8038342 w 8038342"/>
              <a:gd name="connsiteY3" fmla="*/ 372945 h 2237625"/>
              <a:gd name="connsiteX4" fmla="*/ 8038342 w 8038342"/>
              <a:gd name="connsiteY4" fmla="*/ 1864680 h 2237625"/>
              <a:gd name="connsiteX5" fmla="*/ 7665397 w 8038342"/>
              <a:gd name="connsiteY5" fmla="*/ 2237625 h 2237625"/>
              <a:gd name="connsiteX6" fmla="*/ 372945 w 8038342"/>
              <a:gd name="connsiteY6" fmla="*/ 2237625 h 2237625"/>
              <a:gd name="connsiteX7" fmla="*/ 0 w 8038342"/>
              <a:gd name="connsiteY7" fmla="*/ 1864680 h 2237625"/>
              <a:gd name="connsiteX8" fmla="*/ 0 w 8038342"/>
              <a:gd name="connsiteY8" fmla="*/ 372945 h 22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8342" h="2237625">
                <a:moveTo>
                  <a:pt x="0" y="372945"/>
                </a:moveTo>
                <a:cubicBezTo>
                  <a:pt x="0" y="166973"/>
                  <a:pt x="166973" y="0"/>
                  <a:pt x="372945" y="0"/>
                </a:cubicBezTo>
                <a:lnTo>
                  <a:pt x="7665397" y="0"/>
                </a:lnTo>
                <a:cubicBezTo>
                  <a:pt x="7871369" y="0"/>
                  <a:pt x="8038342" y="166973"/>
                  <a:pt x="8038342" y="372945"/>
                </a:cubicBezTo>
                <a:lnTo>
                  <a:pt x="8038342" y="1864680"/>
                </a:lnTo>
                <a:cubicBezTo>
                  <a:pt x="8038342" y="2070652"/>
                  <a:pt x="7871369" y="2237625"/>
                  <a:pt x="7665397" y="2237625"/>
                </a:cubicBezTo>
                <a:lnTo>
                  <a:pt x="372945" y="2237625"/>
                </a:lnTo>
                <a:cubicBezTo>
                  <a:pt x="166973" y="2237625"/>
                  <a:pt x="0" y="2070652"/>
                  <a:pt x="0" y="1864680"/>
                </a:cubicBezTo>
                <a:lnTo>
                  <a:pt x="0" y="37294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2531" tIns="162531" rIns="162531" bIns="162531" numCol="1" spcCol="1113" anchor="ctr" anchorCtr="0">
            <a:noAutofit/>
          </a:bodyPr>
          <a:lstStyle/>
          <a:p>
            <a:pPr defTabSz="77920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 dirty="0">
                <a:solidFill>
                  <a:schemeClr val="bg1"/>
                </a:solidFill>
              </a:rPr>
              <a:t>2. Získání kontaktu dítěte pomocí dárků a budování důvěry – agresor se vydává za přítele a umí rozpoznat potřeby dítěte (př. dobití telefonní karty, čímž dostává kontakt na oběť, zaslání plyšové hračky na adresu oběti apod.), za pár dní dovede získat co nejvíce informací o oběti a udržovat s ní maximální kontakt. Zdánlivě agresor působí jako nejlepší přítel. Dítě se mu svěřuje a čím dál více mu důvěřuje.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3276961" y="161263"/>
            <a:ext cx="4836621" cy="39307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Typický </a:t>
            </a:r>
            <a:r>
              <a:rPr lang="cs-CZ" dirty="0"/>
              <a:t>příklad </a:t>
            </a:r>
            <a:r>
              <a:rPr lang="cs-CZ" dirty="0" err="1"/>
              <a:t>kybergroomingu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5" name="Volný tvar 4"/>
          <p:cNvSpPr/>
          <p:nvPr/>
        </p:nvSpPr>
        <p:spPr>
          <a:xfrm>
            <a:off x="1394786" y="1700808"/>
            <a:ext cx="6635373" cy="2000895"/>
          </a:xfrm>
          <a:custGeom>
            <a:avLst/>
            <a:gdLst>
              <a:gd name="connsiteX0" fmla="*/ 0 w 7759700"/>
              <a:gd name="connsiteY0" fmla="*/ 367687 h 2206080"/>
              <a:gd name="connsiteX1" fmla="*/ 367687 w 7759700"/>
              <a:gd name="connsiteY1" fmla="*/ 0 h 2206080"/>
              <a:gd name="connsiteX2" fmla="*/ 7392013 w 7759700"/>
              <a:gd name="connsiteY2" fmla="*/ 0 h 2206080"/>
              <a:gd name="connsiteX3" fmla="*/ 7759700 w 7759700"/>
              <a:gd name="connsiteY3" fmla="*/ 367687 h 2206080"/>
              <a:gd name="connsiteX4" fmla="*/ 7759700 w 7759700"/>
              <a:gd name="connsiteY4" fmla="*/ 1838393 h 2206080"/>
              <a:gd name="connsiteX5" fmla="*/ 7392013 w 7759700"/>
              <a:gd name="connsiteY5" fmla="*/ 2206080 h 2206080"/>
              <a:gd name="connsiteX6" fmla="*/ 367687 w 7759700"/>
              <a:gd name="connsiteY6" fmla="*/ 2206080 h 2206080"/>
              <a:gd name="connsiteX7" fmla="*/ 0 w 7759700"/>
              <a:gd name="connsiteY7" fmla="*/ 1838393 h 2206080"/>
              <a:gd name="connsiteX8" fmla="*/ 0 w 7759700"/>
              <a:gd name="connsiteY8" fmla="*/ 367687 h 220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9700" h="2206080">
                <a:moveTo>
                  <a:pt x="0" y="367687"/>
                </a:moveTo>
                <a:cubicBezTo>
                  <a:pt x="0" y="164619"/>
                  <a:pt x="164619" y="0"/>
                  <a:pt x="367687" y="0"/>
                </a:cubicBezTo>
                <a:lnTo>
                  <a:pt x="7392013" y="0"/>
                </a:lnTo>
                <a:cubicBezTo>
                  <a:pt x="7595081" y="0"/>
                  <a:pt x="7759700" y="164619"/>
                  <a:pt x="7759700" y="367687"/>
                </a:cubicBezTo>
                <a:lnTo>
                  <a:pt x="7759700" y="1838393"/>
                </a:lnTo>
                <a:cubicBezTo>
                  <a:pt x="7759700" y="2041461"/>
                  <a:pt x="7595081" y="2206080"/>
                  <a:pt x="7392013" y="2206080"/>
                </a:cubicBezTo>
                <a:lnTo>
                  <a:pt x="367687" y="2206080"/>
                </a:lnTo>
                <a:cubicBezTo>
                  <a:pt x="164619" y="2206080"/>
                  <a:pt x="0" y="2041461"/>
                  <a:pt x="0" y="1838393"/>
                </a:cubicBezTo>
                <a:lnTo>
                  <a:pt x="0" y="367687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1181" tIns="161181" rIns="161181" bIns="161181" numCol="1" spcCol="1113" anchor="ctr" anchorCtr="0">
            <a:noAutofit/>
          </a:bodyPr>
          <a:lstStyle/>
          <a:p>
            <a:pPr defTabSz="77920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 dirty="0">
                <a:solidFill>
                  <a:schemeClr val="bg1"/>
                </a:solidFill>
              </a:rPr>
              <a:t>3. Získání nebezpečných materiálů k možnému vydírání – agresor se snaží získat pornografické fotky nebo chce, aby se mu dítě svěřilo se závažným problémem. Získanými materiály pak dítě vydírá při snaze odmítnout jeho pokyny směřující k osobnímu setkání. Nastává tzv. emocionální závislost na agresorovi.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1394786" y="4149080"/>
            <a:ext cx="6635373" cy="1758906"/>
          </a:xfrm>
          <a:custGeom>
            <a:avLst/>
            <a:gdLst>
              <a:gd name="connsiteX0" fmla="*/ 0 w 7759700"/>
              <a:gd name="connsiteY0" fmla="*/ 323219 h 1939275"/>
              <a:gd name="connsiteX1" fmla="*/ 323219 w 7759700"/>
              <a:gd name="connsiteY1" fmla="*/ 0 h 1939275"/>
              <a:gd name="connsiteX2" fmla="*/ 7436481 w 7759700"/>
              <a:gd name="connsiteY2" fmla="*/ 0 h 1939275"/>
              <a:gd name="connsiteX3" fmla="*/ 7759700 w 7759700"/>
              <a:gd name="connsiteY3" fmla="*/ 323219 h 1939275"/>
              <a:gd name="connsiteX4" fmla="*/ 7759700 w 7759700"/>
              <a:gd name="connsiteY4" fmla="*/ 1616056 h 1939275"/>
              <a:gd name="connsiteX5" fmla="*/ 7436481 w 7759700"/>
              <a:gd name="connsiteY5" fmla="*/ 1939275 h 1939275"/>
              <a:gd name="connsiteX6" fmla="*/ 323219 w 7759700"/>
              <a:gd name="connsiteY6" fmla="*/ 1939275 h 1939275"/>
              <a:gd name="connsiteX7" fmla="*/ 0 w 7759700"/>
              <a:gd name="connsiteY7" fmla="*/ 1616056 h 1939275"/>
              <a:gd name="connsiteX8" fmla="*/ 0 w 7759700"/>
              <a:gd name="connsiteY8" fmla="*/ 323219 h 193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59700" h="1939275">
                <a:moveTo>
                  <a:pt x="0" y="323219"/>
                </a:moveTo>
                <a:cubicBezTo>
                  <a:pt x="0" y="144710"/>
                  <a:pt x="144710" y="0"/>
                  <a:pt x="323219" y="0"/>
                </a:cubicBezTo>
                <a:lnTo>
                  <a:pt x="7436481" y="0"/>
                </a:lnTo>
                <a:cubicBezTo>
                  <a:pt x="7614990" y="0"/>
                  <a:pt x="7759700" y="144710"/>
                  <a:pt x="7759700" y="323219"/>
                </a:cubicBezTo>
                <a:lnTo>
                  <a:pt x="7759700" y="1616056"/>
                </a:lnTo>
                <a:cubicBezTo>
                  <a:pt x="7759700" y="1794565"/>
                  <a:pt x="7614990" y="1939275"/>
                  <a:pt x="7436481" y="1939275"/>
                </a:cubicBezTo>
                <a:lnTo>
                  <a:pt x="323219" y="1939275"/>
                </a:lnTo>
                <a:cubicBezTo>
                  <a:pt x="144710" y="1939275"/>
                  <a:pt x="0" y="1794565"/>
                  <a:pt x="0" y="1616056"/>
                </a:cubicBezTo>
                <a:lnTo>
                  <a:pt x="0" y="323219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49766" tIns="149766" rIns="149766" bIns="149766" numCol="1" spcCol="1113" anchor="ctr" anchorCtr="0">
            <a:noAutofit/>
          </a:bodyPr>
          <a:lstStyle/>
          <a:p>
            <a:pPr defTabSz="77920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>
                <a:solidFill>
                  <a:schemeClr val="bg1"/>
                </a:solidFill>
              </a:rPr>
              <a:t>4. Osobní setkání – poslední stádium kybergroomingu, kde často dochází k pohlavnímu zneužití, fyzickému napadení, vydírání apod.</a:t>
            </a: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673729"/>
              </p:ext>
            </p:extLst>
          </p:nvPr>
        </p:nvGraphicFramePr>
        <p:xfrm>
          <a:off x="4568996" y="1407602"/>
          <a:ext cx="4391110" cy="272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Statistky </a:t>
            </a:r>
            <a:r>
              <a:rPr lang="cs-CZ" dirty="0" err="1" smtClean="0"/>
              <a:t>kybergroomingu</a:t>
            </a:r>
            <a:endParaRPr lang="cs-CZ" dirty="0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517736" y="1815373"/>
            <a:ext cx="4407279" cy="1663601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cs-CZ" sz="1400" dirty="0">
                <a:solidFill>
                  <a:srgbClr val="66BC29"/>
                </a:solidFill>
              </a:rPr>
              <a:t>V rámci výzkumu bylo zjištěno, že výše komunikaci s neznámou osobou vyhledává </a:t>
            </a:r>
          </a:p>
          <a:p>
            <a:pPr marL="250460" indent="-250460"/>
            <a:r>
              <a:rPr lang="cs-CZ" sz="1400" dirty="0">
                <a:solidFill>
                  <a:srgbClr val="66BC29"/>
                </a:solidFill>
              </a:rPr>
              <a:t>57,60 % dotazovaných dětí</a:t>
            </a:r>
          </a:p>
          <a:p>
            <a:pPr marL="250460" indent="-250460"/>
            <a:r>
              <a:rPr lang="cs-CZ" sz="1400" dirty="0">
                <a:solidFill>
                  <a:srgbClr val="66BC29"/>
                </a:solidFill>
              </a:rPr>
              <a:t>31,15 % respondentů je ochotno přidávat si na vyžádání neznámé osoby mezi své kontakty / kamarády apod.</a:t>
            </a:r>
            <a:r>
              <a:rPr lang="cs-CZ" sz="1400" i="1" dirty="0">
                <a:solidFill>
                  <a:srgbClr val="66BC29"/>
                </a:solidFill>
              </a:rPr>
              <a:t/>
            </a:r>
            <a:br>
              <a:rPr lang="cs-CZ" sz="1400" i="1" dirty="0">
                <a:solidFill>
                  <a:srgbClr val="66BC29"/>
                </a:solidFill>
              </a:rPr>
            </a:br>
            <a:r>
              <a:rPr lang="cs-CZ" sz="1400" dirty="0">
                <a:solidFill>
                  <a:srgbClr val="66BC29"/>
                </a:solidFill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723280" y="3951972"/>
            <a:ext cx="1804938" cy="250208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r>
              <a:rPr lang="cs-CZ" sz="1100" dirty="0" smtClean="0">
                <a:solidFill>
                  <a:srgbClr val="66BC29"/>
                </a:solidFill>
              </a:rPr>
              <a:t>Staženo z www</a:t>
            </a:r>
            <a:r>
              <a:rPr lang="cs-CZ" sz="1100" dirty="0">
                <a:solidFill>
                  <a:srgbClr val="66BC29"/>
                </a:solidFill>
              </a:rPr>
              <a:t>. </a:t>
            </a:r>
            <a:r>
              <a:rPr lang="cs-CZ" sz="1100" dirty="0">
                <a:solidFill>
                  <a:srgbClr val="66BC29"/>
                </a:solidFill>
              </a:rPr>
              <a:t>e-bezpeci.cz</a:t>
            </a:r>
          </a:p>
        </p:txBody>
      </p:sp>
    </p:spTree>
    <p:extLst>
      <p:ext uri="{BB962C8B-B14F-4D97-AF65-F5344CB8AC3E}">
        <p14:creationId xmlns:p14="http://schemas.microsoft.com/office/powerpoint/2010/main" val="31918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28554" y="1049800"/>
            <a:ext cx="2345218" cy="565823"/>
          </a:xfrm>
        </p:spPr>
        <p:txBody>
          <a:bodyPr/>
          <a:lstStyle/>
          <a:p>
            <a:pPr>
              <a:defRPr/>
            </a:pPr>
            <a:r>
              <a:rPr lang="cs-CZ" sz="2500" dirty="0">
                <a:solidFill>
                  <a:srgbClr val="0020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Pavel </a:t>
            </a:r>
            <a:r>
              <a:rPr lang="cs-CZ" sz="2500" dirty="0">
                <a:solidFill>
                  <a:srgbClr val="0020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Hovorka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465617" y="2157324"/>
            <a:ext cx="4038509" cy="2054066"/>
          </a:xfrm>
        </p:spPr>
        <p:txBody>
          <a:bodyPr/>
          <a:lstStyle/>
          <a:p>
            <a:pPr marL="400736" indent="-400736"/>
            <a:r>
              <a:rPr lang="cs-CZ" sz="2100" dirty="0">
                <a:solidFill>
                  <a:srgbClr val="66BC29"/>
                </a:solidFill>
              </a:rPr>
              <a:t>Česká republika</a:t>
            </a:r>
          </a:p>
          <a:p>
            <a:pPr marL="400736" indent="-400736"/>
            <a:r>
              <a:rPr lang="cs-CZ" sz="2100" dirty="0">
                <a:solidFill>
                  <a:srgbClr val="66BC29"/>
                </a:solidFill>
              </a:rPr>
              <a:t>2005 – 2007  </a:t>
            </a:r>
          </a:p>
          <a:p>
            <a:pPr marL="400736" indent="-400736"/>
            <a:r>
              <a:rPr lang="cs-CZ" sz="2100" dirty="0">
                <a:solidFill>
                  <a:srgbClr val="66BC29"/>
                </a:solidFill>
              </a:rPr>
              <a:t>pachatel </a:t>
            </a:r>
            <a:r>
              <a:rPr lang="cs-CZ" sz="2100" dirty="0" err="1">
                <a:solidFill>
                  <a:srgbClr val="66BC29"/>
                </a:solidFill>
              </a:rPr>
              <a:t>kybergroomingu</a:t>
            </a:r>
            <a:endParaRPr lang="cs-CZ" sz="2100" dirty="0">
              <a:solidFill>
                <a:srgbClr val="66BC29"/>
              </a:solidFill>
            </a:endParaRPr>
          </a:p>
          <a:p>
            <a:pPr marL="400736" indent="-400736"/>
            <a:r>
              <a:rPr lang="cs-CZ" sz="2100" dirty="0">
                <a:solidFill>
                  <a:srgbClr val="66BC29"/>
                </a:solidFill>
              </a:rPr>
              <a:t>znásilňování a zneužívání 20 chlapců</a:t>
            </a:r>
          </a:p>
        </p:txBody>
      </p:sp>
      <p:pic>
        <p:nvPicPr>
          <p:cNvPr id="2662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4493" y="1874441"/>
            <a:ext cx="3323116" cy="34282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 bwMode="auto">
          <a:xfrm>
            <a:off x="3276962" y="161263"/>
            <a:ext cx="3621762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r>
              <a:rPr lang="cs-CZ" dirty="0" smtClean="0"/>
              <a:t>Kazuistiky </a:t>
            </a:r>
            <a:r>
              <a:rPr lang="cs-CZ" dirty="0" err="1" smtClean="0"/>
              <a:t>kybergroomingu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828322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29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472" y="685369"/>
            <a:ext cx="8229057" cy="5448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sz="240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sz="2100" dirty="0">
                <a:solidFill>
                  <a:srgbClr val="66BC29"/>
                </a:solidFill>
              </a:rPr>
              <a:t>Pavel Hovorka, vrátný v pražských tiskárnách, byl v roce </a:t>
            </a:r>
            <a:r>
              <a:rPr lang="cs-CZ" sz="2100" dirty="0">
                <a:solidFill>
                  <a:srgbClr val="002072"/>
                </a:solidFill>
              </a:rPr>
              <a:t>2008 odsouzen za pohlavní zneužívání, vydírání, svádění k pohlavnímu styku a ohrožování mravní výchovy mládeže</a:t>
            </a:r>
            <a:r>
              <a:rPr lang="cs-CZ" sz="2100" dirty="0">
                <a:solidFill>
                  <a:srgbClr val="66BC29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sz="2100" dirty="0">
              <a:solidFill>
                <a:srgbClr val="66BC2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sz="2100" dirty="0">
                <a:solidFill>
                  <a:srgbClr val="66BC29"/>
                </a:solidFill>
              </a:rPr>
              <a:t>Trestné činy se týkaly 20 nezletilých chlapců, 8 z nich muž opravdu k sexuálnímu styku donutil. Byl odsouzen na 6,5 roku odnětí svobody (původní trest 8 let mu byl zmírněn u odvolacího soudu).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sz="2100" dirty="0">
              <a:solidFill>
                <a:srgbClr val="66BC2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sz="2100" dirty="0">
                <a:solidFill>
                  <a:srgbClr val="66BC29"/>
                </a:solidFill>
              </a:rPr>
              <a:t>Soud Hovorku uznal vinným, že od roku 2005 do svého zatčení v roce 2007 zneužil dvě desítky nezletilých chlapců, které si vybíral z řad dětí z dětských domovů anebo je kontaktoval přes internetové seznamky (zejména na serveru Lide.cz), s některými také chatoval.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sz="2100" dirty="0">
              <a:solidFill>
                <a:srgbClr val="66BC2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sz="2100" u="sng" dirty="0">
                <a:solidFill>
                  <a:srgbClr val="66BC29"/>
                </a:solidFill>
              </a:rPr>
              <a:t>Oběti lákal na fiktivní soutěž „Dítě VIP“, v rámci které vítězům sliboval, že stráví dva týdny v Praze a získají zajímavé soutěžní ceny</a:t>
            </a:r>
            <a:r>
              <a:rPr lang="cs-CZ" sz="2100" dirty="0">
                <a:solidFill>
                  <a:srgbClr val="66BC29"/>
                </a:solidFill>
              </a:rPr>
              <a:t>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276962" y="161263"/>
            <a:ext cx="3621762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r>
              <a:rPr lang="cs-CZ" dirty="0" smtClean="0"/>
              <a:t>Kazuistiky </a:t>
            </a:r>
            <a:r>
              <a:rPr lang="cs-CZ" dirty="0" err="1" smtClean="0"/>
              <a:t>kybergroomingu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0749701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40278" y="188621"/>
            <a:ext cx="8229057" cy="3311652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66BC29"/>
                </a:solidFill>
              </a:rPr>
              <a:t>A toto jsou pouze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66BC29"/>
                </a:solidFill>
              </a:rPr>
              <a:t>některé případy, kterým se dostalo mediální pozornosti.</a:t>
            </a:r>
          </a:p>
          <a:p>
            <a:pPr marL="0" indent="0" algn="ctr"/>
            <a:r>
              <a:rPr lang="cs-CZ" dirty="0" smtClean="0">
                <a:solidFill>
                  <a:srgbClr val="66BC29"/>
                </a:solidFill>
              </a:rPr>
              <a:t>     Mnohem více jich je však neoznámeno…</a:t>
            </a:r>
          </a:p>
          <a:p>
            <a:pPr algn="ctr" eaLnBrk="1" hangingPunct="1">
              <a:buFontTx/>
              <a:buChar char="•"/>
            </a:pPr>
            <a:endParaRPr lang="cs-CZ" dirty="0" smtClean="0">
              <a:solidFill>
                <a:srgbClr val="66BC29"/>
              </a:solidFill>
            </a:endParaRPr>
          </a:p>
          <a:p>
            <a:pPr algn="ctr" eaLnBrk="1" hangingPunct="1">
              <a:buFontTx/>
              <a:buChar char="•"/>
            </a:pPr>
            <a:r>
              <a:rPr lang="cs-CZ" dirty="0" smtClean="0">
                <a:solidFill>
                  <a:srgbClr val="66BC29"/>
                </a:solidFill>
              </a:rPr>
              <a:t>PETER CHAPMAN                                        DOUGLAS LINDS</a:t>
            </a:r>
          </a:p>
          <a:p>
            <a:pPr algn="ctr" eaLnBrk="1" hangingPunct="1">
              <a:buFontTx/>
              <a:buChar char="•"/>
            </a:pPr>
            <a:r>
              <a:rPr lang="cs-CZ" sz="1200" dirty="0">
                <a:solidFill>
                  <a:srgbClr val="66BC29"/>
                </a:solidFill>
              </a:rPr>
              <a:t> (UK, 2009, tvrdil 19 let, </a:t>
            </a:r>
            <a:r>
              <a:rPr lang="cs-CZ" sz="1200" dirty="0" err="1">
                <a:solidFill>
                  <a:srgbClr val="66BC29"/>
                </a:solidFill>
              </a:rPr>
              <a:t>kybergr</a:t>
            </a:r>
            <a:r>
              <a:rPr lang="cs-CZ" sz="1200" dirty="0">
                <a:solidFill>
                  <a:srgbClr val="66BC29"/>
                </a:solidFill>
              </a:rPr>
              <a:t>., přes </a:t>
            </a:r>
            <a:r>
              <a:rPr lang="cs-CZ" sz="1200" dirty="0" err="1">
                <a:solidFill>
                  <a:srgbClr val="66BC29"/>
                </a:solidFill>
              </a:rPr>
              <a:t>fcb</a:t>
            </a:r>
            <a:r>
              <a:rPr lang="cs-CZ" sz="1200" dirty="0">
                <a:solidFill>
                  <a:srgbClr val="66BC29"/>
                </a:solidFill>
              </a:rPr>
              <a:t> </a:t>
            </a:r>
            <a:r>
              <a:rPr lang="cs-CZ" sz="1200" dirty="0" err="1">
                <a:solidFill>
                  <a:srgbClr val="66BC29"/>
                </a:solidFill>
              </a:rPr>
              <a:t>znás</a:t>
            </a:r>
            <a:r>
              <a:rPr lang="cs-CZ" sz="1200" dirty="0">
                <a:solidFill>
                  <a:srgbClr val="66BC29"/>
                </a:solidFill>
              </a:rPr>
              <a:t> + vražd.)  (UK, 2003, </a:t>
            </a:r>
            <a:r>
              <a:rPr lang="cs-CZ" sz="1200" dirty="0" err="1">
                <a:solidFill>
                  <a:srgbClr val="66BC29"/>
                </a:solidFill>
              </a:rPr>
              <a:t>kybergr</a:t>
            </a:r>
            <a:r>
              <a:rPr lang="cs-CZ" sz="1200" dirty="0">
                <a:solidFill>
                  <a:srgbClr val="66BC29"/>
                </a:solidFill>
              </a:rPr>
              <a:t>., sex. </a:t>
            </a:r>
            <a:r>
              <a:rPr lang="cs-CZ" sz="1200" dirty="0" err="1">
                <a:solidFill>
                  <a:srgbClr val="66BC29"/>
                </a:solidFill>
              </a:rPr>
              <a:t>obětžování</a:t>
            </a:r>
            <a:r>
              <a:rPr lang="cs-CZ" sz="1200" dirty="0">
                <a:solidFill>
                  <a:srgbClr val="66BC29"/>
                </a:solidFill>
              </a:rPr>
              <a:t> </a:t>
            </a:r>
            <a:r>
              <a:rPr lang="cs-CZ" sz="1200" dirty="0" err="1">
                <a:solidFill>
                  <a:srgbClr val="66BC29"/>
                </a:solidFill>
              </a:rPr>
              <a:t>fcb</a:t>
            </a:r>
            <a:r>
              <a:rPr lang="cs-CZ" sz="1200" dirty="0">
                <a:solidFill>
                  <a:srgbClr val="66BC29"/>
                </a:solidFill>
              </a:rPr>
              <a:t>.  tvrdil 15 let)</a:t>
            </a:r>
          </a:p>
        </p:txBody>
      </p:sp>
      <p:pic>
        <p:nvPicPr>
          <p:cNvPr id="348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62" y="3161534"/>
            <a:ext cx="2727181" cy="230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380" y="3161534"/>
            <a:ext cx="2438038" cy="233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 bwMode="auto">
          <a:xfrm>
            <a:off x="3276962" y="161263"/>
            <a:ext cx="3621762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r>
              <a:rPr lang="cs-CZ" dirty="0" smtClean="0"/>
              <a:t>Kazuistiky </a:t>
            </a:r>
            <a:r>
              <a:rPr lang="cs-CZ" dirty="0" err="1" smtClean="0"/>
              <a:t>kybergroomingu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110224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-240455"/>
            <a:ext cx="8229057" cy="13836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84056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Právní kvalifikace skutku</a:t>
            </a:r>
          </a:p>
        </p:txBody>
      </p:sp>
      <p:sp>
        <p:nvSpPr>
          <p:cNvPr id="2" name="Obdélník 1"/>
          <p:cNvSpPr/>
          <p:nvPr/>
        </p:nvSpPr>
        <p:spPr>
          <a:xfrm>
            <a:off x="315099" y="916002"/>
            <a:ext cx="8694369" cy="357930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cs-CZ" dirty="0">
                <a:solidFill>
                  <a:srgbClr val="002072"/>
                </a:solidFill>
              </a:rPr>
              <a:t>Přestupkové jednání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52413"/>
              </p:ext>
            </p:extLst>
          </p:nvPr>
        </p:nvGraphicFramePr>
        <p:xfrm>
          <a:off x="268418" y="1633948"/>
          <a:ext cx="8650110" cy="404603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{306799F8-075E-4A3A-A7F6-7FBC6576F1A4}</a:tableStyleId>
              </a:tblPr>
              <a:tblGrid>
                <a:gridCol w="2053973"/>
                <a:gridCol w="6596137"/>
              </a:tblGrid>
              <a:tr h="3985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§ 49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Přestupky proti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občanskému soužití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4" marR="499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Přestupku se dopustí ten, </a:t>
                      </a: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kdo: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a) jinému ublíží na cti tím, že ho urazí nebo vydá v posměch,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jinému z nedbalosti ublíží na zdraví,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úmyslně naruší občanské soužití vyhrožováním újmou na zdraví, drobným ublížením na zdraví, nepravdivým obviněním z přestupku, schválnostmi nebo jiným hrubým jednáním,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omezuje nebo znemožňuje příslušníku národnostní menšiny výkon práv příslušníků národnostních menšin, nebo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působí jinému újmu pro jeho příslušnost k národnostní menšině nebo pro jeho etnický původ, pro jeho rasu, barvu pleti, pohlaví, sexuální orientaci, jazyk, víru nebo náboženství, pro jeho politické nebo jiné smýšlení, členství nebo činnost v politických stranách nebo politických hnutích, odborových organizacích nebo jiných sdruženích, pro jeho sociální původ, majetek, rod, zdravotní stav anebo pro jeho stav manželský nebo </a:t>
                      </a: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rodinný´.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9964" marR="499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4086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467</Words>
  <Application>Microsoft Office PowerPoint</Application>
  <PresentationFormat>Předvádění na obrazovce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Typický příklad kybergroomingu </vt:lpstr>
      <vt:lpstr> Typický příklad kybergroomingu </vt:lpstr>
      <vt:lpstr>Statistky kybergroomingu</vt:lpstr>
      <vt:lpstr>Pavel Hovorka</vt:lpstr>
      <vt:lpstr>Prezentace aplikace PowerPoint</vt:lpstr>
      <vt:lpstr>Prezentace aplikace PowerPoint</vt:lpstr>
      <vt:lpstr>    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Habich Lukáš</dc:creator>
  <cp:lastModifiedBy>Habich Lukáš</cp:lastModifiedBy>
  <cp:revision>1</cp:revision>
  <dcterms:created xsi:type="dcterms:W3CDTF">2014-07-28T20:53:39Z</dcterms:created>
  <dcterms:modified xsi:type="dcterms:W3CDTF">2014-07-28T20:55:40Z</dcterms:modified>
</cp:coreProperties>
</file>